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720" r:id="rId4"/>
  </p:sldMasterIdLst>
  <p:notesMasterIdLst>
    <p:notesMasterId r:id="rId23"/>
  </p:notesMasterIdLst>
  <p:handoutMasterIdLst>
    <p:handoutMasterId r:id="rId24"/>
  </p:handoutMasterIdLst>
  <p:sldIdLst>
    <p:sldId id="257" r:id="rId5"/>
    <p:sldId id="262" r:id="rId6"/>
    <p:sldId id="263" r:id="rId7"/>
    <p:sldId id="285" r:id="rId8"/>
    <p:sldId id="286" r:id="rId9"/>
    <p:sldId id="287" r:id="rId10"/>
    <p:sldId id="270" r:id="rId11"/>
    <p:sldId id="340" r:id="rId12"/>
    <p:sldId id="341" r:id="rId13"/>
    <p:sldId id="288" r:id="rId14"/>
    <p:sldId id="289" r:id="rId15"/>
    <p:sldId id="342" r:id="rId16"/>
    <p:sldId id="339" r:id="rId17"/>
    <p:sldId id="269" r:id="rId18"/>
    <p:sldId id="272" r:id="rId19"/>
    <p:sldId id="297" r:id="rId20"/>
    <p:sldId id="343" r:id="rId21"/>
    <p:sldId id="283" r:id="rId22"/>
  </p:sldIdLst>
  <p:sldSz cx="13004800" cy="9753600"/>
  <p:notesSz cx="7010400" cy="9296400"/>
  <p:custDataLst>
    <p:tags r:id="rId25"/>
  </p:custDataLst>
  <p:defaultTextStyle>
    <a:defPPr>
      <a:defRPr lang="en-US"/>
    </a:defPPr>
    <a:lvl1pPr algn="ctr" rtl="0" fontAlgn="base">
      <a:spcBef>
        <a:spcPct val="0"/>
      </a:spcBef>
      <a:spcAft>
        <a:spcPct val="0"/>
      </a:spcAft>
      <a:defRPr sz="4200" kern="1200">
        <a:solidFill>
          <a:srgbClr val="FFFFFF"/>
        </a:solidFill>
        <a:latin typeface="Gill Sans" pitchFamily="34" charset="0"/>
        <a:ea typeface="ヒラギノ角ゴ ProN W3" charset="0"/>
        <a:cs typeface="ヒラギノ角ゴ ProN W3" charset="0"/>
        <a:sym typeface="Gill Sans" pitchFamily="34" charset="0"/>
      </a:defRPr>
    </a:lvl1pPr>
    <a:lvl2pPr marL="457200" algn="ctr" rtl="0" fontAlgn="base">
      <a:spcBef>
        <a:spcPct val="0"/>
      </a:spcBef>
      <a:spcAft>
        <a:spcPct val="0"/>
      </a:spcAft>
      <a:defRPr sz="4200" kern="1200">
        <a:solidFill>
          <a:srgbClr val="FFFFFF"/>
        </a:solidFill>
        <a:latin typeface="Gill Sans" pitchFamily="34" charset="0"/>
        <a:ea typeface="ヒラギノ角ゴ ProN W3" charset="0"/>
        <a:cs typeface="ヒラギノ角ゴ ProN W3" charset="0"/>
        <a:sym typeface="Gill Sans" pitchFamily="34" charset="0"/>
      </a:defRPr>
    </a:lvl2pPr>
    <a:lvl3pPr marL="914400" algn="ctr" rtl="0" fontAlgn="base">
      <a:spcBef>
        <a:spcPct val="0"/>
      </a:spcBef>
      <a:spcAft>
        <a:spcPct val="0"/>
      </a:spcAft>
      <a:defRPr sz="4200" kern="1200">
        <a:solidFill>
          <a:srgbClr val="FFFFFF"/>
        </a:solidFill>
        <a:latin typeface="Gill Sans" pitchFamily="34" charset="0"/>
        <a:ea typeface="ヒラギノ角ゴ ProN W3" charset="0"/>
        <a:cs typeface="ヒラギノ角ゴ ProN W3" charset="0"/>
        <a:sym typeface="Gill Sans" pitchFamily="34" charset="0"/>
      </a:defRPr>
    </a:lvl3pPr>
    <a:lvl4pPr marL="1371600" algn="ctr" rtl="0" fontAlgn="base">
      <a:spcBef>
        <a:spcPct val="0"/>
      </a:spcBef>
      <a:spcAft>
        <a:spcPct val="0"/>
      </a:spcAft>
      <a:defRPr sz="4200" kern="1200">
        <a:solidFill>
          <a:srgbClr val="FFFFFF"/>
        </a:solidFill>
        <a:latin typeface="Gill Sans" pitchFamily="34" charset="0"/>
        <a:ea typeface="ヒラギノ角ゴ ProN W3" charset="0"/>
        <a:cs typeface="ヒラギノ角ゴ ProN W3" charset="0"/>
        <a:sym typeface="Gill Sans" pitchFamily="34" charset="0"/>
      </a:defRPr>
    </a:lvl4pPr>
    <a:lvl5pPr marL="1828800" algn="ctr" rtl="0" fontAlgn="base">
      <a:spcBef>
        <a:spcPct val="0"/>
      </a:spcBef>
      <a:spcAft>
        <a:spcPct val="0"/>
      </a:spcAft>
      <a:defRPr sz="4200" kern="1200">
        <a:solidFill>
          <a:srgbClr val="FFFFFF"/>
        </a:solidFill>
        <a:latin typeface="Gill Sans" pitchFamily="34" charset="0"/>
        <a:ea typeface="ヒラギノ角ゴ ProN W3" charset="0"/>
        <a:cs typeface="ヒラギノ角ゴ ProN W3" charset="0"/>
        <a:sym typeface="Gill Sans" pitchFamily="34" charset="0"/>
      </a:defRPr>
    </a:lvl5pPr>
    <a:lvl6pPr marL="2286000" algn="l" defTabSz="914400" rtl="0" eaLnBrk="1" latinLnBrk="0" hangingPunct="1">
      <a:defRPr sz="4200" kern="1200">
        <a:solidFill>
          <a:srgbClr val="FFFFFF"/>
        </a:solidFill>
        <a:latin typeface="Gill Sans" pitchFamily="34" charset="0"/>
        <a:ea typeface="ヒラギノ角ゴ ProN W3" charset="0"/>
        <a:cs typeface="ヒラギノ角ゴ ProN W3" charset="0"/>
        <a:sym typeface="Gill Sans" pitchFamily="34" charset="0"/>
      </a:defRPr>
    </a:lvl6pPr>
    <a:lvl7pPr marL="2743200" algn="l" defTabSz="914400" rtl="0" eaLnBrk="1" latinLnBrk="0" hangingPunct="1">
      <a:defRPr sz="4200" kern="1200">
        <a:solidFill>
          <a:srgbClr val="FFFFFF"/>
        </a:solidFill>
        <a:latin typeface="Gill Sans" pitchFamily="34" charset="0"/>
        <a:ea typeface="ヒラギノ角ゴ ProN W3" charset="0"/>
        <a:cs typeface="ヒラギノ角ゴ ProN W3" charset="0"/>
        <a:sym typeface="Gill Sans" pitchFamily="34" charset="0"/>
      </a:defRPr>
    </a:lvl7pPr>
    <a:lvl8pPr marL="3200400" algn="l" defTabSz="914400" rtl="0" eaLnBrk="1" latinLnBrk="0" hangingPunct="1">
      <a:defRPr sz="4200" kern="1200">
        <a:solidFill>
          <a:srgbClr val="FFFFFF"/>
        </a:solidFill>
        <a:latin typeface="Gill Sans" pitchFamily="34" charset="0"/>
        <a:ea typeface="ヒラギノ角ゴ ProN W3" charset="0"/>
        <a:cs typeface="ヒラギノ角ゴ ProN W3" charset="0"/>
        <a:sym typeface="Gill Sans" pitchFamily="34" charset="0"/>
      </a:defRPr>
    </a:lvl8pPr>
    <a:lvl9pPr marL="3657600" algn="l" defTabSz="914400" rtl="0" eaLnBrk="1" latinLnBrk="0" hangingPunct="1">
      <a:defRPr sz="4200" kern="1200">
        <a:solidFill>
          <a:srgbClr val="FFFFFF"/>
        </a:solidFill>
        <a:latin typeface="Gill Sans" pitchFamily="34" charset="0"/>
        <a:ea typeface="ヒラギノ角ゴ ProN W3" charset="0"/>
        <a:cs typeface="ヒラギノ角ゴ ProN W3" charset="0"/>
        <a:sym typeface="Gill San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006699"/>
    <a:srgbClr val="FF9999"/>
    <a:srgbClr val="FF66FF"/>
    <a:srgbClr val="FFCCFF"/>
    <a:srgbClr val="008080"/>
    <a:srgbClr val="006600"/>
    <a:srgbClr val="CCFFCC"/>
    <a:srgbClr val="FF33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1" autoAdjust="0"/>
    <p:restoredTop sz="87562" autoAdjust="0"/>
  </p:normalViewPr>
  <p:slideViewPr>
    <p:cSldViewPr>
      <p:cViewPr>
        <p:scale>
          <a:sx n="50" d="100"/>
          <a:sy n="50" d="100"/>
        </p:scale>
        <p:origin x="-1158" y="-18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13068"/>
    </p:cViewPr>
  </p:sorterViewPr>
  <p:notesViewPr>
    <p:cSldViewPr>
      <p:cViewPr varScale="1">
        <p:scale>
          <a:sx n="57" d="100"/>
          <a:sy n="57" d="100"/>
        </p:scale>
        <p:origin x="-247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3B5A187-540F-7541-831E-12E658D78802}" type="datetimeFigureOut">
              <a:rPr lang="en-US" smtClean="0"/>
              <a:pPr/>
              <a:t>9/10/2013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2A09040-6686-644F-BBC7-1E756F7AADBE}" type="slidenum">
              <a:rPr lang="en-US" smtClean="0"/>
              <a:pPr/>
              <a:t>‹#›</a:t>
            </a:fld>
            <a:endParaRPr lang="en-US" dirty="0"/>
          </a:p>
        </p:txBody>
      </p:sp>
    </p:spTree>
    <p:extLst>
      <p:ext uri="{BB962C8B-B14F-4D97-AF65-F5344CB8AC3E}">
        <p14:creationId xmlns:p14="http://schemas.microsoft.com/office/powerpoint/2010/main" val="1043911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Gill Sans" charset="0"/>
                <a:sym typeface="Gill Sans"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Gill Sans" charset="0"/>
                <a:sym typeface="Gill Sans" charset="0"/>
              </a:defRPr>
            </a:lvl1pPr>
          </a:lstStyle>
          <a:p>
            <a:pPr>
              <a:defRPr/>
            </a:pPr>
            <a:fld id="{45CC57A8-54F7-483D-AF07-39AEEFB80F66}" type="datetimeFigureOut">
              <a:rPr lang="en-US"/>
              <a:pPr>
                <a:defRPr/>
              </a:pPr>
              <a:t>9/10/2013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Gill Sans" charset="0"/>
                <a:sym typeface="Gill Sans"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Gill Sans" charset="0"/>
                <a:sym typeface="Gill Sans" charset="0"/>
              </a:defRPr>
            </a:lvl1pPr>
          </a:lstStyle>
          <a:p>
            <a:pPr>
              <a:defRPr/>
            </a:pPr>
            <a:fld id="{1C22F230-799B-4942-A011-962F7B756796}" type="slidenum">
              <a:rPr lang="en-US"/>
              <a:pPr>
                <a:defRPr/>
              </a:pPr>
              <a:t>‹#›</a:t>
            </a:fld>
            <a:endParaRPr lang="en-US" dirty="0"/>
          </a:p>
        </p:txBody>
      </p:sp>
    </p:spTree>
    <p:extLst>
      <p:ext uri="{BB962C8B-B14F-4D97-AF65-F5344CB8AC3E}">
        <p14:creationId xmlns:p14="http://schemas.microsoft.com/office/powerpoint/2010/main" val="979584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No animation</a:t>
            </a:r>
          </a:p>
          <a:p>
            <a:endParaRPr lang="en-US"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760353EB-FF1B-4993-97AD-78051201235D}" type="slidenum">
              <a:rPr lang="en-US" sz="1200"/>
              <a:pPr eaLnBrk="1" hangingPunct="1"/>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Take make waste comes in complete</a:t>
            </a:r>
          </a:p>
          <a:p>
            <a:pPr>
              <a:defRPr/>
            </a:pPr>
            <a:r>
              <a:rPr lang="en-US" dirty="0" smtClean="0"/>
              <a:t>Title disappears</a:t>
            </a:r>
          </a:p>
          <a:p>
            <a:pPr>
              <a:defRPr/>
            </a:pPr>
            <a:r>
              <a:rPr lang="en-US" dirty="0" smtClean="0"/>
              <a:t>Conversion appears</a:t>
            </a:r>
          </a:p>
          <a:p>
            <a:pPr>
              <a:defRPr/>
            </a:pPr>
            <a:r>
              <a:rPr lang="en-US" dirty="0" smtClean="0"/>
              <a:t>First 2 boxes and arrows disappear</a:t>
            </a:r>
          </a:p>
          <a:p>
            <a:pPr>
              <a:defRPr/>
            </a:pPr>
            <a:r>
              <a:rPr lang="en-US" dirty="0" smtClean="0"/>
              <a:t>Picture in 3</a:t>
            </a:r>
            <a:r>
              <a:rPr lang="en-US" baseline="30000" dirty="0" smtClean="0"/>
              <a:t>rd</a:t>
            </a:r>
            <a:r>
              <a:rPr lang="en-US" dirty="0" smtClean="0"/>
              <a:t> box changes</a:t>
            </a:r>
          </a:p>
          <a:p>
            <a:pPr>
              <a:defRPr/>
            </a:pPr>
            <a:r>
              <a:rPr lang="en-US" dirty="0" smtClean="0"/>
              <a:t>Bottom arrow flips</a:t>
            </a:r>
          </a:p>
          <a:p>
            <a:pPr>
              <a:defRPr/>
            </a:pPr>
            <a:r>
              <a:rPr lang="en-US" dirty="0" smtClean="0"/>
              <a:t>Picture in 4</a:t>
            </a:r>
            <a:r>
              <a:rPr lang="en-US" baseline="30000" dirty="0" smtClean="0"/>
              <a:t>th</a:t>
            </a:r>
            <a:r>
              <a:rPr lang="en-US" dirty="0" smtClean="0"/>
              <a:t> box changes</a:t>
            </a:r>
          </a:p>
          <a:p>
            <a:pPr>
              <a:defRPr/>
            </a:pPr>
            <a:r>
              <a:rPr lang="en-US" dirty="0" smtClean="0"/>
              <a:t>5</a:t>
            </a:r>
            <a:r>
              <a:rPr lang="en-US" baseline="30000" dirty="0" smtClean="0"/>
              <a:t>th</a:t>
            </a:r>
            <a:r>
              <a:rPr lang="en-US" dirty="0" smtClean="0"/>
              <a:t> box changes</a:t>
            </a:r>
          </a:p>
          <a:p>
            <a:pPr>
              <a:defRPr/>
            </a:pPr>
            <a:r>
              <a:rPr lang="en-US" dirty="0" smtClean="0"/>
              <a:t>Bottom arrow to 4</a:t>
            </a:r>
            <a:r>
              <a:rPr lang="en-US" baseline="30000" dirty="0" smtClean="0"/>
              <a:t>th</a:t>
            </a:r>
            <a:r>
              <a:rPr lang="en-US" dirty="0" smtClean="0"/>
              <a:t> box disappears</a:t>
            </a:r>
          </a:p>
          <a:p>
            <a:pPr>
              <a:defRPr/>
            </a:pPr>
            <a:r>
              <a:rPr lang="en-US" dirty="0" smtClean="0"/>
              <a:t>Bottom arrow to 5</a:t>
            </a:r>
            <a:r>
              <a:rPr lang="en-US" baseline="30000" dirty="0" smtClean="0"/>
              <a:t>th</a:t>
            </a:r>
            <a:r>
              <a:rPr lang="en-US" dirty="0" smtClean="0"/>
              <a:t> box disappears</a:t>
            </a:r>
          </a:p>
          <a:p>
            <a:pPr>
              <a:defRPr/>
            </a:pPr>
            <a:r>
              <a:rPr lang="en-US" dirty="0" smtClean="0"/>
              <a:t>Bottom picture changes to 2</a:t>
            </a:r>
          </a:p>
          <a:p>
            <a:pPr>
              <a:defRPr/>
            </a:pPr>
            <a:r>
              <a:rPr lang="en-US" dirty="0" err="1" smtClean="0"/>
              <a:t>Reycycle</a:t>
            </a:r>
            <a:r>
              <a:rPr lang="en-US" dirty="0" smtClean="0"/>
              <a:t> circle appears</a:t>
            </a:r>
          </a:p>
          <a:p>
            <a:pPr>
              <a:defRPr/>
            </a:pPr>
            <a:r>
              <a:rPr lang="en-US" dirty="0" smtClean="0"/>
              <a:t>Then disappears</a:t>
            </a:r>
          </a:p>
          <a:p>
            <a:pPr>
              <a:defRPr/>
            </a:pPr>
            <a:r>
              <a:rPr lang="en-US" dirty="0" smtClean="0"/>
              <a:t>Bottom picture goes back to one</a:t>
            </a:r>
          </a:p>
          <a:p>
            <a:pPr>
              <a:defRPr/>
            </a:pPr>
            <a:r>
              <a:rPr lang="en-US" dirty="0" smtClean="0"/>
              <a:t>2</a:t>
            </a:r>
            <a:r>
              <a:rPr lang="en-US" baseline="30000" dirty="0" smtClean="0"/>
              <a:t>nd</a:t>
            </a:r>
            <a:r>
              <a:rPr lang="en-US" dirty="0" smtClean="0"/>
              <a:t> picture box appears</a:t>
            </a:r>
          </a:p>
          <a:p>
            <a:pPr>
              <a:defRPr/>
            </a:pPr>
            <a:r>
              <a:rPr lang="en-US" dirty="0" smtClean="0"/>
              <a:t>Bottom arrow for 2</a:t>
            </a:r>
            <a:r>
              <a:rPr lang="en-US" baseline="30000" dirty="0" smtClean="0"/>
              <a:t>nd</a:t>
            </a:r>
            <a:r>
              <a:rPr lang="en-US" dirty="0" smtClean="0"/>
              <a:t> box appears</a:t>
            </a:r>
          </a:p>
          <a:p>
            <a:pPr>
              <a:defRPr/>
            </a:pPr>
            <a:r>
              <a:rPr lang="en-US" dirty="0" smtClean="0"/>
              <a:t>Then arrow from 2</a:t>
            </a:r>
            <a:r>
              <a:rPr lang="en-US" baseline="30000" dirty="0" smtClean="0"/>
              <a:t>nd</a:t>
            </a:r>
            <a:r>
              <a:rPr lang="en-US" dirty="0" smtClean="0"/>
              <a:t> box to 3</a:t>
            </a:r>
            <a:r>
              <a:rPr lang="en-US" baseline="30000" dirty="0" smtClean="0"/>
              <a:t>rd</a:t>
            </a:r>
            <a:r>
              <a:rPr lang="en-US" dirty="0" smtClean="0"/>
              <a:t> box</a:t>
            </a:r>
          </a:p>
          <a:p>
            <a:pPr>
              <a:defRPr/>
            </a:pPr>
            <a:r>
              <a:rPr lang="en-US" dirty="0" smtClean="0"/>
              <a:t>Picture in middle of top long picture</a:t>
            </a:r>
          </a:p>
          <a:p>
            <a:pPr>
              <a:defRPr/>
            </a:pPr>
            <a:r>
              <a:rPr lang="en-US" dirty="0" smtClean="0"/>
              <a:t>Changes to 3 of the same in top long picture box</a:t>
            </a:r>
          </a:p>
          <a:p>
            <a:pPr>
              <a:defRPr/>
            </a:pPr>
            <a:r>
              <a:rPr lang="en-US" dirty="0" smtClean="0"/>
              <a:t>Algae +Cox= Biodiesel appears in this box</a:t>
            </a:r>
          </a:p>
          <a:p>
            <a:pPr>
              <a:defRPr/>
            </a:pPr>
            <a:r>
              <a:rPr lang="en-US" dirty="0" smtClean="0"/>
              <a:t>Top arrow to middle arrow flips downward</a:t>
            </a:r>
          </a:p>
          <a:p>
            <a:pPr>
              <a:defRPr/>
            </a:pPr>
            <a:r>
              <a:rPr lang="en-US" dirty="0" smtClean="0"/>
              <a:t>Algae….disappears</a:t>
            </a:r>
          </a:p>
          <a:p>
            <a:pPr>
              <a:defRPr/>
            </a:pPr>
            <a:r>
              <a:rPr lang="en-US" dirty="0" smtClean="0"/>
              <a:t>End picture in long top box changes</a:t>
            </a:r>
          </a:p>
          <a:p>
            <a:pPr>
              <a:defRPr/>
            </a:pPr>
            <a:r>
              <a:rPr lang="en-US" dirty="0" smtClean="0"/>
              <a:t>Energy Cycle appears</a:t>
            </a:r>
          </a:p>
          <a:p>
            <a:pPr>
              <a:defRPr/>
            </a:pPr>
            <a:r>
              <a:rPr lang="en-US" dirty="0" smtClean="0"/>
              <a:t>Then disappears</a:t>
            </a:r>
          </a:p>
          <a:p>
            <a:pPr>
              <a:defRPr/>
            </a:pPr>
            <a:r>
              <a:rPr lang="en-US" dirty="0" smtClean="0"/>
              <a:t>2 top pictures in long box replaced with one</a:t>
            </a:r>
          </a:p>
          <a:p>
            <a:pPr>
              <a:defRPr/>
            </a:pPr>
            <a:endParaRPr 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03FD6776-DC30-499C-8228-DFC1B9799313}" type="slidenum">
              <a:rPr lang="en-US" sz="1200"/>
              <a:pPr eaLnBrk="1" hangingPunct="1"/>
              <a:t>14</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Title fades in, then next line (a trend), next line (or is it….),next line (a leading indicator)…then this line grows larger.  This slide then opens like a hatch to bring next slide forward</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15029EB1-2EF2-4D5D-AAB2-DCA9EE22F9C3}" type="slidenum">
              <a:rPr lang="en-US" sz="1200"/>
              <a:pPr eaLnBrk="1" hangingPunct="1"/>
              <a:t>17</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Title fades in, then next line (a trend), next line (or is it….),next line (a leading indicator)…then this line grows larger.  This slide then opens like a hatch to bring next slide forward</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15029EB1-2EF2-4D5D-AAB2-DCA9EE22F9C3}" type="slidenum">
              <a:rPr lang="en-US" sz="1200"/>
              <a:pPr eaLnBrk="1" hangingPunct="1"/>
              <a:t>2</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slide comes in as is</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C125E974-052A-41AE-92AA-94C455327AAB}" type="slidenum">
              <a:rPr lang="en-US" sz="1200"/>
              <a:pPr eaLnBrk="1" hangingPunct="1"/>
              <a:t>3</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First line, if the course is wrong comes in from the top, </a:t>
            </a:r>
          </a:p>
          <a:p>
            <a:pPr eaLnBrk="1" hangingPunct="1">
              <a:spcBef>
                <a:spcPct val="0"/>
              </a:spcBef>
            </a:pPr>
            <a:r>
              <a:rPr lang="en-US" smtClean="0"/>
              <a:t>the solution is…follows on next click (also from top), </a:t>
            </a:r>
          </a:p>
          <a:p>
            <a:pPr eaLnBrk="1" hangingPunct="1">
              <a:spcBef>
                <a:spcPct val="0"/>
              </a:spcBef>
            </a:pPr>
            <a:r>
              <a:rPr lang="en-US" smtClean="0"/>
              <a:t>Next click brings “change” from bottom, </a:t>
            </a:r>
          </a:p>
          <a:p>
            <a:pPr eaLnBrk="1" hangingPunct="1">
              <a:spcBef>
                <a:spcPct val="0"/>
              </a:spcBef>
            </a:pPr>
            <a:r>
              <a:rPr lang="en-US" smtClean="0"/>
              <a:t>Next click brings in picture. </a:t>
            </a:r>
          </a:p>
          <a:p>
            <a:pPr eaLnBrk="1" hangingPunct="1">
              <a:spcBef>
                <a:spcPct val="0"/>
              </a:spcBef>
            </a:pPr>
            <a:r>
              <a:rPr lang="en-US" smtClean="0"/>
              <a:t>Finally, change grows larger</a:t>
            </a:r>
          </a:p>
          <a:p>
            <a:pPr eaLnBrk="1" hangingPunct="1">
              <a:spcBef>
                <a:spcPct val="0"/>
              </a:spcBef>
            </a:pPr>
            <a:endParaRPr lang="en-US" smtClean="0"/>
          </a:p>
          <a:p>
            <a:pPr eaLnBrk="1" hangingPunct="1">
              <a:spcBef>
                <a:spcPct val="0"/>
              </a:spcBef>
            </a:pPr>
            <a:r>
              <a:rPr lang="en-US" smtClean="0"/>
              <a:t>John wants to start here.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E4DD6064-FDEC-4A7A-8125-E87D3376BFE7}"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How do we change from the top in, </a:t>
            </a:r>
          </a:p>
          <a:p>
            <a:r>
              <a:rPr lang="en-US" smtClean="0"/>
              <a:t>Crisis  from the top in, </a:t>
            </a:r>
          </a:p>
          <a:p>
            <a:r>
              <a:rPr lang="en-US" smtClean="0"/>
              <a:t>Incrementally  from the top in, </a:t>
            </a:r>
          </a:p>
          <a:p>
            <a:r>
              <a:rPr lang="en-US" smtClean="0"/>
              <a:t>Legislation  from the top in,  </a:t>
            </a:r>
          </a:p>
          <a:p>
            <a:r>
              <a:rPr lang="en-US" smtClean="0"/>
              <a:t>then picture shrinks in, </a:t>
            </a:r>
          </a:p>
          <a:p>
            <a:r>
              <a:rPr lang="en-US" smtClean="0"/>
              <a:t>War from bottom in.  </a:t>
            </a:r>
          </a:p>
          <a:p>
            <a:r>
              <a:rPr lang="en-US" smtClean="0"/>
              <a:t>Next slide</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5D6E7A00-E5C3-47D5-B446-CCE17EA3DB87}"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How does nature change from top in, </a:t>
            </a:r>
          </a:p>
          <a:p>
            <a:r>
              <a:rPr lang="en-US" smtClean="0"/>
              <a:t>Generally nature is opportunistic in its change strategy top in</a:t>
            </a:r>
          </a:p>
          <a:p>
            <a:r>
              <a:rPr lang="en-US" smtClean="0"/>
              <a:t>Adapt or die from bottom in</a:t>
            </a:r>
          </a:p>
          <a:p>
            <a:r>
              <a:rPr lang="en-US" smtClean="0"/>
              <a:t>Picture shrinks in</a:t>
            </a:r>
          </a:p>
          <a:p>
            <a:r>
              <a:rPr lang="en-US" smtClean="0"/>
              <a:t>Adapt of die grows larger</a:t>
            </a:r>
          </a:p>
          <a:p>
            <a:r>
              <a:rPr lang="en-US" smtClean="0"/>
              <a:t>Next slide</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0C3A6194-D477-483C-8321-662714958CC4}" type="slidenum">
              <a:rPr lang="en-US" sz="1200"/>
              <a:pPr eaLnBrk="1" hangingPunct="1"/>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Title comes on page click</a:t>
            </a:r>
          </a:p>
          <a:p>
            <a:r>
              <a:rPr lang="en-US" smtClean="0"/>
              <a:t>First row of boxes on the next click (one at the time) with Meaningful change pops on last</a:t>
            </a:r>
          </a:p>
          <a:p>
            <a:r>
              <a:rPr lang="en-US" smtClean="0"/>
              <a:t>2</a:t>
            </a:r>
            <a:r>
              <a:rPr lang="en-US" baseline="30000" smtClean="0"/>
              <a:t>nd</a:t>
            </a:r>
            <a:r>
              <a:rPr lang="en-US" smtClean="0"/>
              <a:t> row of boxes on the next click (again, one at the time) with Personal growth popping on last</a:t>
            </a:r>
          </a:p>
          <a:p>
            <a:r>
              <a:rPr lang="en-US" smtClean="0"/>
              <a:t>Leadership and all lines pop on at the same time</a:t>
            </a:r>
          </a:p>
          <a:p>
            <a:r>
              <a:rPr lang="en-US" smtClean="0"/>
              <a:t>3</a:t>
            </a:r>
            <a:r>
              <a:rPr lang="en-US" baseline="30000" smtClean="0"/>
              <a:t>rd</a:t>
            </a:r>
            <a:r>
              <a:rPr lang="en-US" smtClean="0"/>
              <a:t> row of boxes on the next click (again, one at the time and a little slower) with Gaining and Sharing Knowledge last</a:t>
            </a:r>
          </a:p>
          <a:p>
            <a:r>
              <a:rPr lang="en-US" smtClean="0"/>
              <a:t>Learning and all lines at one time</a:t>
            </a:r>
          </a:p>
          <a:p>
            <a:r>
              <a:rPr lang="en-US" smtClean="0"/>
              <a:t>Measurement box turns yellow</a:t>
            </a:r>
          </a:p>
          <a:p>
            <a:r>
              <a:rPr lang="en-US" smtClean="0"/>
              <a:t>Other 4 boxes turn orange</a:t>
            </a:r>
          </a:p>
          <a:p>
            <a:r>
              <a:rPr lang="en-US" smtClean="0"/>
              <a:t>Green bubble box and final Learning precedes….come on</a:t>
            </a:r>
          </a:p>
          <a:p>
            <a:r>
              <a:rPr lang="en-US" smtClean="0"/>
              <a:t>Next slide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C0F5F69D-084C-497D-881E-EE69C5ECE08F}" type="slidenum">
              <a:rPr lang="en-US" sz="1200"/>
              <a:pP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Title drops in from top</a:t>
            </a:r>
          </a:p>
          <a:p>
            <a:r>
              <a:rPr lang="en-US" dirty="0" smtClean="0"/>
              <a:t>Bullet points come in from left side individually</a:t>
            </a:r>
          </a:p>
          <a:p>
            <a:r>
              <a:rPr lang="en-US" dirty="0" smtClean="0"/>
              <a:t>Picture shrinks in</a:t>
            </a:r>
          </a:p>
          <a:p>
            <a:r>
              <a:rPr lang="en-US" dirty="0" smtClean="0"/>
              <a:t>Then prism picture imposed over picture</a:t>
            </a:r>
          </a:p>
          <a:p>
            <a:r>
              <a:rPr lang="en-US" dirty="0" smtClean="0"/>
              <a:t>Picture then fades out completely to leave Title, bullets and prism on screen</a:t>
            </a:r>
          </a:p>
          <a:p>
            <a:r>
              <a:rPr lang="en-US" dirty="0" smtClean="0"/>
              <a:t>Then Prism fades in “Language of Biology”</a:t>
            </a:r>
          </a:p>
          <a:p>
            <a:r>
              <a:rPr lang="en-US" dirty="0" smtClean="0"/>
              <a:t>Next slide</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A90FD202-CC81-4FE2-97BB-D0ECCDBF7ECB}"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Title from top in</a:t>
            </a:r>
          </a:p>
          <a:p>
            <a:r>
              <a:rPr lang="en-US" smtClean="0"/>
              <a:t>Biomimicry picture shrinks in</a:t>
            </a:r>
          </a:p>
          <a:p>
            <a:r>
              <a:rPr lang="en-US" smtClean="0"/>
              <a:t>Next line from top in</a:t>
            </a:r>
          </a:p>
          <a:p>
            <a:r>
              <a:rPr lang="en-US" smtClean="0"/>
              <a:t>Children picture shrinks in</a:t>
            </a:r>
          </a:p>
          <a:p>
            <a:r>
              <a:rPr lang="en-US" smtClean="0"/>
              <a:t>Next slide</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1pPr>
            <a:lvl2pPr marL="757066" indent="-291179"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2pPr>
            <a:lvl3pPr marL="1164717"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3pPr>
            <a:lvl4pPr marL="1630604"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4pPr>
            <a:lvl5pPr marL="2096491" indent="-232943" eaLnBrk="0" hangingPunct="0">
              <a:defRPr sz="4300">
                <a:solidFill>
                  <a:srgbClr val="FFFFFF"/>
                </a:solidFill>
                <a:latin typeface="Gill Sans" pitchFamily="34" charset="0"/>
                <a:ea typeface="ヒラギノ角ゴ ProN W3" charset="0"/>
                <a:cs typeface="ヒラギノ角ゴ ProN W3" charset="0"/>
                <a:sym typeface="Gill Sans" pitchFamily="34" charset="0"/>
              </a:defRPr>
            </a:lvl5pPr>
            <a:lvl6pPr marL="2562377"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6pPr>
            <a:lvl7pPr marL="3028264"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7pPr>
            <a:lvl8pPr marL="3494151"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8pPr>
            <a:lvl9pPr marL="3960038" indent="-232943" algn="ctr" eaLnBrk="0" fontAlgn="base" hangingPunct="0">
              <a:spcBef>
                <a:spcPct val="0"/>
              </a:spcBef>
              <a:spcAft>
                <a:spcPct val="0"/>
              </a:spcAft>
              <a:defRPr sz="4300">
                <a:solidFill>
                  <a:srgbClr val="FFFFFF"/>
                </a:solidFill>
                <a:latin typeface="Gill Sans" pitchFamily="34" charset="0"/>
                <a:ea typeface="ヒラギノ角ゴ ProN W3" charset="0"/>
                <a:cs typeface="ヒラギノ角ゴ ProN W3" charset="0"/>
                <a:sym typeface="Gill Sans" pitchFamily="34" charset="0"/>
              </a:defRPr>
            </a:lvl9pPr>
          </a:lstStyle>
          <a:p>
            <a:pPr eaLnBrk="1" hangingPunct="1"/>
            <a:fld id="{FF130B46-1138-45EC-9ECF-F8D2515DFB5E}"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866162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6580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0968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0914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22375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99332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3652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83354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2462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9013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66579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696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96860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708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93758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91262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4920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57703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97432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2744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58300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201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5609826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579844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57589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255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411312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964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9376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6176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4139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3101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243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10945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7245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61024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994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9324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E9D5E8-FE35-4EAF-B356-0AF79829A0E8}" type="datetimeFigureOut">
              <a:rPr lang="en-US">
                <a:solidFill>
                  <a:prstClr val="white">
                    <a:tint val="75000"/>
                  </a:prstClr>
                </a:solidFill>
              </a:rPr>
              <a:pPr/>
              <a:t>9/10/2013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855E8FE-D5D6-4874-9289-3105E66B5D1E}"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47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420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4957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5398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31376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1645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sym typeface="Gill Sans"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itchFamily="34"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1pPr>
      <a:lvl2pPr marL="13335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2pPr>
      <a:lvl3pPr marL="1778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3pPr>
      <a:lvl4pPr marL="22225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4pPr>
      <a:lvl5pPr marL="2667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 Sans"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itchFamily="34"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1pPr>
      <a:lvl2pPr marL="13335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2pPr>
      <a:lvl3pPr marL="1778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3pPr>
      <a:lvl4pPr marL="22225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4pPr>
      <a:lvl5pPr marL="26670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 Sans" pitchFamily="34" charset="0"/>
              </a:rPr>
              <a:t>Click to edit Master title style</a:t>
            </a:r>
          </a:p>
        </p:txBody>
      </p:sp>
      <p:sp>
        <p:nvSpPr>
          <p:cNvPr id="3075"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 Sans" pitchFamily="34" charset="0"/>
              </a:rPr>
              <a:t>Click to edit Master text styles</a:t>
            </a:r>
          </a:p>
          <a:p>
            <a:pPr lvl="1"/>
            <a:r>
              <a:rPr lang="en-US" smtClean="0">
                <a:sym typeface="Gill Sans" pitchFamily="34" charset="0"/>
              </a:rPr>
              <a:t>Second level</a:t>
            </a:r>
          </a:p>
          <a:p>
            <a:pPr lvl="2"/>
            <a:r>
              <a:rPr lang="en-US" smtClean="0">
                <a:sym typeface="Gill Sans" pitchFamily="34" charset="0"/>
              </a:rPr>
              <a:t>Third level</a:t>
            </a:r>
          </a:p>
          <a:p>
            <a:pPr lvl="3"/>
            <a:r>
              <a:rPr lang="en-US" smtClean="0">
                <a:sym typeface="Gill Sans" pitchFamily="34" charset="0"/>
              </a:rPr>
              <a:t>Fourth level</a:t>
            </a:r>
          </a:p>
          <a:p>
            <a:pPr lvl="4"/>
            <a:r>
              <a:rPr lang="en-US" smtClean="0">
                <a:sym typeface="Gill Sans" pitchFamily="34" charset="0"/>
              </a:rPr>
              <a:t>Fifth level</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itchFamily="34"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pitchFamily="34"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1pPr>
      <a:lvl2pPr marL="12827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2pPr>
      <a:lvl3pPr marL="17272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3pPr>
      <a:lvl4pPr marL="21717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4pPr>
      <a:lvl5pPr marL="2616200" indent="-571500" algn="l" rtl="0" eaLnBrk="0" fontAlgn="base" hangingPunct="0">
        <a:spcBef>
          <a:spcPts val="2400"/>
        </a:spcBef>
        <a:spcAft>
          <a:spcPct val="0"/>
        </a:spcAft>
        <a:buSzPct val="171000"/>
        <a:buFont typeface="Gill Sans" pitchFamily="34" charset="0"/>
        <a:buChar char="•"/>
        <a:defRPr sz="4200">
          <a:solidFill>
            <a:schemeClr val="tx1"/>
          </a:solidFill>
          <a:latin typeface="+mn-lt"/>
          <a:ea typeface="+mn-ea"/>
          <a:cs typeface="+mn-cs"/>
          <a:sym typeface="Gill Sans" pitchFamily="34"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fontAlgn="auto">
              <a:spcBef>
                <a:spcPts val="0"/>
              </a:spcBef>
              <a:spcAft>
                <a:spcPts val="0"/>
              </a:spcAft>
            </a:pPr>
            <a:fld id="{D4E9D5E8-FE35-4EAF-B356-0AF79829A0E8}" type="datetimeFigureOut">
              <a:rPr lang="en-US" smtClean="0">
                <a:solidFill>
                  <a:prstClr val="white">
                    <a:tint val="75000"/>
                  </a:prstClr>
                </a:solidFill>
                <a:latin typeface="Calibri"/>
                <a:ea typeface="+mn-ea"/>
                <a:cs typeface="+mn-cs"/>
              </a:rPr>
              <a:pPr defTabSz="1300460" fontAlgn="auto">
                <a:spcBef>
                  <a:spcPts val="0"/>
                </a:spcBef>
                <a:spcAft>
                  <a:spcPts val="0"/>
                </a:spcAft>
              </a:pPr>
              <a:t>9/10/2013</a:t>
            </a:fld>
            <a:endParaRPr lang="en-US" smtClean="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fontAlgn="auto">
              <a:spcBef>
                <a:spcPts val="0"/>
              </a:spcBef>
              <a:spcAft>
                <a:spcPts val="0"/>
              </a:spcAft>
            </a:pPr>
            <a:endParaRPr lang="en-US" smtClean="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fontAlgn="auto">
              <a:spcBef>
                <a:spcPts val="0"/>
              </a:spcBef>
              <a:spcAft>
                <a:spcPts val="0"/>
              </a:spcAft>
            </a:pPr>
            <a:fld id="{D855E8FE-D5D6-4874-9289-3105E66B5D1E}" type="slidenum">
              <a:rPr lang="en-US" smtClean="0">
                <a:solidFill>
                  <a:prstClr val="white">
                    <a:tint val="75000"/>
                  </a:prstClr>
                </a:solidFill>
                <a:latin typeface="Calibri"/>
                <a:ea typeface="+mn-ea"/>
                <a:cs typeface="+mn-cs"/>
              </a:rPr>
              <a:pPr defTabSz="1300460" fontAlgn="auto">
                <a:spcBef>
                  <a:spcPts val="0"/>
                </a:spcBef>
                <a:spcAft>
                  <a:spcPts val="0"/>
                </a:spcAft>
              </a:pPr>
              <a:t>‹#›</a:t>
            </a:fld>
            <a:endParaRPr lang="en-US" smtClean="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133194285"/>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10.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2.pn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200" y="8128000"/>
            <a:ext cx="1452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5268913" y="4419600"/>
            <a:ext cx="245586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dirty="0">
                <a:solidFill>
                  <a:schemeClr val="tx1"/>
                </a:solidFill>
                <a:ea typeface="Gill Sans" pitchFamily="34" charset="0"/>
                <a:cs typeface="Gill Sans" pitchFamily="34" charset="0"/>
              </a:rPr>
              <a:t>John Bradford</a:t>
            </a:r>
          </a:p>
          <a:p>
            <a:r>
              <a:rPr lang="en-US" sz="1800" dirty="0">
                <a:solidFill>
                  <a:schemeClr val="tx1"/>
                </a:solidFill>
                <a:ea typeface="Gill Sans" pitchFamily="34" charset="0"/>
                <a:cs typeface="Gill Sans" pitchFamily="34" charset="0"/>
              </a:rPr>
              <a:t>Chief Innovations Officer</a:t>
            </a:r>
          </a:p>
          <a:p>
            <a:r>
              <a:rPr lang="en-US" sz="1800" dirty="0">
                <a:solidFill>
                  <a:schemeClr val="tx1"/>
                </a:solidFill>
                <a:ea typeface="Gill Sans" pitchFamily="34" charset="0"/>
                <a:cs typeface="Gill Sans" pitchFamily="34" charset="0"/>
              </a:rPr>
              <a:t>Interface Americas, Inc.</a:t>
            </a:r>
          </a:p>
        </p:txBody>
      </p:sp>
      <p:sp>
        <p:nvSpPr>
          <p:cNvPr id="28676" name="Rectangle 3"/>
          <p:cNvSpPr>
            <a:spLocks/>
          </p:cNvSpPr>
          <p:nvPr/>
        </p:nvSpPr>
        <p:spPr bwMode="auto">
          <a:xfrm>
            <a:off x="3995347" y="2915106"/>
            <a:ext cx="50029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800" dirty="0" smtClean="0">
                <a:solidFill>
                  <a:schemeClr val="tx1"/>
                </a:solidFill>
                <a:ea typeface="Gill Sans" pitchFamily="34" charset="0"/>
                <a:cs typeface="Gill Sans" pitchFamily="34" charset="0"/>
              </a:rPr>
              <a:t>Sustainable Resource Management</a:t>
            </a:r>
            <a:endParaRPr lang="en-US" sz="2800" dirty="0">
              <a:solidFill>
                <a:schemeClr val="tx1"/>
              </a:solidFill>
              <a:ea typeface="Gill Sans" pitchFamily="34" charset="0"/>
              <a:cs typeface="Gill Sans"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203200" y="215900"/>
            <a:ext cx="12636500" cy="9423400"/>
          </a:xfrm>
          <a:prstGeom prst="rect">
            <a:avLst/>
          </a:prstGeom>
          <a:blipFill dpi="0" rotWithShape="0">
            <a:blip r:embed="rId3">
              <a:alphaModFix amt="60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6082" name="Rectangle 2"/>
          <p:cNvSpPr>
            <a:spLocks/>
          </p:cNvSpPr>
          <p:nvPr/>
        </p:nvSpPr>
        <p:spPr bwMode="auto">
          <a:xfrm>
            <a:off x="0" y="0"/>
            <a:ext cx="13004800" cy="9753600"/>
          </a:xfrm>
          <a:prstGeom prst="rect">
            <a:avLst/>
          </a:prstGeom>
          <a:blipFill dpi="0" rotWithShape="0">
            <a:blip r:embed="rId4">
              <a:alphaModFix amt="20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6083" name="Rectangle 3"/>
          <p:cNvSpPr>
            <a:spLocks/>
          </p:cNvSpPr>
          <p:nvPr/>
        </p:nvSpPr>
        <p:spPr bwMode="auto">
          <a:xfrm>
            <a:off x="3163888" y="2984500"/>
            <a:ext cx="66659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Researcher vs. Businessperson</a:t>
            </a:r>
          </a:p>
        </p:txBody>
      </p:sp>
      <p:sp>
        <p:nvSpPr>
          <p:cNvPr id="46084" name="Rectangle 4"/>
          <p:cNvSpPr>
            <a:spLocks/>
          </p:cNvSpPr>
          <p:nvPr/>
        </p:nvSpPr>
        <p:spPr bwMode="auto">
          <a:xfrm>
            <a:off x="2849563" y="4267200"/>
            <a:ext cx="72929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Designer vs. Operations Manager</a:t>
            </a:r>
          </a:p>
        </p:txBody>
      </p:sp>
      <p:sp>
        <p:nvSpPr>
          <p:cNvPr id="46085" name="Rectangle 5"/>
          <p:cNvSpPr>
            <a:spLocks/>
          </p:cNvSpPr>
          <p:nvPr/>
        </p:nvSpPr>
        <p:spPr bwMode="auto">
          <a:xfrm>
            <a:off x="4095750" y="5435600"/>
            <a:ext cx="48021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Evangelist vs. Scientist</a:t>
            </a:r>
          </a:p>
        </p:txBody>
      </p:sp>
      <p:sp>
        <p:nvSpPr>
          <p:cNvPr id="46086" name="Rectangle 6"/>
          <p:cNvSpPr>
            <a:spLocks/>
          </p:cNvSpPr>
          <p:nvPr/>
        </p:nvSpPr>
        <p:spPr bwMode="auto">
          <a:xfrm>
            <a:off x="4181475" y="6553200"/>
            <a:ext cx="46307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Engineer vs. Biologist</a:t>
            </a:r>
          </a:p>
        </p:txBody>
      </p:sp>
      <p:grpSp>
        <p:nvGrpSpPr>
          <p:cNvPr id="2" name="Group 7"/>
          <p:cNvGrpSpPr>
            <a:grpSpLocks/>
          </p:cNvGrpSpPr>
          <p:nvPr/>
        </p:nvGrpSpPr>
        <p:grpSpPr bwMode="auto">
          <a:xfrm>
            <a:off x="2138363" y="546100"/>
            <a:ext cx="8716962" cy="1409700"/>
            <a:chOff x="0" y="0"/>
            <a:chExt cx="5491" cy="888"/>
          </a:xfrm>
        </p:grpSpPr>
        <p:sp>
          <p:nvSpPr>
            <p:cNvPr id="44044" name="Rectangle 8"/>
            <p:cNvSpPr>
              <a:spLocks/>
            </p:cNvSpPr>
            <p:nvPr/>
          </p:nvSpPr>
          <p:spPr bwMode="auto">
            <a:xfrm>
              <a:off x="0" y="432"/>
              <a:ext cx="5491"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Adaptation Happens Best at Boundaries</a:t>
              </a:r>
            </a:p>
          </p:txBody>
        </p:sp>
        <p:sp>
          <p:nvSpPr>
            <p:cNvPr id="44045" name="Rectangle 9"/>
            <p:cNvSpPr>
              <a:spLocks/>
            </p:cNvSpPr>
            <p:nvPr/>
          </p:nvSpPr>
          <p:spPr bwMode="auto">
            <a:xfrm>
              <a:off x="762" y="0"/>
              <a:ext cx="355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Out of the Box - Ideation</a:t>
              </a:r>
            </a:p>
          </p:txBody>
        </p:sp>
      </p:grpSp>
      <p:grpSp>
        <p:nvGrpSpPr>
          <p:cNvPr id="3" name="Group 10"/>
          <p:cNvGrpSpPr>
            <a:grpSpLocks/>
          </p:cNvGrpSpPr>
          <p:nvPr/>
        </p:nvGrpSpPr>
        <p:grpSpPr bwMode="auto">
          <a:xfrm>
            <a:off x="9055100" y="1879600"/>
            <a:ext cx="3949700" cy="3886200"/>
            <a:chOff x="0" y="0"/>
            <a:chExt cx="2488" cy="2448"/>
          </a:xfrm>
        </p:grpSpPr>
        <p:sp>
          <p:nvSpPr>
            <p:cNvPr id="44042" name="AutoShape 11"/>
            <p:cNvSpPr>
              <a:spLocks/>
            </p:cNvSpPr>
            <p:nvPr/>
          </p:nvSpPr>
          <p:spPr bwMode="auto">
            <a:xfrm>
              <a:off x="0" y="0"/>
              <a:ext cx="2488" cy="2448"/>
            </a:xfrm>
            <a:prstGeom prst="rtTriangle">
              <a:avLst/>
            </a:prstGeom>
            <a:solidFill>
              <a:schemeClr val="accent1">
                <a:alpha val="59999"/>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4043" name="Rectangle 12"/>
            <p:cNvSpPr>
              <a:spLocks/>
            </p:cNvSpPr>
            <p:nvPr/>
          </p:nvSpPr>
          <p:spPr bwMode="auto">
            <a:xfrm>
              <a:off x="149" y="1428"/>
              <a:ext cx="1439"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Language</a:t>
              </a:r>
            </a:p>
            <a:p>
              <a:r>
                <a:rPr lang="en-US">
                  <a:solidFill>
                    <a:schemeClr val="tx1"/>
                  </a:solidFill>
                  <a:ea typeface="Gill Sans" pitchFamily="34" charset="0"/>
                  <a:cs typeface="Gill Sans" pitchFamily="34" charset="0"/>
                </a:rPr>
                <a:t>of Biology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3"/>
                                        </p:tgtEl>
                                        <p:attrNameLst>
                                          <p:attrName>style.visibility</p:attrName>
                                        </p:attrNameLst>
                                      </p:cBhvr>
                                      <p:to>
                                        <p:strVal val="visible"/>
                                      </p:to>
                                    </p:set>
                                    <p:anim calcmode="lin" valueType="num">
                                      <p:cBhvr additive="base">
                                        <p:cTn id="13" dur="500" fill="hold"/>
                                        <p:tgtEl>
                                          <p:spTgt spid="46083"/>
                                        </p:tgtEl>
                                        <p:attrNameLst>
                                          <p:attrName>ppt_x</p:attrName>
                                        </p:attrNameLst>
                                      </p:cBhvr>
                                      <p:tavLst>
                                        <p:tav tm="0">
                                          <p:val>
                                            <p:strVal val="0-#ppt_w/2"/>
                                          </p:val>
                                        </p:tav>
                                        <p:tav tm="100000">
                                          <p:val>
                                            <p:strVal val="#ppt_x"/>
                                          </p:val>
                                        </p:tav>
                                      </p:tavLst>
                                    </p:anim>
                                    <p:anim calcmode="lin" valueType="num">
                                      <p:cBhvr additive="base">
                                        <p:cTn id="14"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4"/>
                                        </p:tgtEl>
                                        <p:attrNameLst>
                                          <p:attrName>style.visibility</p:attrName>
                                        </p:attrNameLst>
                                      </p:cBhvr>
                                      <p:to>
                                        <p:strVal val="visible"/>
                                      </p:to>
                                    </p:set>
                                    <p:anim calcmode="lin" valueType="num">
                                      <p:cBhvr additive="base">
                                        <p:cTn id="19" dur="500" fill="hold"/>
                                        <p:tgtEl>
                                          <p:spTgt spid="46084"/>
                                        </p:tgtEl>
                                        <p:attrNameLst>
                                          <p:attrName>ppt_x</p:attrName>
                                        </p:attrNameLst>
                                      </p:cBhvr>
                                      <p:tavLst>
                                        <p:tav tm="0">
                                          <p:val>
                                            <p:strVal val="0-#ppt_w/2"/>
                                          </p:val>
                                        </p:tav>
                                        <p:tav tm="100000">
                                          <p:val>
                                            <p:strVal val="#ppt_x"/>
                                          </p:val>
                                        </p:tav>
                                      </p:tavLst>
                                    </p:anim>
                                    <p:anim calcmode="lin" valueType="num">
                                      <p:cBhvr additive="base">
                                        <p:cTn id="20"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085"/>
                                        </p:tgtEl>
                                        <p:attrNameLst>
                                          <p:attrName>style.visibility</p:attrName>
                                        </p:attrNameLst>
                                      </p:cBhvr>
                                      <p:to>
                                        <p:strVal val="visible"/>
                                      </p:to>
                                    </p:set>
                                    <p:anim calcmode="lin" valueType="num">
                                      <p:cBhvr additive="base">
                                        <p:cTn id="25" dur="500" fill="hold"/>
                                        <p:tgtEl>
                                          <p:spTgt spid="46085"/>
                                        </p:tgtEl>
                                        <p:attrNameLst>
                                          <p:attrName>ppt_x</p:attrName>
                                        </p:attrNameLst>
                                      </p:cBhvr>
                                      <p:tavLst>
                                        <p:tav tm="0">
                                          <p:val>
                                            <p:strVal val="0-#ppt_w/2"/>
                                          </p:val>
                                        </p:tav>
                                        <p:tav tm="100000">
                                          <p:val>
                                            <p:strVal val="#ppt_x"/>
                                          </p:val>
                                        </p:tav>
                                      </p:tavLst>
                                    </p:anim>
                                    <p:anim calcmode="lin" valueType="num">
                                      <p:cBhvr additive="base">
                                        <p:cTn id="26"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086"/>
                                        </p:tgtEl>
                                        <p:attrNameLst>
                                          <p:attrName>style.visibility</p:attrName>
                                        </p:attrNameLst>
                                      </p:cBhvr>
                                      <p:to>
                                        <p:strVal val="visible"/>
                                      </p:to>
                                    </p:set>
                                    <p:anim calcmode="lin" valueType="num">
                                      <p:cBhvr additive="base">
                                        <p:cTn id="31" dur="500" fill="hold"/>
                                        <p:tgtEl>
                                          <p:spTgt spid="46086"/>
                                        </p:tgtEl>
                                        <p:attrNameLst>
                                          <p:attrName>ppt_x</p:attrName>
                                        </p:attrNameLst>
                                      </p:cBhvr>
                                      <p:tavLst>
                                        <p:tav tm="0">
                                          <p:val>
                                            <p:strVal val="0-#ppt_w/2"/>
                                          </p:val>
                                        </p:tav>
                                        <p:tav tm="100000">
                                          <p:val>
                                            <p:strVal val="#ppt_x"/>
                                          </p:val>
                                        </p:tav>
                                      </p:tavLst>
                                    </p:anim>
                                    <p:anim calcmode="lin" valueType="num">
                                      <p:cBhvr additive="base">
                                        <p:cTn id="32"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46081"/>
                                        </p:tgtEl>
                                        <p:attrNameLst>
                                          <p:attrName>style.visibility</p:attrName>
                                        </p:attrNameLst>
                                      </p:cBhvr>
                                      <p:to>
                                        <p:strVal val="visible"/>
                                      </p:to>
                                    </p:set>
                                    <p:anim calcmode="lin" valueType="num">
                                      <p:cBhvr>
                                        <p:cTn id="37" dur="1000" fill="hold"/>
                                        <p:tgtEl>
                                          <p:spTgt spid="46081"/>
                                        </p:tgtEl>
                                        <p:attrNameLst>
                                          <p:attrName>ppt_w</p:attrName>
                                        </p:attrNameLst>
                                      </p:cBhvr>
                                      <p:tavLst>
                                        <p:tav tm="0">
                                          <p:val>
                                            <p:strVal val="#ppt_w*0.70"/>
                                          </p:val>
                                        </p:tav>
                                        <p:tav tm="100000">
                                          <p:val>
                                            <p:strVal val="#ppt_w"/>
                                          </p:val>
                                        </p:tav>
                                      </p:tavLst>
                                    </p:anim>
                                    <p:anim calcmode="lin" valueType="num">
                                      <p:cBhvr>
                                        <p:cTn id="38" dur="1000" fill="hold"/>
                                        <p:tgtEl>
                                          <p:spTgt spid="46081"/>
                                        </p:tgtEl>
                                        <p:attrNameLst>
                                          <p:attrName>ppt_h</p:attrName>
                                        </p:attrNameLst>
                                      </p:cBhvr>
                                      <p:tavLst>
                                        <p:tav tm="0">
                                          <p:val>
                                            <p:strVal val="#ppt_h"/>
                                          </p:val>
                                        </p:tav>
                                        <p:tav tm="100000">
                                          <p:val>
                                            <p:strVal val="#ppt_h"/>
                                          </p:val>
                                        </p:tav>
                                      </p:tavLst>
                                    </p:anim>
                                    <p:animEffect transition="in" filter="fade">
                                      <p:cBhvr>
                                        <p:cTn id="39" dur="1000"/>
                                        <p:tgtEl>
                                          <p:spTgt spid="4608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6082"/>
                                        </p:tgtEl>
                                        <p:attrNameLst>
                                          <p:attrName>style.visibility</p:attrName>
                                        </p:attrNameLst>
                                      </p:cBhvr>
                                      <p:to>
                                        <p:strVal val="visible"/>
                                      </p:to>
                                    </p:set>
                                    <p:animEffect transition="in" filter="blinds(horizontal)">
                                      <p:cBhvr>
                                        <p:cTn id="44" dur="500"/>
                                        <p:tgtEl>
                                          <p:spTgt spid="4608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0" fill="hold" grpId="1" nodeType="clickEffect">
                                  <p:stCondLst>
                                    <p:cond delay="0"/>
                                  </p:stCondLst>
                                  <p:childTnLst>
                                    <p:anim calcmode="lin" valueType="num">
                                      <p:cBhvr>
                                        <p:cTn id="48" dur="500"/>
                                        <p:tgtEl>
                                          <p:spTgt spid="46081"/>
                                        </p:tgtEl>
                                        <p:attrNameLst>
                                          <p:attrName>ppt_w</p:attrName>
                                        </p:attrNameLst>
                                      </p:cBhvr>
                                      <p:tavLst>
                                        <p:tav tm="0">
                                          <p:val>
                                            <p:strVal val="ppt_w"/>
                                          </p:val>
                                        </p:tav>
                                        <p:tav tm="100000">
                                          <p:val>
                                            <p:fltVal val="0"/>
                                          </p:val>
                                        </p:tav>
                                      </p:tavLst>
                                    </p:anim>
                                    <p:anim calcmode="lin" valueType="num">
                                      <p:cBhvr>
                                        <p:cTn id="49" dur="500"/>
                                        <p:tgtEl>
                                          <p:spTgt spid="46081"/>
                                        </p:tgtEl>
                                        <p:attrNameLst>
                                          <p:attrName>ppt_h</p:attrName>
                                        </p:attrNameLst>
                                      </p:cBhvr>
                                      <p:tavLst>
                                        <p:tav tm="0">
                                          <p:val>
                                            <p:strVal val="ppt_h"/>
                                          </p:val>
                                        </p:tav>
                                        <p:tav tm="100000">
                                          <p:val>
                                            <p:fltVal val="0"/>
                                          </p:val>
                                        </p:tav>
                                      </p:tavLst>
                                    </p:anim>
                                    <p:animEffect transition="out" filter="fade">
                                      <p:cBhvr>
                                        <p:cTn id="50" dur="500"/>
                                        <p:tgtEl>
                                          <p:spTgt spid="46081"/>
                                        </p:tgtEl>
                                      </p:cBhvr>
                                    </p:animEffect>
                                    <p:set>
                                      <p:cBhvr>
                                        <p:cTn id="51" dur="1" fill="hold">
                                          <p:stCondLst>
                                            <p:cond delay="499"/>
                                          </p:stCondLst>
                                        </p:cTn>
                                        <p:tgtEl>
                                          <p:spTgt spid="46081"/>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 grpId="0" animBg="1"/>
      <p:bldP spid="46081" grpId="1" animBg="1"/>
      <p:bldP spid="46082" grpId="0" animBg="1"/>
      <p:bldP spid="46083" grpId="0" autoUpdateAnimBg="0"/>
      <p:bldP spid="46084" grpId="0" autoUpdateAnimBg="0"/>
      <p:bldP spid="46085" grpId="0" autoUpdateAnimBg="0"/>
      <p:bldP spid="4608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63500" y="50800"/>
            <a:ext cx="12877800" cy="9652000"/>
          </a:xfrm>
          <a:prstGeom prst="rect">
            <a:avLst/>
          </a:prstGeom>
          <a:blipFill dpi="0" rotWithShape="0">
            <a:blip r:embed="rId3">
              <a:alphaModFix amt="70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06" name="Rectangle 2"/>
          <p:cNvSpPr>
            <a:spLocks/>
          </p:cNvSpPr>
          <p:nvPr/>
        </p:nvSpPr>
        <p:spPr bwMode="auto">
          <a:xfrm>
            <a:off x="703263" y="469900"/>
            <a:ext cx="115855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We ask Nature How She Would Solve Our Problems</a:t>
            </a:r>
          </a:p>
        </p:txBody>
      </p:sp>
      <p:grpSp>
        <p:nvGrpSpPr>
          <p:cNvPr id="2" name="Group 3"/>
          <p:cNvGrpSpPr>
            <a:grpSpLocks/>
          </p:cNvGrpSpPr>
          <p:nvPr/>
        </p:nvGrpSpPr>
        <p:grpSpPr bwMode="auto">
          <a:xfrm>
            <a:off x="1939925" y="1473200"/>
            <a:ext cx="9112250" cy="1739900"/>
            <a:chOff x="0" y="0"/>
            <a:chExt cx="5739" cy="1096"/>
          </a:xfrm>
        </p:grpSpPr>
        <p:sp>
          <p:nvSpPr>
            <p:cNvPr id="45062" name="Rectangle 4"/>
            <p:cNvSpPr>
              <a:spLocks/>
            </p:cNvSpPr>
            <p:nvPr/>
          </p:nvSpPr>
          <p:spPr bwMode="auto">
            <a:xfrm>
              <a:off x="0" y="0"/>
              <a:ext cx="5739"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and Take a Vow to Listen  to Her Answers</a:t>
              </a:r>
            </a:p>
          </p:txBody>
        </p:sp>
        <p:sp>
          <p:nvSpPr>
            <p:cNvPr id="45063" name="Rectangle 5"/>
            <p:cNvSpPr>
              <a:spLocks/>
            </p:cNvSpPr>
            <p:nvPr/>
          </p:nvSpPr>
          <p:spPr bwMode="auto">
            <a:xfrm>
              <a:off x="1639" y="640"/>
              <a:ext cx="246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for Three Months</a:t>
              </a:r>
            </a:p>
          </p:txBody>
        </p:sp>
      </p:grpSp>
      <p:sp>
        <p:nvSpPr>
          <p:cNvPr id="47110" name="Rectangle 6"/>
          <p:cNvSpPr>
            <a:spLocks/>
          </p:cNvSpPr>
          <p:nvPr/>
        </p:nvSpPr>
        <p:spPr bwMode="auto">
          <a:xfrm>
            <a:off x="50800" y="25400"/>
            <a:ext cx="12903200" cy="9690100"/>
          </a:xfrm>
          <a:prstGeom prst="rect">
            <a:avLst/>
          </a:prstGeom>
          <a:blipFill dpi="0" rotWithShape="0">
            <a:blip r:embed="rId4"/>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ppt_x"/>
                                          </p:val>
                                        </p:tav>
                                        <p:tav tm="100000">
                                          <p:val>
                                            <p:strVal val="#ppt_x"/>
                                          </p:val>
                                        </p:tav>
                                      </p:tavLst>
                                    </p:anim>
                                    <p:anim calcmode="lin" valueType="num">
                                      <p:cBhvr additive="base">
                                        <p:cTn id="8" dur="500" fill="hold"/>
                                        <p:tgtEl>
                                          <p:spTgt spid="471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47105"/>
                                        </p:tgtEl>
                                        <p:attrNameLst>
                                          <p:attrName>style.visibility</p:attrName>
                                        </p:attrNameLst>
                                      </p:cBhvr>
                                      <p:to>
                                        <p:strVal val="visible"/>
                                      </p:to>
                                    </p:set>
                                    <p:anim calcmode="lin" valueType="num">
                                      <p:cBhvr>
                                        <p:cTn id="13" dur="75" fill="hold"/>
                                        <p:tgtEl>
                                          <p:spTgt spid="47105"/>
                                        </p:tgtEl>
                                        <p:attrNameLst>
                                          <p:attrName>ppt_w</p:attrName>
                                        </p:attrNameLst>
                                      </p:cBhvr>
                                      <p:tavLst>
                                        <p:tav tm="0">
                                          <p:val>
                                            <p:strVal val="4*#ppt_w"/>
                                          </p:val>
                                        </p:tav>
                                        <p:tav tm="100000">
                                          <p:val>
                                            <p:strVal val="#ppt_w"/>
                                          </p:val>
                                        </p:tav>
                                      </p:tavLst>
                                    </p:anim>
                                    <p:anim calcmode="lin" valueType="num">
                                      <p:cBhvr>
                                        <p:cTn id="14" dur="75" fill="hold"/>
                                        <p:tgtEl>
                                          <p:spTgt spid="4710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47110"/>
                                        </p:tgtEl>
                                        <p:attrNameLst>
                                          <p:attrName>style.visibility</p:attrName>
                                        </p:attrNameLst>
                                      </p:cBhvr>
                                      <p:to>
                                        <p:strVal val="visible"/>
                                      </p:to>
                                    </p:set>
                                    <p:anim calcmode="lin" valueType="num">
                                      <p:cBhvr>
                                        <p:cTn id="25" dur="75" fill="hold"/>
                                        <p:tgtEl>
                                          <p:spTgt spid="47110"/>
                                        </p:tgtEl>
                                        <p:attrNameLst>
                                          <p:attrName>ppt_w</p:attrName>
                                        </p:attrNameLst>
                                      </p:cBhvr>
                                      <p:tavLst>
                                        <p:tav tm="0">
                                          <p:val>
                                            <p:strVal val="4*#ppt_w"/>
                                          </p:val>
                                        </p:tav>
                                        <p:tav tm="100000">
                                          <p:val>
                                            <p:strVal val="#ppt_w"/>
                                          </p:val>
                                        </p:tav>
                                      </p:tavLst>
                                    </p:anim>
                                    <p:anim calcmode="lin" valueType="num">
                                      <p:cBhvr>
                                        <p:cTn id="26" dur="75" fill="hold"/>
                                        <p:tgtEl>
                                          <p:spTgt spid="471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animBg="1"/>
      <p:bldP spid="47106" grpId="0" autoUpdateAnimBg="0"/>
      <p:bldP spid="471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327025"/>
            <a:ext cx="11153775" cy="145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367938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bwMode="auto">
          <a:xfrm>
            <a:off x="3367868" y="743783"/>
            <a:ext cx="6269066" cy="91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000" dirty="0">
                <a:ea typeface="Gill Sans" pitchFamily="34" charset="0"/>
                <a:cs typeface="Gill Sans" pitchFamily="34" charset="0"/>
              </a:rPr>
              <a:t>Life Cycles in Nature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34" y="1656656"/>
            <a:ext cx="9033810" cy="806297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81" y="1986043"/>
            <a:ext cx="10741077" cy="77675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911" y="1526608"/>
            <a:ext cx="9946816" cy="819302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918" y="1656656"/>
            <a:ext cx="8207740" cy="806297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991" y="1690624"/>
            <a:ext cx="9773306" cy="8062976"/>
          </a:xfrm>
          <a:prstGeom prst="rect">
            <a:avLst/>
          </a:prstGeom>
        </p:spPr>
      </p:pic>
    </p:spTree>
    <p:extLst>
      <p:ext uri="{BB962C8B-B14F-4D97-AF65-F5344CB8AC3E}">
        <p14:creationId xmlns:p14="http://schemas.microsoft.com/office/powerpoint/2010/main" val="18050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p:cNvSpPr>
          <p:nvPr/>
        </p:nvSpPr>
        <p:spPr bwMode="auto">
          <a:xfrm>
            <a:off x="863600" y="609600"/>
            <a:ext cx="11277600" cy="2362200"/>
          </a:xfrm>
          <a:prstGeom prst="rect">
            <a:avLst/>
          </a:prstGeom>
          <a:blipFill dpi="0" rotWithShape="0">
            <a:blip r:embed="rId3"/>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07" name="Rectangle 2"/>
          <p:cNvSpPr>
            <a:spLocks/>
          </p:cNvSpPr>
          <p:nvPr/>
        </p:nvSpPr>
        <p:spPr bwMode="auto">
          <a:xfrm>
            <a:off x="889000" y="6159500"/>
            <a:ext cx="11163300" cy="2311400"/>
          </a:xfrm>
          <a:prstGeom prst="rect">
            <a:avLst/>
          </a:prstGeom>
          <a:blipFill dpi="0" rotWithShape="0">
            <a:blip r:embed="rId4"/>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08" name="Rectangle 3"/>
          <p:cNvSpPr>
            <a:spLocks/>
          </p:cNvSpPr>
          <p:nvPr/>
        </p:nvSpPr>
        <p:spPr bwMode="auto">
          <a:xfrm>
            <a:off x="8432800" y="3606800"/>
            <a:ext cx="1270000" cy="1270000"/>
          </a:xfrm>
          <a:prstGeom prst="rect">
            <a:avLst/>
          </a:prstGeom>
          <a:blipFill dpi="0" rotWithShape="0">
            <a:blip r:embed="rId5"/>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09" name="AutoShape 4"/>
          <p:cNvSpPr>
            <a:spLocks/>
          </p:cNvSpPr>
          <p:nvPr/>
        </p:nvSpPr>
        <p:spPr bwMode="auto">
          <a:xfrm>
            <a:off x="7188200" y="3505200"/>
            <a:ext cx="1143000" cy="1371600"/>
          </a:xfrm>
          <a:prstGeom prst="rightArrow">
            <a:avLst>
              <a:gd name="adj1" fmla="val 32000"/>
              <a:gd name="adj2" fmla="val 46319"/>
            </a:avLst>
          </a:prstGeom>
          <a:blipFill dpi="0" rotWithShape="0">
            <a:blip r:embed="rId6"/>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10" name="AutoShape 5"/>
          <p:cNvSpPr>
            <a:spLocks/>
          </p:cNvSpPr>
          <p:nvPr/>
        </p:nvSpPr>
        <p:spPr bwMode="auto">
          <a:xfrm>
            <a:off x="9791700" y="3454400"/>
            <a:ext cx="1206500" cy="1562100"/>
          </a:xfrm>
          <a:prstGeom prst="rightArrow">
            <a:avLst>
              <a:gd name="adj1" fmla="val 32000"/>
              <a:gd name="adj2" fmla="val 46319"/>
            </a:avLst>
          </a:prstGeom>
          <a:blipFill dpi="0" rotWithShape="0">
            <a:blip r:embed="rId7"/>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11" name="Rectangle 6"/>
          <p:cNvSpPr>
            <a:spLocks/>
          </p:cNvSpPr>
          <p:nvPr/>
        </p:nvSpPr>
        <p:spPr bwMode="auto">
          <a:xfrm>
            <a:off x="10947400" y="3606800"/>
            <a:ext cx="1143000" cy="1270000"/>
          </a:xfrm>
          <a:prstGeom prst="rect">
            <a:avLst/>
          </a:prstGeom>
          <a:blipFill dpi="0" rotWithShape="0">
            <a:blip r:embed="rId8"/>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6088" name="Line 7"/>
          <p:cNvSpPr>
            <a:spLocks noChangeShapeType="1"/>
          </p:cNvSpPr>
          <p:nvPr/>
        </p:nvSpPr>
        <p:spPr bwMode="auto">
          <a:xfrm rot="10800000" flipH="1">
            <a:off x="7785100" y="4902200"/>
            <a:ext cx="0" cy="12065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6089" name="Line 8"/>
          <p:cNvSpPr>
            <a:spLocks noChangeShapeType="1"/>
          </p:cNvSpPr>
          <p:nvPr/>
        </p:nvSpPr>
        <p:spPr bwMode="auto">
          <a:xfrm rot="10800000" flipH="1">
            <a:off x="9067800" y="4902200"/>
            <a:ext cx="0" cy="12065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14" name="Line 9"/>
          <p:cNvSpPr>
            <a:spLocks noChangeShapeType="1"/>
          </p:cNvSpPr>
          <p:nvPr/>
        </p:nvSpPr>
        <p:spPr bwMode="auto">
          <a:xfrm rot="10800000" flipH="1">
            <a:off x="10401300" y="4902200"/>
            <a:ext cx="0" cy="12065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15" name="Line 10"/>
          <p:cNvSpPr>
            <a:spLocks noChangeShapeType="1"/>
          </p:cNvSpPr>
          <p:nvPr/>
        </p:nvSpPr>
        <p:spPr bwMode="auto">
          <a:xfrm rot="10800000" flipH="1">
            <a:off x="11518900" y="4902200"/>
            <a:ext cx="0" cy="12065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16" name="Line 11"/>
          <p:cNvSpPr>
            <a:spLocks noChangeShapeType="1"/>
          </p:cNvSpPr>
          <p:nvPr/>
        </p:nvSpPr>
        <p:spPr bwMode="auto">
          <a:xfrm flipH="1">
            <a:off x="7785100" y="3009900"/>
            <a:ext cx="0" cy="4953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6093" name="Line 12"/>
          <p:cNvSpPr>
            <a:spLocks noChangeShapeType="1"/>
          </p:cNvSpPr>
          <p:nvPr/>
        </p:nvSpPr>
        <p:spPr bwMode="auto">
          <a:xfrm flipH="1">
            <a:off x="9067800" y="3009900"/>
            <a:ext cx="0" cy="4953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6094" name="Line 13"/>
          <p:cNvSpPr>
            <a:spLocks noChangeShapeType="1"/>
          </p:cNvSpPr>
          <p:nvPr/>
        </p:nvSpPr>
        <p:spPr bwMode="auto">
          <a:xfrm flipH="1">
            <a:off x="10401300" y="3009900"/>
            <a:ext cx="0" cy="4953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19" name="Line 14"/>
          <p:cNvSpPr>
            <a:spLocks noChangeShapeType="1"/>
          </p:cNvSpPr>
          <p:nvPr/>
        </p:nvSpPr>
        <p:spPr bwMode="auto">
          <a:xfrm flipH="1">
            <a:off x="11518900" y="3009900"/>
            <a:ext cx="0" cy="4953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20" name="Rectangle 15"/>
          <p:cNvSpPr>
            <a:spLocks/>
          </p:cNvSpPr>
          <p:nvPr/>
        </p:nvSpPr>
        <p:spPr bwMode="auto">
          <a:xfrm>
            <a:off x="5842000" y="3606800"/>
            <a:ext cx="1270000" cy="1270000"/>
          </a:xfrm>
          <a:prstGeom prst="rect">
            <a:avLst/>
          </a:prstGeom>
          <a:blipFill dpi="0" rotWithShape="0">
            <a:blip r:embed="rId9"/>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6097" name="Line 16"/>
          <p:cNvSpPr>
            <a:spLocks noChangeShapeType="1"/>
          </p:cNvSpPr>
          <p:nvPr/>
        </p:nvSpPr>
        <p:spPr bwMode="auto">
          <a:xfrm rot="10800000" flipH="1">
            <a:off x="6451600" y="4902200"/>
            <a:ext cx="0" cy="12065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6098" name="Line 17"/>
          <p:cNvSpPr>
            <a:spLocks noChangeShapeType="1"/>
          </p:cNvSpPr>
          <p:nvPr/>
        </p:nvSpPr>
        <p:spPr bwMode="auto">
          <a:xfrm flipH="1">
            <a:off x="6502400" y="3009900"/>
            <a:ext cx="0" cy="4953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2" name="Group 18"/>
          <p:cNvGrpSpPr>
            <a:grpSpLocks/>
          </p:cNvGrpSpPr>
          <p:nvPr/>
        </p:nvGrpSpPr>
        <p:grpSpPr bwMode="auto">
          <a:xfrm>
            <a:off x="711200" y="3048000"/>
            <a:ext cx="5118100" cy="3098800"/>
            <a:chOff x="0" y="0"/>
            <a:chExt cx="3224" cy="1952"/>
          </a:xfrm>
        </p:grpSpPr>
        <p:sp>
          <p:nvSpPr>
            <p:cNvPr id="47154" name="Rectangle 19"/>
            <p:cNvSpPr>
              <a:spLocks/>
            </p:cNvSpPr>
            <p:nvPr/>
          </p:nvSpPr>
          <p:spPr bwMode="auto">
            <a:xfrm>
              <a:off x="0" y="376"/>
              <a:ext cx="800" cy="800"/>
            </a:xfrm>
            <a:prstGeom prst="rect">
              <a:avLst/>
            </a:prstGeom>
            <a:blipFill dpi="0" rotWithShape="0">
              <a:blip r:embed="rId10"/>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55" name="Rectangle 20"/>
            <p:cNvSpPr>
              <a:spLocks/>
            </p:cNvSpPr>
            <p:nvPr/>
          </p:nvSpPr>
          <p:spPr bwMode="auto">
            <a:xfrm>
              <a:off x="1632" y="336"/>
              <a:ext cx="800" cy="800"/>
            </a:xfrm>
            <a:prstGeom prst="rect">
              <a:avLst/>
            </a:prstGeom>
            <a:blipFill dpi="0" rotWithShape="0">
              <a:blip r:embed="rId11"/>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56" name="AutoShape 21"/>
            <p:cNvSpPr>
              <a:spLocks/>
            </p:cNvSpPr>
            <p:nvPr/>
          </p:nvSpPr>
          <p:spPr bwMode="auto">
            <a:xfrm>
              <a:off x="2464" y="280"/>
              <a:ext cx="760" cy="984"/>
            </a:xfrm>
            <a:prstGeom prst="rightArrow">
              <a:avLst>
                <a:gd name="adj1" fmla="val 32000"/>
                <a:gd name="adj2" fmla="val 46319"/>
              </a:avLst>
            </a:prstGeom>
            <a:blipFill dpi="0" rotWithShape="0">
              <a:blip r:embed="rId7"/>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57" name="AutoShape 22"/>
            <p:cNvSpPr>
              <a:spLocks/>
            </p:cNvSpPr>
            <p:nvPr/>
          </p:nvSpPr>
          <p:spPr bwMode="auto">
            <a:xfrm>
              <a:off x="840" y="280"/>
              <a:ext cx="760" cy="984"/>
            </a:xfrm>
            <a:prstGeom prst="rightArrow">
              <a:avLst>
                <a:gd name="adj1" fmla="val 32000"/>
                <a:gd name="adj2" fmla="val 46319"/>
              </a:avLst>
            </a:prstGeom>
            <a:blipFill dpi="0" rotWithShape="0">
              <a:blip r:embed="rId7"/>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7158" name="Line 23"/>
            <p:cNvSpPr>
              <a:spLocks noChangeShapeType="1"/>
            </p:cNvSpPr>
            <p:nvPr/>
          </p:nvSpPr>
          <p:spPr bwMode="auto">
            <a:xfrm rot="10800000" flipH="1">
              <a:off x="399" y="1192"/>
              <a:ext cx="1" cy="76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59" name="Line 24"/>
            <p:cNvSpPr>
              <a:spLocks noChangeShapeType="1"/>
            </p:cNvSpPr>
            <p:nvPr/>
          </p:nvSpPr>
          <p:spPr bwMode="auto">
            <a:xfrm rot="10800000" flipH="1">
              <a:off x="1224" y="1192"/>
              <a:ext cx="0" cy="76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0" name="Line 25"/>
            <p:cNvSpPr>
              <a:spLocks noChangeShapeType="1"/>
            </p:cNvSpPr>
            <p:nvPr/>
          </p:nvSpPr>
          <p:spPr bwMode="auto">
            <a:xfrm rot="10800000" flipH="1">
              <a:off x="2016" y="1192"/>
              <a:ext cx="0" cy="76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1" name="Line 26"/>
            <p:cNvSpPr>
              <a:spLocks noChangeShapeType="1"/>
            </p:cNvSpPr>
            <p:nvPr/>
          </p:nvSpPr>
          <p:spPr bwMode="auto">
            <a:xfrm rot="10800000" flipH="1">
              <a:off x="2848" y="1192"/>
              <a:ext cx="0" cy="76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2" name="Line 27"/>
            <p:cNvSpPr>
              <a:spLocks noChangeShapeType="1"/>
            </p:cNvSpPr>
            <p:nvPr/>
          </p:nvSpPr>
          <p:spPr bwMode="auto">
            <a:xfrm flipH="1">
              <a:off x="2016" y="0"/>
              <a:ext cx="0" cy="311"/>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3" name="Line 28"/>
            <p:cNvSpPr>
              <a:spLocks noChangeShapeType="1"/>
            </p:cNvSpPr>
            <p:nvPr/>
          </p:nvSpPr>
          <p:spPr bwMode="auto">
            <a:xfrm flipH="1">
              <a:off x="2848" y="0"/>
              <a:ext cx="0" cy="311"/>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4" name="Line 29"/>
            <p:cNvSpPr>
              <a:spLocks noChangeShapeType="1"/>
            </p:cNvSpPr>
            <p:nvPr/>
          </p:nvSpPr>
          <p:spPr bwMode="auto">
            <a:xfrm flipH="1">
              <a:off x="400" y="0"/>
              <a:ext cx="0" cy="311"/>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7165" name="Line 30"/>
            <p:cNvSpPr>
              <a:spLocks noChangeShapeType="1"/>
            </p:cNvSpPr>
            <p:nvPr/>
          </p:nvSpPr>
          <p:spPr bwMode="auto">
            <a:xfrm flipH="1">
              <a:off x="1224" y="0"/>
              <a:ext cx="0" cy="311"/>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6100" name="Rectangle 31"/>
          <p:cNvSpPr>
            <a:spLocks/>
          </p:cNvSpPr>
          <p:nvPr/>
        </p:nvSpPr>
        <p:spPr bwMode="auto">
          <a:xfrm>
            <a:off x="4749800" y="0"/>
            <a:ext cx="38512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Take Make Waste</a:t>
            </a:r>
          </a:p>
        </p:txBody>
      </p:sp>
      <p:sp>
        <p:nvSpPr>
          <p:cNvPr id="49184" name="Rectangle 32"/>
          <p:cNvSpPr>
            <a:spLocks/>
          </p:cNvSpPr>
          <p:nvPr/>
        </p:nvSpPr>
        <p:spPr bwMode="auto">
          <a:xfrm>
            <a:off x="5842000" y="3606800"/>
            <a:ext cx="1270000" cy="1270000"/>
          </a:xfrm>
          <a:prstGeom prst="rect">
            <a:avLst/>
          </a:prstGeom>
          <a:blipFill dpi="0" rotWithShape="0">
            <a:blip r:embed="rId12"/>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85" name="Rectangle 33"/>
          <p:cNvSpPr>
            <a:spLocks/>
          </p:cNvSpPr>
          <p:nvPr/>
        </p:nvSpPr>
        <p:spPr bwMode="auto">
          <a:xfrm>
            <a:off x="7112000" y="3581400"/>
            <a:ext cx="1346200" cy="1371600"/>
          </a:xfrm>
          <a:prstGeom prst="rect">
            <a:avLst/>
          </a:prstGeom>
          <a:blipFill dpi="0" rotWithShape="0">
            <a:blip r:embed="rId13"/>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86" name="Rectangle 34"/>
          <p:cNvSpPr>
            <a:spLocks/>
          </p:cNvSpPr>
          <p:nvPr/>
        </p:nvSpPr>
        <p:spPr bwMode="auto">
          <a:xfrm>
            <a:off x="8432800" y="3606800"/>
            <a:ext cx="1270000" cy="1270000"/>
          </a:xfrm>
          <a:prstGeom prst="rect">
            <a:avLst/>
          </a:prstGeom>
          <a:blipFill dpi="0" rotWithShape="0">
            <a:blip r:embed="rId14"/>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87" name="Rectangle 35"/>
          <p:cNvSpPr>
            <a:spLocks/>
          </p:cNvSpPr>
          <p:nvPr/>
        </p:nvSpPr>
        <p:spPr bwMode="auto">
          <a:xfrm>
            <a:off x="3302000" y="3581400"/>
            <a:ext cx="1270000" cy="1270000"/>
          </a:xfrm>
          <a:prstGeom prst="rect">
            <a:avLst/>
          </a:prstGeom>
          <a:blipFill dpi="0" rotWithShape="0">
            <a:blip r:embed="rId15"/>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88" name="Line 36"/>
          <p:cNvSpPr>
            <a:spLocks noChangeShapeType="1"/>
          </p:cNvSpPr>
          <p:nvPr/>
        </p:nvSpPr>
        <p:spPr bwMode="auto">
          <a:xfrm rot="10800000">
            <a:off x="4546600" y="4241800"/>
            <a:ext cx="1320800" cy="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9189" name="Line 37"/>
          <p:cNvSpPr>
            <a:spLocks noChangeShapeType="1"/>
          </p:cNvSpPr>
          <p:nvPr/>
        </p:nvSpPr>
        <p:spPr bwMode="auto">
          <a:xfrm flipH="1">
            <a:off x="3898900" y="4914900"/>
            <a:ext cx="0" cy="11938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9190" name="Rectangle 38"/>
          <p:cNvSpPr>
            <a:spLocks/>
          </p:cNvSpPr>
          <p:nvPr/>
        </p:nvSpPr>
        <p:spPr bwMode="auto">
          <a:xfrm>
            <a:off x="3302000" y="3581400"/>
            <a:ext cx="1270000" cy="1270000"/>
          </a:xfrm>
          <a:prstGeom prst="rect">
            <a:avLst/>
          </a:prstGeom>
          <a:blipFill dpi="0" rotWithShape="0">
            <a:blip r:embed="rId16"/>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1" name="Line 39"/>
          <p:cNvSpPr>
            <a:spLocks noChangeShapeType="1"/>
          </p:cNvSpPr>
          <p:nvPr/>
        </p:nvSpPr>
        <p:spPr bwMode="auto">
          <a:xfrm rot="10800000" flipH="1">
            <a:off x="3898900" y="2959100"/>
            <a:ext cx="12700" cy="6096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9192" name="Rectangle 40"/>
          <p:cNvSpPr>
            <a:spLocks/>
          </p:cNvSpPr>
          <p:nvPr/>
        </p:nvSpPr>
        <p:spPr bwMode="auto">
          <a:xfrm>
            <a:off x="5867400" y="3606800"/>
            <a:ext cx="1270000" cy="1270000"/>
          </a:xfrm>
          <a:prstGeom prst="rect">
            <a:avLst/>
          </a:prstGeom>
          <a:blipFill dpi="0" rotWithShape="0">
            <a:blip r:embed="rId17"/>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3" name="AutoShape 41"/>
          <p:cNvSpPr>
            <a:spLocks/>
          </p:cNvSpPr>
          <p:nvPr/>
        </p:nvSpPr>
        <p:spPr bwMode="auto">
          <a:xfrm>
            <a:off x="4597400" y="3505200"/>
            <a:ext cx="1206500" cy="1562100"/>
          </a:xfrm>
          <a:prstGeom prst="rightArrow">
            <a:avLst>
              <a:gd name="adj1" fmla="val 32000"/>
              <a:gd name="adj2" fmla="val 46319"/>
            </a:avLst>
          </a:prstGeom>
          <a:blipFill dpi="0" rotWithShape="0">
            <a:blip r:embed="rId7"/>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4" name="Rectangle 42"/>
          <p:cNvSpPr>
            <a:spLocks/>
          </p:cNvSpPr>
          <p:nvPr/>
        </p:nvSpPr>
        <p:spPr bwMode="auto">
          <a:xfrm>
            <a:off x="8407400" y="3581400"/>
            <a:ext cx="1270000" cy="1270000"/>
          </a:xfrm>
          <a:prstGeom prst="rect">
            <a:avLst/>
          </a:prstGeom>
          <a:blipFill dpi="0" rotWithShape="0">
            <a:blip r:embed="rId18"/>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5" name="Rectangle 43"/>
          <p:cNvSpPr>
            <a:spLocks/>
          </p:cNvSpPr>
          <p:nvPr/>
        </p:nvSpPr>
        <p:spPr bwMode="auto">
          <a:xfrm>
            <a:off x="5359400" y="0"/>
            <a:ext cx="2611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a:solidFill>
                  <a:schemeClr val="tx1"/>
                </a:solidFill>
                <a:ea typeface="Gill Sans" pitchFamily="34" charset="0"/>
                <a:cs typeface="Gill Sans" pitchFamily="34" charset="0"/>
              </a:rPr>
              <a:t>Conversion</a:t>
            </a:r>
          </a:p>
        </p:txBody>
      </p:sp>
      <p:sp>
        <p:nvSpPr>
          <p:cNvPr id="49196" name="Rectangle 44"/>
          <p:cNvSpPr>
            <a:spLocks/>
          </p:cNvSpPr>
          <p:nvPr/>
        </p:nvSpPr>
        <p:spPr bwMode="auto">
          <a:xfrm>
            <a:off x="4064000" y="609600"/>
            <a:ext cx="4876800" cy="2362200"/>
          </a:xfrm>
          <a:prstGeom prst="rect">
            <a:avLst/>
          </a:prstGeom>
          <a:blipFill dpi="0" rotWithShape="0">
            <a:blip r:embed="rId19"/>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7" name="Rectangle 45"/>
          <p:cNvSpPr>
            <a:spLocks/>
          </p:cNvSpPr>
          <p:nvPr/>
        </p:nvSpPr>
        <p:spPr bwMode="auto">
          <a:xfrm>
            <a:off x="711200" y="609600"/>
            <a:ext cx="11430000" cy="2362200"/>
          </a:xfrm>
          <a:prstGeom prst="rect">
            <a:avLst/>
          </a:prstGeom>
          <a:blipFill dpi="0" rotWithShape="0">
            <a:blip r:embed="rId20"/>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8" name="Rectangle 46"/>
          <p:cNvSpPr>
            <a:spLocks/>
          </p:cNvSpPr>
          <p:nvPr/>
        </p:nvSpPr>
        <p:spPr bwMode="auto">
          <a:xfrm>
            <a:off x="9702800" y="609600"/>
            <a:ext cx="2590800" cy="2362200"/>
          </a:xfrm>
          <a:prstGeom prst="rect">
            <a:avLst/>
          </a:prstGeom>
          <a:blipFill dpi="0" rotWithShape="0">
            <a:blip r:embed="rId21"/>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9199" name="Rectangle 47"/>
          <p:cNvSpPr>
            <a:spLocks/>
          </p:cNvSpPr>
          <p:nvPr/>
        </p:nvSpPr>
        <p:spPr bwMode="auto">
          <a:xfrm>
            <a:off x="6426200" y="6172200"/>
            <a:ext cx="5664200" cy="2298700"/>
          </a:xfrm>
          <a:prstGeom prst="rect">
            <a:avLst/>
          </a:prstGeom>
          <a:blipFill dpi="0" rotWithShape="0">
            <a:blip r:embed="rId22"/>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grpSp>
        <p:nvGrpSpPr>
          <p:cNvPr id="3" name="Group 48"/>
          <p:cNvGrpSpPr>
            <a:grpSpLocks/>
          </p:cNvGrpSpPr>
          <p:nvPr/>
        </p:nvGrpSpPr>
        <p:grpSpPr bwMode="auto">
          <a:xfrm>
            <a:off x="6311900" y="4114800"/>
            <a:ext cx="5537200" cy="2717800"/>
            <a:chOff x="0" y="0"/>
            <a:chExt cx="3488" cy="1712"/>
          </a:xfrm>
        </p:grpSpPr>
        <p:sp>
          <p:nvSpPr>
            <p:cNvPr id="47152" name="Oval 49"/>
            <p:cNvSpPr>
              <a:spLocks/>
            </p:cNvSpPr>
            <p:nvPr/>
          </p:nvSpPr>
          <p:spPr bwMode="auto">
            <a:xfrm>
              <a:off x="0" y="0"/>
              <a:ext cx="3488" cy="1712"/>
            </a:xfrm>
            <a:prstGeom prst="ellipse">
              <a:avLst/>
            </a:prstGeom>
            <a:noFill/>
            <a:ln w="165100">
              <a:solidFill>
                <a:srgbClr val="F3EB00">
                  <a:alpha val="70195"/>
                </a:srgb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3" name="Rectangle 50"/>
            <p:cNvSpPr>
              <a:spLocks/>
            </p:cNvSpPr>
            <p:nvPr/>
          </p:nvSpPr>
          <p:spPr bwMode="auto">
            <a:xfrm>
              <a:off x="1256" y="632"/>
              <a:ext cx="1112"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3EB00"/>
                  </a:solidFill>
                  <a:ea typeface="Gill Sans" pitchFamily="34" charset="0"/>
                  <a:cs typeface="Gill Sans" pitchFamily="34" charset="0"/>
                </a:rPr>
                <a:t>Recycle</a:t>
              </a:r>
            </a:p>
          </p:txBody>
        </p:sp>
      </p:grpSp>
      <p:sp>
        <p:nvSpPr>
          <p:cNvPr id="49203" name="Rectangle 51"/>
          <p:cNvSpPr>
            <a:spLocks/>
          </p:cNvSpPr>
          <p:nvPr/>
        </p:nvSpPr>
        <p:spPr bwMode="auto">
          <a:xfrm>
            <a:off x="863600" y="1638300"/>
            <a:ext cx="10845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bg1"/>
                </a:solidFill>
                <a:ea typeface="Gill Sans" pitchFamily="34" charset="0"/>
                <a:cs typeface="Gill Sans" pitchFamily="34" charset="0"/>
              </a:rPr>
              <a:t>Algae + CO2 = Bio-diesel</a:t>
            </a:r>
          </a:p>
        </p:txBody>
      </p:sp>
      <p:sp>
        <p:nvSpPr>
          <p:cNvPr id="49204" name="Rectangle 52"/>
          <p:cNvSpPr>
            <a:spLocks/>
          </p:cNvSpPr>
          <p:nvPr/>
        </p:nvSpPr>
        <p:spPr bwMode="auto">
          <a:xfrm>
            <a:off x="711200" y="609600"/>
            <a:ext cx="8991600" cy="2438400"/>
          </a:xfrm>
          <a:prstGeom prst="rect">
            <a:avLst/>
          </a:prstGeom>
          <a:blipFill dpi="0" rotWithShape="0">
            <a:blip r:embed="rId23"/>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grpSp>
        <p:nvGrpSpPr>
          <p:cNvPr id="4" name="Group 53"/>
          <p:cNvGrpSpPr>
            <a:grpSpLocks/>
          </p:cNvGrpSpPr>
          <p:nvPr/>
        </p:nvGrpSpPr>
        <p:grpSpPr bwMode="auto">
          <a:xfrm>
            <a:off x="3783013" y="2362200"/>
            <a:ext cx="7913687" cy="5511800"/>
            <a:chOff x="0" y="0"/>
            <a:chExt cx="4984" cy="3472"/>
          </a:xfrm>
        </p:grpSpPr>
        <p:sp>
          <p:nvSpPr>
            <p:cNvPr id="47150" name="Oval 54"/>
            <p:cNvSpPr>
              <a:spLocks/>
            </p:cNvSpPr>
            <p:nvPr/>
          </p:nvSpPr>
          <p:spPr bwMode="auto">
            <a:xfrm>
              <a:off x="0" y="0"/>
              <a:ext cx="4984" cy="3472"/>
            </a:xfrm>
            <a:prstGeom prst="ellipse">
              <a:avLst/>
            </a:prstGeom>
            <a:noFill/>
            <a:ln w="165100">
              <a:solidFill>
                <a:srgbClr val="F3EB00">
                  <a:alpha val="70195"/>
                </a:srgb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1" name="Rectangle 55"/>
            <p:cNvSpPr>
              <a:spLocks/>
            </p:cNvSpPr>
            <p:nvPr/>
          </p:nvSpPr>
          <p:spPr bwMode="auto">
            <a:xfrm>
              <a:off x="1795" y="1281"/>
              <a:ext cx="1589"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rgbClr val="F3EB00"/>
                  </a:solidFill>
                  <a:ea typeface="Gill Sans" pitchFamily="34" charset="0"/>
                  <a:cs typeface="Gill Sans" pitchFamily="34" charset="0"/>
                </a:rPr>
                <a:t>Energy Cycle</a:t>
              </a:r>
            </a:p>
          </p:txBody>
        </p:sp>
      </p:grpSp>
      <p:grpSp>
        <p:nvGrpSpPr>
          <p:cNvPr id="5" name="Group 56"/>
          <p:cNvGrpSpPr>
            <a:grpSpLocks/>
          </p:cNvGrpSpPr>
          <p:nvPr/>
        </p:nvGrpSpPr>
        <p:grpSpPr bwMode="auto">
          <a:xfrm>
            <a:off x="1168400" y="1219200"/>
            <a:ext cx="9777413" cy="2717800"/>
            <a:chOff x="0" y="0"/>
            <a:chExt cx="6159" cy="1712"/>
          </a:xfrm>
        </p:grpSpPr>
        <p:sp>
          <p:nvSpPr>
            <p:cNvPr id="47148" name="Oval 57"/>
            <p:cNvSpPr>
              <a:spLocks/>
            </p:cNvSpPr>
            <p:nvPr/>
          </p:nvSpPr>
          <p:spPr bwMode="auto">
            <a:xfrm>
              <a:off x="0" y="0"/>
              <a:ext cx="6159" cy="1712"/>
            </a:xfrm>
            <a:prstGeom prst="ellipse">
              <a:avLst/>
            </a:prstGeom>
            <a:noFill/>
            <a:ln w="165100">
              <a:solidFill>
                <a:srgbClr val="F3EB00">
                  <a:alpha val="70195"/>
                </a:srgb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9" name="Rectangle 58"/>
            <p:cNvSpPr>
              <a:spLocks/>
            </p:cNvSpPr>
            <p:nvPr/>
          </p:nvSpPr>
          <p:spPr bwMode="auto">
            <a:xfrm>
              <a:off x="1375" y="632"/>
              <a:ext cx="340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rgbClr val="F3EB00"/>
                  </a:solidFill>
                  <a:ea typeface="Gill Sans" pitchFamily="34" charset="0"/>
                  <a:cs typeface="Gill Sans" pitchFamily="34" charset="0"/>
                </a:rPr>
                <a:t>Renewable Cycle</a:t>
              </a:r>
            </a:p>
          </p:txBody>
        </p:sp>
      </p:grpSp>
      <p:sp>
        <p:nvSpPr>
          <p:cNvPr id="49211" name="Line 59"/>
          <p:cNvSpPr>
            <a:spLocks noChangeShapeType="1"/>
          </p:cNvSpPr>
          <p:nvPr/>
        </p:nvSpPr>
        <p:spPr bwMode="auto">
          <a:xfrm rot="10800000" flipH="1">
            <a:off x="5219700" y="3060700"/>
            <a:ext cx="0" cy="53340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47147" name="Picture 60"/>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506200" y="8128000"/>
            <a:ext cx="1452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6100"/>
                                        </p:tgtEl>
                                      </p:cBhvr>
                                    </p:animEffect>
                                    <p:set>
                                      <p:cBhvr>
                                        <p:cTn id="7" dur="1" fill="hold">
                                          <p:stCondLst>
                                            <p:cond delay="499"/>
                                          </p:stCondLst>
                                        </p:cTn>
                                        <p:tgtEl>
                                          <p:spTgt spid="4610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80013952" presetClass="entr" presetSubtype="86784976" fill="hold" grpId="0" nodeType="clickEffect">
                                  <p:stCondLst>
                                    <p:cond delay="0"/>
                                  </p:stCondLst>
                                  <p:childTnLst>
                                    <p:set>
                                      <p:cBhvr>
                                        <p:cTn id="11" dur="1" fill="hold">
                                          <p:stCondLst>
                                            <p:cond delay="499"/>
                                          </p:stCondLst>
                                        </p:cTn>
                                        <p:tgtEl>
                                          <p:spTgt spid="491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xit" presetSubtype="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fltVal val="0"/>
                                          </p:val>
                                        </p:tav>
                                      </p:tavLst>
                                    </p:anim>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80013952" presetClass="entr" presetSubtype="86784208" fill="hold" grpId="0" nodeType="clickEffect">
                                  <p:stCondLst>
                                    <p:cond delay="0"/>
                                  </p:stCondLst>
                                  <p:childTnLst>
                                    <p:set>
                                      <p:cBhvr>
                                        <p:cTn id="22" dur="1" fill="hold">
                                          <p:stCondLst>
                                            <p:cond delay="499"/>
                                          </p:stCondLst>
                                        </p:cTn>
                                        <p:tgtEl>
                                          <p:spTgt spid="491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grpId="0" nodeType="clickEffect">
                                  <p:stCondLst>
                                    <p:cond delay="0"/>
                                  </p:stCondLst>
                                  <p:childTnLst>
                                    <p:animRot by="10800000">
                                      <p:cBhvr>
                                        <p:cTn id="26" dur="1000" fill="hold"/>
                                        <p:tgtEl>
                                          <p:spTgt spid="46097"/>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80013952" presetClass="entr" presetSubtype="86784336" fill="hold" grpId="0" nodeType="clickEffect">
                                  <p:stCondLst>
                                    <p:cond delay="0"/>
                                  </p:stCondLst>
                                  <p:childTnLst>
                                    <p:set>
                                      <p:cBhvr>
                                        <p:cTn id="30" dur="1" fill="hold">
                                          <p:stCondLst>
                                            <p:cond delay="499"/>
                                          </p:stCondLst>
                                        </p:cTn>
                                        <p:tgtEl>
                                          <p:spTgt spid="491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80013952" presetClass="entr" presetSubtype="86784424" fill="hold" grpId="0" nodeType="clickEffect">
                                  <p:stCondLst>
                                    <p:cond delay="0"/>
                                  </p:stCondLst>
                                  <p:childTnLst>
                                    <p:set>
                                      <p:cBhvr>
                                        <p:cTn id="34" dur="1" fill="hold">
                                          <p:stCondLst>
                                            <p:cond delay="499"/>
                                          </p:stCondLst>
                                        </p:cTn>
                                        <p:tgtEl>
                                          <p:spTgt spid="491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grpId="0" nodeType="clickEffect">
                                  <p:stCondLst>
                                    <p:cond delay="0"/>
                                  </p:stCondLst>
                                  <p:childTnLst>
                                    <p:animEffect transition="out" filter="dissolve">
                                      <p:cBhvr>
                                        <p:cTn id="38" dur="500"/>
                                        <p:tgtEl>
                                          <p:spTgt spid="46088"/>
                                        </p:tgtEl>
                                      </p:cBhvr>
                                    </p:animEffect>
                                    <p:set>
                                      <p:cBhvr>
                                        <p:cTn id="39" dur="1" fill="hold">
                                          <p:stCondLst>
                                            <p:cond delay="499"/>
                                          </p:stCondLst>
                                        </p:cTn>
                                        <p:tgtEl>
                                          <p:spTgt spid="46088"/>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xit" presetSubtype="0" fill="hold" grpId="0" nodeType="clickEffect">
                                  <p:stCondLst>
                                    <p:cond delay="0"/>
                                  </p:stCondLst>
                                  <p:childTnLst>
                                    <p:animEffect transition="out" filter="dissolve">
                                      <p:cBhvr>
                                        <p:cTn id="43" dur="500"/>
                                        <p:tgtEl>
                                          <p:spTgt spid="46089"/>
                                        </p:tgtEl>
                                      </p:cBhvr>
                                    </p:animEffect>
                                    <p:set>
                                      <p:cBhvr>
                                        <p:cTn id="44" dur="1" fill="hold">
                                          <p:stCondLst>
                                            <p:cond delay="499"/>
                                          </p:stCondLst>
                                        </p:cTn>
                                        <p:tgtEl>
                                          <p:spTgt spid="46089"/>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80013952" presetClass="entr" presetSubtype="86785280" fill="hold" grpId="0" nodeType="clickEffect">
                                  <p:stCondLst>
                                    <p:cond delay="0"/>
                                  </p:stCondLst>
                                  <p:childTnLst>
                                    <p:set>
                                      <p:cBhvr>
                                        <p:cTn id="48" dur="1" fill="hold">
                                          <p:stCondLst>
                                            <p:cond delay="499"/>
                                          </p:stCondLst>
                                        </p:cTn>
                                        <p:tgtEl>
                                          <p:spTgt spid="491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xit" presetSubtype="0" fill="hold" nodeType="clickEffect">
                                  <p:stCondLst>
                                    <p:cond delay="1500"/>
                                  </p:stCondLst>
                                  <p:childTnLst>
                                    <p:anim calcmode="lin" valueType="num">
                                      <p:cBhvr>
                                        <p:cTn id="58" dur="500"/>
                                        <p:tgtEl>
                                          <p:spTgt spid="3"/>
                                        </p:tgtEl>
                                        <p:attrNameLst>
                                          <p:attrName>ppt_w</p:attrName>
                                        </p:attrNameLst>
                                      </p:cBhvr>
                                      <p:tavLst>
                                        <p:tav tm="0">
                                          <p:val>
                                            <p:strVal val="ppt_w"/>
                                          </p:val>
                                        </p:tav>
                                        <p:tav tm="100000">
                                          <p:val>
                                            <p:fltVal val="0"/>
                                          </p:val>
                                        </p:tav>
                                      </p:tavLst>
                                    </p:anim>
                                    <p:anim calcmode="lin" valueType="num">
                                      <p:cBhvr>
                                        <p:cTn id="59" dur="500"/>
                                        <p:tgtEl>
                                          <p:spTgt spid="3"/>
                                        </p:tgtEl>
                                        <p:attrNameLst>
                                          <p:attrName>ppt_h</p:attrName>
                                        </p:attrNameLst>
                                      </p:cBhvr>
                                      <p:tavLst>
                                        <p:tav tm="0">
                                          <p:val>
                                            <p:strVal val="ppt_h"/>
                                          </p:val>
                                        </p:tav>
                                        <p:tav tm="100000">
                                          <p:val>
                                            <p:fltVal val="0"/>
                                          </p:val>
                                        </p:tav>
                                      </p:tavLst>
                                    </p:anim>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xit" presetSubtype="0" fill="hold" grpId="1" nodeType="clickEffect">
                                  <p:stCondLst>
                                    <p:cond delay="0"/>
                                  </p:stCondLst>
                                  <p:childTnLst>
                                    <p:animEffect transition="out" filter="dissolve">
                                      <p:cBhvr>
                                        <p:cTn id="65" dur="500"/>
                                        <p:tgtEl>
                                          <p:spTgt spid="49199"/>
                                        </p:tgtEl>
                                      </p:cBhvr>
                                    </p:animEffect>
                                    <p:set>
                                      <p:cBhvr>
                                        <p:cTn id="66" dur="1" fill="hold">
                                          <p:stCondLst>
                                            <p:cond delay="499"/>
                                          </p:stCondLst>
                                        </p:cTn>
                                        <p:tgtEl>
                                          <p:spTgt spid="49199"/>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80013952" presetClass="entr" presetSubtype="86784464" fill="hold" grpId="0" nodeType="clickEffect">
                                  <p:stCondLst>
                                    <p:cond delay="0"/>
                                  </p:stCondLst>
                                  <p:childTnLst>
                                    <p:set>
                                      <p:cBhvr>
                                        <p:cTn id="70" dur="1" fill="hold">
                                          <p:stCondLst>
                                            <p:cond delay="499"/>
                                          </p:stCondLst>
                                        </p:cTn>
                                        <p:tgtEl>
                                          <p:spTgt spid="4918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80013952" presetClass="entr" presetSubtype="86784640" fill="hold" grpId="0" nodeType="clickEffect">
                                  <p:stCondLst>
                                    <p:cond delay="0"/>
                                  </p:stCondLst>
                                  <p:childTnLst>
                                    <p:set>
                                      <p:cBhvr>
                                        <p:cTn id="74" dur="1" fill="hold">
                                          <p:stCondLst>
                                            <p:cond delay="499"/>
                                          </p:stCondLst>
                                        </p:cTn>
                                        <p:tgtEl>
                                          <p:spTgt spid="4918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80013952" presetClass="entr" presetSubtype="86784512" fill="hold" grpId="0" nodeType="clickEffect">
                                  <p:stCondLst>
                                    <p:cond delay="0"/>
                                  </p:stCondLst>
                                  <p:childTnLst>
                                    <p:set>
                                      <p:cBhvr>
                                        <p:cTn id="78" dur="1" fill="hold">
                                          <p:stCondLst>
                                            <p:cond delay="499"/>
                                          </p:stCondLst>
                                        </p:cTn>
                                        <p:tgtEl>
                                          <p:spTgt spid="4918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80013952" presetClass="entr" presetSubtype="86785064" fill="hold" grpId="0" nodeType="clickEffect">
                                  <p:stCondLst>
                                    <p:cond delay="0"/>
                                  </p:stCondLst>
                                  <p:childTnLst>
                                    <p:set>
                                      <p:cBhvr>
                                        <p:cTn id="82" dur="1" fill="hold">
                                          <p:stCondLst>
                                            <p:cond delay="499"/>
                                          </p:stCondLst>
                                        </p:cTn>
                                        <p:tgtEl>
                                          <p:spTgt spid="49196"/>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1" nodeType="clickEffect">
                                  <p:stCondLst>
                                    <p:cond delay="0"/>
                                  </p:stCondLst>
                                  <p:childTnLst>
                                    <p:set>
                                      <p:cBhvr>
                                        <p:cTn id="86" dur="1" fill="hold">
                                          <p:stCondLst>
                                            <p:cond delay="0"/>
                                          </p:stCondLst>
                                        </p:cTn>
                                        <p:tgtEl>
                                          <p:spTgt spid="49196"/>
                                        </p:tgtEl>
                                        <p:attrNameLst>
                                          <p:attrName>style.visibility</p:attrName>
                                        </p:attrNameLst>
                                      </p:cBhvr>
                                      <p:to>
                                        <p:strVal val="visible"/>
                                      </p:to>
                                    </p:set>
                                    <p:anim calcmode="lin" valueType="num">
                                      <p:cBhvr>
                                        <p:cTn id="87" dur="500" fill="hold"/>
                                        <p:tgtEl>
                                          <p:spTgt spid="49196"/>
                                        </p:tgtEl>
                                        <p:attrNameLst>
                                          <p:attrName>ppt_w</p:attrName>
                                        </p:attrNameLst>
                                      </p:cBhvr>
                                      <p:tavLst>
                                        <p:tav tm="0">
                                          <p:val>
                                            <p:fltVal val="0"/>
                                          </p:val>
                                        </p:tav>
                                        <p:tav tm="100000">
                                          <p:val>
                                            <p:strVal val="#ppt_w"/>
                                          </p:val>
                                        </p:tav>
                                      </p:tavLst>
                                    </p:anim>
                                    <p:anim calcmode="lin" valueType="num">
                                      <p:cBhvr>
                                        <p:cTn id="88" dur="500" fill="hold"/>
                                        <p:tgtEl>
                                          <p:spTgt spid="49196"/>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xit" presetSubtype="0" fill="hold" grpId="2" nodeType="clickEffect">
                                  <p:stCondLst>
                                    <p:cond delay="500"/>
                                  </p:stCondLst>
                                  <p:childTnLst>
                                    <p:anim calcmode="lin" valueType="num">
                                      <p:cBhvr>
                                        <p:cTn id="92" dur="2000"/>
                                        <p:tgtEl>
                                          <p:spTgt spid="49196"/>
                                        </p:tgtEl>
                                        <p:attrNameLst>
                                          <p:attrName>ppt_w</p:attrName>
                                        </p:attrNameLst>
                                      </p:cBhvr>
                                      <p:tavLst>
                                        <p:tav tm="0">
                                          <p:val>
                                            <p:strVal val="ppt_w"/>
                                          </p:val>
                                        </p:tav>
                                        <p:tav tm="100000">
                                          <p:val>
                                            <p:fltVal val="0"/>
                                          </p:val>
                                        </p:tav>
                                      </p:tavLst>
                                    </p:anim>
                                    <p:anim calcmode="lin" valueType="num">
                                      <p:cBhvr>
                                        <p:cTn id="93" dur="2000"/>
                                        <p:tgtEl>
                                          <p:spTgt spid="49196"/>
                                        </p:tgtEl>
                                        <p:attrNameLst>
                                          <p:attrName>ppt_h</p:attrName>
                                        </p:attrNameLst>
                                      </p:cBhvr>
                                      <p:tavLst>
                                        <p:tav tm="0">
                                          <p:val>
                                            <p:strVal val="ppt_h"/>
                                          </p:val>
                                        </p:tav>
                                        <p:tav tm="100000">
                                          <p:val>
                                            <p:fltVal val="0"/>
                                          </p:val>
                                        </p:tav>
                                      </p:tavLst>
                                    </p:anim>
                                    <p:animEffect transition="out" filter="fade">
                                      <p:cBhvr>
                                        <p:cTn id="94" dur="2000"/>
                                        <p:tgtEl>
                                          <p:spTgt spid="49196"/>
                                        </p:tgtEl>
                                      </p:cBhvr>
                                    </p:animEffect>
                                    <p:set>
                                      <p:cBhvr>
                                        <p:cTn id="95" dur="1" fill="hold">
                                          <p:stCondLst>
                                            <p:cond delay="1999"/>
                                          </p:stCondLst>
                                        </p:cTn>
                                        <p:tgtEl>
                                          <p:spTgt spid="49196"/>
                                        </p:tgtEl>
                                        <p:attrNameLst>
                                          <p:attrName>style.visibility</p:attrName>
                                        </p:attrNameLst>
                                      </p:cBhvr>
                                      <p:to>
                                        <p:strVal val="hidden"/>
                                      </p:to>
                                    </p:set>
                                  </p:childTnLst>
                                </p:cTn>
                              </p:par>
                              <p:par>
                                <p:cTn id="96" presetID="1" presetClass="entr" presetSubtype="0" fill="hold" grpId="0" nodeType="withEffect">
                                  <p:stCondLst>
                                    <p:cond delay="500"/>
                                  </p:stCondLst>
                                  <p:childTnLst>
                                    <p:set>
                                      <p:cBhvr>
                                        <p:cTn id="97" dur="1" fill="hold">
                                          <p:stCondLst>
                                            <p:cond delay="0"/>
                                          </p:stCondLst>
                                        </p:cTn>
                                        <p:tgtEl>
                                          <p:spTgt spid="4919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49203"/>
                                        </p:tgtEl>
                                        <p:attrNameLst>
                                          <p:attrName>style.visibility</p:attrName>
                                        </p:attrNameLst>
                                      </p:cBhvr>
                                      <p:to>
                                        <p:strVal val="visible"/>
                                      </p:to>
                                    </p:set>
                                    <p:anim calcmode="lin" valueType="num">
                                      <p:cBhvr>
                                        <p:cTn id="102" dur="500" fill="hold"/>
                                        <p:tgtEl>
                                          <p:spTgt spid="49203"/>
                                        </p:tgtEl>
                                        <p:attrNameLst>
                                          <p:attrName>ppt_w</p:attrName>
                                        </p:attrNameLst>
                                      </p:cBhvr>
                                      <p:tavLst>
                                        <p:tav tm="0">
                                          <p:val>
                                            <p:fltVal val="0"/>
                                          </p:val>
                                        </p:tav>
                                        <p:tav tm="100000">
                                          <p:val>
                                            <p:strVal val="#ppt_w"/>
                                          </p:val>
                                        </p:tav>
                                      </p:tavLst>
                                    </p:anim>
                                    <p:anim calcmode="lin" valueType="num">
                                      <p:cBhvr>
                                        <p:cTn id="103" dur="500" fill="hold"/>
                                        <p:tgtEl>
                                          <p:spTgt spid="49203"/>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8" presetClass="emph" presetSubtype="0" fill="hold" grpId="0" nodeType="clickEffect">
                                  <p:stCondLst>
                                    <p:cond delay="0"/>
                                  </p:stCondLst>
                                  <p:childTnLst>
                                    <p:animRot by="10800000">
                                      <p:cBhvr>
                                        <p:cTn id="107" dur="2000" fill="hold"/>
                                        <p:tgtEl>
                                          <p:spTgt spid="46094"/>
                                        </p:tgtEl>
                                        <p:attrNameLst>
                                          <p:attrName>r</p:attrName>
                                        </p:attrNameLst>
                                      </p:cBhvr>
                                    </p:animRo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3" presetClass="exit" presetSubtype="0" fill="hold" grpId="1" nodeType="clickEffect">
                                  <p:stCondLst>
                                    <p:cond delay="0"/>
                                  </p:stCondLst>
                                  <p:childTnLst>
                                    <p:anim calcmode="lin" valueType="num">
                                      <p:cBhvr>
                                        <p:cTn id="111" dur="500"/>
                                        <p:tgtEl>
                                          <p:spTgt spid="49203"/>
                                        </p:tgtEl>
                                        <p:attrNameLst>
                                          <p:attrName>ppt_w</p:attrName>
                                        </p:attrNameLst>
                                      </p:cBhvr>
                                      <p:tavLst>
                                        <p:tav tm="0">
                                          <p:val>
                                            <p:strVal val="ppt_w"/>
                                          </p:val>
                                        </p:tav>
                                        <p:tav tm="100000">
                                          <p:val>
                                            <p:fltVal val="0"/>
                                          </p:val>
                                        </p:tav>
                                      </p:tavLst>
                                    </p:anim>
                                    <p:anim calcmode="lin" valueType="num">
                                      <p:cBhvr>
                                        <p:cTn id="112" dur="500"/>
                                        <p:tgtEl>
                                          <p:spTgt spid="49203"/>
                                        </p:tgtEl>
                                        <p:attrNameLst>
                                          <p:attrName>ppt_h</p:attrName>
                                        </p:attrNameLst>
                                      </p:cBhvr>
                                      <p:tavLst>
                                        <p:tav tm="0">
                                          <p:val>
                                            <p:strVal val="ppt_h"/>
                                          </p:val>
                                        </p:tav>
                                        <p:tav tm="100000">
                                          <p:val>
                                            <p:fltVal val="0"/>
                                          </p:val>
                                        </p:tav>
                                      </p:tavLst>
                                    </p:anim>
                                    <p:animEffect transition="out" filter="fade">
                                      <p:cBhvr>
                                        <p:cTn id="113" dur="500"/>
                                        <p:tgtEl>
                                          <p:spTgt spid="49203"/>
                                        </p:tgtEl>
                                      </p:cBhvr>
                                    </p:animEffect>
                                    <p:set>
                                      <p:cBhvr>
                                        <p:cTn id="114" dur="1" fill="hold">
                                          <p:stCondLst>
                                            <p:cond delay="499"/>
                                          </p:stCondLst>
                                        </p:cTn>
                                        <p:tgtEl>
                                          <p:spTgt spid="49203"/>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80013952" presetClass="entr" presetSubtype="86785192" fill="hold" grpId="0" nodeType="clickEffect">
                                  <p:stCondLst>
                                    <p:cond delay="0"/>
                                  </p:stCondLst>
                                  <p:childTnLst>
                                    <p:set>
                                      <p:cBhvr>
                                        <p:cTn id="118" dur="1" fill="hold">
                                          <p:stCondLst>
                                            <p:cond delay="499"/>
                                          </p:stCondLst>
                                        </p:cTn>
                                        <p:tgtEl>
                                          <p:spTgt spid="49198"/>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3" presetClass="entr" presetSubtype="16"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anim calcmode="lin" valueType="num">
                                      <p:cBhvr>
                                        <p:cTn id="123" dur="500" fill="hold"/>
                                        <p:tgtEl>
                                          <p:spTgt spid="4"/>
                                        </p:tgtEl>
                                        <p:attrNameLst>
                                          <p:attrName>ppt_w</p:attrName>
                                        </p:attrNameLst>
                                      </p:cBhvr>
                                      <p:tavLst>
                                        <p:tav tm="0">
                                          <p:val>
                                            <p:fltVal val="0"/>
                                          </p:val>
                                        </p:tav>
                                        <p:tav tm="100000">
                                          <p:val>
                                            <p:strVal val="#ppt_w"/>
                                          </p:val>
                                        </p:tav>
                                      </p:tavLst>
                                    </p:anim>
                                    <p:anim calcmode="lin" valueType="num">
                                      <p:cBhvr>
                                        <p:cTn id="12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3" presetClass="exit" presetSubtype="0" fill="hold" nodeType="clickEffect">
                                  <p:stCondLst>
                                    <p:cond delay="1500"/>
                                  </p:stCondLst>
                                  <p:childTnLst>
                                    <p:anim calcmode="lin" valueType="num">
                                      <p:cBhvr>
                                        <p:cTn id="128" dur="500"/>
                                        <p:tgtEl>
                                          <p:spTgt spid="4"/>
                                        </p:tgtEl>
                                        <p:attrNameLst>
                                          <p:attrName>ppt_w</p:attrName>
                                        </p:attrNameLst>
                                      </p:cBhvr>
                                      <p:tavLst>
                                        <p:tav tm="0">
                                          <p:val>
                                            <p:strVal val="ppt_w"/>
                                          </p:val>
                                        </p:tav>
                                        <p:tav tm="100000">
                                          <p:val>
                                            <p:fltVal val="0"/>
                                          </p:val>
                                        </p:tav>
                                      </p:tavLst>
                                    </p:anim>
                                    <p:anim calcmode="lin" valueType="num">
                                      <p:cBhvr>
                                        <p:cTn id="129" dur="500"/>
                                        <p:tgtEl>
                                          <p:spTgt spid="4"/>
                                        </p:tgtEl>
                                        <p:attrNameLst>
                                          <p:attrName>ppt_h</p:attrName>
                                        </p:attrNameLst>
                                      </p:cBhvr>
                                      <p:tavLst>
                                        <p:tav tm="0">
                                          <p:val>
                                            <p:strVal val="ppt_h"/>
                                          </p:val>
                                        </p:tav>
                                        <p:tav tm="100000">
                                          <p:val>
                                            <p:fltVal val="0"/>
                                          </p:val>
                                        </p:tav>
                                      </p:tavLst>
                                    </p:anim>
                                    <p:animEffect transition="out" filter="fade">
                                      <p:cBhvr>
                                        <p:cTn id="130" dur="500"/>
                                        <p:tgtEl>
                                          <p:spTgt spid="4"/>
                                        </p:tgtEl>
                                      </p:cBhvr>
                                    </p:animEffect>
                                    <p:set>
                                      <p:cBhvr>
                                        <p:cTn id="131" dur="1" fill="hold">
                                          <p:stCondLst>
                                            <p:cond delay="499"/>
                                          </p:stCondLst>
                                        </p:cTn>
                                        <p:tgtEl>
                                          <p:spTgt spid="4"/>
                                        </p:tgtEl>
                                        <p:attrNameLst>
                                          <p:attrName>style.visibility</p:attrName>
                                        </p:attrNameLst>
                                      </p:cBhvr>
                                      <p:to>
                                        <p:strVal val="hidden"/>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80013952" presetClass="entr" presetSubtype="86785792" fill="hold" grpId="0" nodeType="clickEffect">
                                  <p:stCondLst>
                                    <p:cond delay="0"/>
                                  </p:stCondLst>
                                  <p:childTnLst>
                                    <p:set>
                                      <p:cBhvr>
                                        <p:cTn id="135" dur="1" fill="hold">
                                          <p:stCondLst>
                                            <p:cond delay="499"/>
                                          </p:stCondLst>
                                        </p:cTn>
                                        <p:tgtEl>
                                          <p:spTgt spid="49204"/>
                                        </p:tgtEl>
                                        <p:attrNameLst>
                                          <p:attrName>style.visibility</p:attrName>
                                        </p:attrNameLst>
                                      </p:cBhvr>
                                      <p:to>
                                        <p:strVal val="visible"/>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80013952" presetClass="entr" presetSubtype="86784768" fill="hold" grpId="0" nodeType="clickEffect">
                                  <p:stCondLst>
                                    <p:cond delay="0"/>
                                  </p:stCondLst>
                                  <p:childTnLst>
                                    <p:set>
                                      <p:cBhvr>
                                        <p:cTn id="139" dur="1" fill="hold">
                                          <p:stCondLst>
                                            <p:cond delay="499"/>
                                          </p:stCondLst>
                                        </p:cTn>
                                        <p:tgtEl>
                                          <p:spTgt spid="49190"/>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80013952" presetClass="entr" presetSubtype="86784808" fill="hold" grpId="0" nodeType="clickEffect">
                                  <p:stCondLst>
                                    <p:cond delay="0"/>
                                  </p:stCondLst>
                                  <p:childTnLst>
                                    <p:set>
                                      <p:cBhvr>
                                        <p:cTn id="143" dur="1" fill="hold">
                                          <p:stCondLst>
                                            <p:cond delay="499"/>
                                          </p:stCondLst>
                                        </p:cTn>
                                        <p:tgtEl>
                                          <p:spTgt spid="49191"/>
                                        </p:tgtEl>
                                        <p:attrNameLst>
                                          <p:attrName>style.visibility</p:attrName>
                                        </p:attrNameLst>
                                      </p:cBhvr>
                                      <p:to>
                                        <p:strVal val="visible"/>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9" presetClass="exit" presetSubtype="0" fill="hold" grpId="1" nodeType="clickEffect">
                                  <p:stCondLst>
                                    <p:cond delay="0"/>
                                  </p:stCondLst>
                                  <p:childTnLst>
                                    <p:animEffect transition="out" filter="dissolve">
                                      <p:cBhvr>
                                        <p:cTn id="147" dur="500"/>
                                        <p:tgtEl>
                                          <p:spTgt spid="49188"/>
                                        </p:tgtEl>
                                      </p:cBhvr>
                                    </p:animEffect>
                                    <p:set>
                                      <p:cBhvr>
                                        <p:cTn id="148" dur="1" fill="hold">
                                          <p:stCondLst>
                                            <p:cond delay="499"/>
                                          </p:stCondLst>
                                        </p:cTn>
                                        <p:tgtEl>
                                          <p:spTgt spid="49188"/>
                                        </p:tgtEl>
                                        <p:attrNameLst>
                                          <p:attrName>style.visibility</p:attrName>
                                        </p:attrNameLst>
                                      </p:cBhvr>
                                      <p:to>
                                        <p:strVal val="hidden"/>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3" presetClass="entr" presetSubtype="32" fill="hold" grpId="0" nodeType="clickEffect">
                                  <p:stCondLst>
                                    <p:cond delay="0"/>
                                  </p:stCondLst>
                                  <p:childTnLst>
                                    <p:set>
                                      <p:cBhvr>
                                        <p:cTn id="152" dur="1" fill="hold">
                                          <p:stCondLst>
                                            <p:cond delay="0"/>
                                          </p:stCondLst>
                                        </p:cTn>
                                        <p:tgtEl>
                                          <p:spTgt spid="49193"/>
                                        </p:tgtEl>
                                        <p:attrNameLst>
                                          <p:attrName>style.visibility</p:attrName>
                                        </p:attrNameLst>
                                      </p:cBhvr>
                                      <p:to>
                                        <p:strVal val="visible"/>
                                      </p:to>
                                    </p:set>
                                    <p:anim calcmode="lin" valueType="num">
                                      <p:cBhvr>
                                        <p:cTn id="153" dur="500" fill="hold"/>
                                        <p:tgtEl>
                                          <p:spTgt spid="49193"/>
                                        </p:tgtEl>
                                        <p:attrNameLst>
                                          <p:attrName>ppt_w</p:attrName>
                                        </p:attrNameLst>
                                      </p:cBhvr>
                                      <p:tavLst>
                                        <p:tav tm="0">
                                          <p:val>
                                            <p:strVal val="4*#ppt_w"/>
                                          </p:val>
                                        </p:tav>
                                        <p:tav tm="100000">
                                          <p:val>
                                            <p:strVal val="#ppt_w"/>
                                          </p:val>
                                        </p:tav>
                                      </p:tavLst>
                                    </p:anim>
                                    <p:anim calcmode="lin" valueType="num">
                                      <p:cBhvr>
                                        <p:cTn id="154" dur="500" fill="hold"/>
                                        <p:tgtEl>
                                          <p:spTgt spid="49193"/>
                                        </p:tgtEl>
                                        <p:attrNameLst>
                                          <p:attrName>ppt_h</p:attrName>
                                        </p:attrNameLst>
                                      </p:cBhvr>
                                      <p:tavLst>
                                        <p:tav tm="0">
                                          <p:val>
                                            <p:strVal val="4*#ppt_h"/>
                                          </p:val>
                                        </p:tav>
                                        <p:tav tm="100000">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80013952" presetClass="entr" presetSubtype="87990440" fill="hold" grpId="0" nodeType="clickEffect">
                                  <p:stCondLst>
                                    <p:cond delay="0"/>
                                  </p:stCondLst>
                                  <p:childTnLst>
                                    <p:set>
                                      <p:cBhvr>
                                        <p:cTn id="158" dur="1" fill="hold">
                                          <p:stCondLst>
                                            <p:cond delay="499"/>
                                          </p:stCondLst>
                                        </p:cTn>
                                        <p:tgtEl>
                                          <p:spTgt spid="49211"/>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80013952" presetClass="entr" presetSubtype="86784848" fill="hold" grpId="0" nodeType="clickEffect">
                                  <p:stCondLst>
                                    <p:cond delay="0"/>
                                  </p:stCondLst>
                                  <p:childTnLst>
                                    <p:set>
                                      <p:cBhvr>
                                        <p:cTn id="162" dur="1" fill="hold">
                                          <p:stCondLst>
                                            <p:cond delay="499"/>
                                          </p:stCondLst>
                                        </p:cTn>
                                        <p:tgtEl>
                                          <p:spTgt spid="49192"/>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80013952" presetClass="entr" presetSubtype="86784936" fill="hold" grpId="0" nodeType="clickEffect">
                                  <p:stCondLst>
                                    <p:cond delay="0"/>
                                  </p:stCondLst>
                                  <p:childTnLst>
                                    <p:set>
                                      <p:cBhvr>
                                        <p:cTn id="166" dur="1" fill="hold">
                                          <p:stCondLst>
                                            <p:cond delay="499"/>
                                          </p:stCondLst>
                                        </p:cTn>
                                        <p:tgtEl>
                                          <p:spTgt spid="49194"/>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8" presetClass="emph" presetSubtype="0" fill="hold" grpId="0" nodeType="clickEffect">
                                  <p:stCondLst>
                                    <p:cond delay="0"/>
                                  </p:stCondLst>
                                  <p:childTnLst>
                                    <p:animRot by="10800000">
                                      <p:cBhvr>
                                        <p:cTn id="170" dur="2000" fill="hold"/>
                                        <p:tgtEl>
                                          <p:spTgt spid="46098"/>
                                        </p:tgtEl>
                                        <p:attrNameLst>
                                          <p:attrName>r</p:attrName>
                                        </p:attrNameLst>
                                      </p:cBhvr>
                                    </p:animRo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8" presetClass="emph" presetSubtype="0" fill="hold" grpId="0" nodeType="clickEffect">
                                  <p:stCondLst>
                                    <p:cond delay="0"/>
                                  </p:stCondLst>
                                  <p:childTnLst>
                                    <p:animRot by="10800000">
                                      <p:cBhvr>
                                        <p:cTn id="174" dur="2000" fill="hold"/>
                                        <p:tgtEl>
                                          <p:spTgt spid="46093"/>
                                        </p:tgtEl>
                                        <p:attrNameLst>
                                          <p:attrName>r</p:attrName>
                                        </p:attrNameLst>
                                      </p:cBhvr>
                                    </p:animRo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23" presetClass="entr" presetSubtype="16" fill="hold" nodeType="clickEffect">
                                  <p:stCondLst>
                                    <p:cond delay="0"/>
                                  </p:stCondLst>
                                  <p:childTnLst>
                                    <p:set>
                                      <p:cBhvr>
                                        <p:cTn id="178" dur="1" fill="hold">
                                          <p:stCondLst>
                                            <p:cond delay="0"/>
                                          </p:stCondLst>
                                        </p:cTn>
                                        <p:tgtEl>
                                          <p:spTgt spid="5"/>
                                        </p:tgtEl>
                                        <p:attrNameLst>
                                          <p:attrName>style.visibility</p:attrName>
                                        </p:attrNameLst>
                                      </p:cBhvr>
                                      <p:to>
                                        <p:strVal val="visible"/>
                                      </p:to>
                                    </p:set>
                                    <p:anim calcmode="lin" valueType="num">
                                      <p:cBhvr>
                                        <p:cTn id="179" dur="500" fill="hold"/>
                                        <p:tgtEl>
                                          <p:spTgt spid="5"/>
                                        </p:tgtEl>
                                        <p:attrNameLst>
                                          <p:attrName>ppt_w</p:attrName>
                                        </p:attrNameLst>
                                      </p:cBhvr>
                                      <p:tavLst>
                                        <p:tav tm="0">
                                          <p:val>
                                            <p:fltVal val="0"/>
                                          </p:val>
                                        </p:tav>
                                        <p:tav tm="100000">
                                          <p:val>
                                            <p:strVal val="#ppt_w"/>
                                          </p:val>
                                        </p:tav>
                                      </p:tavLst>
                                    </p:anim>
                                    <p:anim calcmode="lin" valueType="num">
                                      <p:cBhvr>
                                        <p:cTn id="18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49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animBg="1"/>
      <p:bldP spid="46089" grpId="0" animBg="1"/>
      <p:bldP spid="46093" grpId="0" animBg="1"/>
      <p:bldP spid="46094" grpId="0" animBg="1"/>
      <p:bldP spid="46097" grpId="0" animBg="1"/>
      <p:bldP spid="46098" grpId="0" animBg="1"/>
      <p:bldP spid="46100" grpId="0"/>
      <p:bldP spid="49184" grpId="0" animBg="1"/>
      <p:bldP spid="49185" grpId="0" animBg="1"/>
      <p:bldP spid="49186" grpId="0" animBg="1"/>
      <p:bldP spid="49187" grpId="0" animBg="1"/>
      <p:bldP spid="49188" grpId="0" animBg="1"/>
      <p:bldP spid="49188" grpId="1" animBg="1"/>
      <p:bldP spid="49189" grpId="0" animBg="1"/>
      <p:bldP spid="49189" grpId="1" animBg="1"/>
      <p:bldP spid="49190" grpId="0" animBg="1"/>
      <p:bldP spid="49191" grpId="0" animBg="1"/>
      <p:bldP spid="49192" grpId="0" animBg="1"/>
      <p:bldP spid="49193" grpId="0" animBg="1"/>
      <p:bldP spid="49194" grpId="0" animBg="1"/>
      <p:bldP spid="49195" grpId="0" autoUpdateAnimBg="0"/>
      <p:bldP spid="49196" grpId="0" animBg="1"/>
      <p:bldP spid="49196" grpId="1" animBg="1"/>
      <p:bldP spid="49196" grpId="2" animBg="1"/>
      <p:bldP spid="49197" grpId="0" animBg="1"/>
      <p:bldP spid="49198" grpId="0" animBg="1"/>
      <p:bldP spid="49199" grpId="0" animBg="1"/>
      <p:bldP spid="49199" grpId="1" animBg="1"/>
      <p:bldP spid="49203" grpId="0" autoUpdateAnimBg="0"/>
      <p:bldP spid="49203" grpId="1"/>
      <p:bldP spid="49204" grpId="0" animBg="1"/>
      <p:bldP spid="492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711200" y="317500"/>
            <a:ext cx="10464800" cy="2438400"/>
          </a:xfrm>
          <a:solidFill>
            <a:schemeClr val="accent1"/>
          </a:solidFill>
        </p:spPr>
        <p:txBody>
          <a:bodyPr/>
          <a:lstStyle/>
          <a:p>
            <a:pPr eaLnBrk="1" hangingPunct="1"/>
            <a:r>
              <a:rPr lang="en-US" smtClean="0"/>
              <a:t>Oil vs. Labor</a:t>
            </a:r>
          </a:p>
        </p:txBody>
      </p:sp>
      <p:sp>
        <p:nvSpPr>
          <p:cNvPr id="50178" name="Rectangle 2"/>
          <p:cNvSpPr>
            <a:spLocks/>
          </p:cNvSpPr>
          <p:nvPr/>
        </p:nvSpPr>
        <p:spPr bwMode="auto">
          <a:xfrm>
            <a:off x="2997200" y="5029200"/>
            <a:ext cx="1270000" cy="127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79" name="Rectangle 3"/>
          <p:cNvSpPr>
            <a:spLocks/>
          </p:cNvSpPr>
          <p:nvPr/>
        </p:nvSpPr>
        <p:spPr bwMode="auto">
          <a:xfrm>
            <a:off x="6502400" y="5029200"/>
            <a:ext cx="1270000" cy="127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80" name="Rectangle 4"/>
          <p:cNvSpPr>
            <a:spLocks/>
          </p:cNvSpPr>
          <p:nvPr/>
        </p:nvSpPr>
        <p:spPr bwMode="auto">
          <a:xfrm>
            <a:off x="9931400" y="5029200"/>
            <a:ext cx="1270000" cy="1270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81" name="Line 5"/>
          <p:cNvSpPr>
            <a:spLocks noChangeShapeType="1"/>
          </p:cNvSpPr>
          <p:nvPr/>
        </p:nvSpPr>
        <p:spPr bwMode="auto">
          <a:xfrm rot="10800000">
            <a:off x="7874000" y="5410200"/>
            <a:ext cx="2044700"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0182" name="Line 6"/>
          <p:cNvSpPr>
            <a:spLocks noChangeShapeType="1"/>
          </p:cNvSpPr>
          <p:nvPr/>
        </p:nvSpPr>
        <p:spPr bwMode="auto">
          <a:xfrm>
            <a:off x="7797800" y="5791200"/>
            <a:ext cx="2044700"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0183" name="Line 7"/>
          <p:cNvSpPr>
            <a:spLocks noChangeShapeType="1"/>
          </p:cNvSpPr>
          <p:nvPr/>
        </p:nvSpPr>
        <p:spPr bwMode="auto">
          <a:xfrm rot="10800000">
            <a:off x="4368800" y="5486400"/>
            <a:ext cx="2044700"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0184" name="Line 8"/>
          <p:cNvSpPr>
            <a:spLocks noChangeShapeType="1"/>
          </p:cNvSpPr>
          <p:nvPr/>
        </p:nvSpPr>
        <p:spPr bwMode="auto">
          <a:xfrm>
            <a:off x="4368800" y="5867400"/>
            <a:ext cx="2044700"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0185" name="Rectangle 9"/>
          <p:cNvSpPr>
            <a:spLocks/>
          </p:cNvSpPr>
          <p:nvPr/>
        </p:nvSpPr>
        <p:spPr bwMode="auto">
          <a:xfrm>
            <a:off x="3225800" y="5410200"/>
            <a:ext cx="862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Supplier</a:t>
            </a:r>
          </a:p>
        </p:txBody>
      </p:sp>
      <p:sp>
        <p:nvSpPr>
          <p:cNvPr id="50186" name="Rectangle 10"/>
          <p:cNvSpPr>
            <a:spLocks/>
          </p:cNvSpPr>
          <p:nvPr/>
        </p:nvSpPr>
        <p:spPr bwMode="auto">
          <a:xfrm>
            <a:off x="6654800" y="5410200"/>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Interface</a:t>
            </a:r>
          </a:p>
        </p:txBody>
      </p:sp>
      <p:sp>
        <p:nvSpPr>
          <p:cNvPr id="50187" name="Rectangle 11"/>
          <p:cNvSpPr>
            <a:spLocks/>
          </p:cNvSpPr>
          <p:nvPr/>
        </p:nvSpPr>
        <p:spPr bwMode="auto">
          <a:xfrm>
            <a:off x="10007600" y="5410200"/>
            <a:ext cx="105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Customer</a:t>
            </a:r>
          </a:p>
        </p:txBody>
      </p:sp>
      <p:sp>
        <p:nvSpPr>
          <p:cNvPr id="50188" name="AutoShape 12"/>
          <p:cNvSpPr>
            <a:spLocks/>
          </p:cNvSpPr>
          <p:nvPr/>
        </p:nvSpPr>
        <p:spPr bwMode="auto">
          <a:xfrm>
            <a:off x="4216400" y="4191000"/>
            <a:ext cx="2568575" cy="712788"/>
          </a:xfrm>
          <a:custGeom>
            <a:avLst/>
            <a:gdLst>
              <a:gd name="T0" fmla="*/ 0 w 21600"/>
              <a:gd name="T1" fmla="*/ 0 h 21600"/>
              <a:gd name="T2" fmla="*/ 21600 w 21600"/>
              <a:gd name="T3" fmla="*/ 21600 h 21600"/>
            </a:gdLst>
            <a:ahLst/>
            <a:cxnLst/>
            <a:rect l="T0" t="T1" r="T2" b="T3"/>
            <a:pathLst>
              <a:path w="21600" h="21600">
                <a:moveTo>
                  <a:pt x="0" y="21600"/>
                </a:moveTo>
                <a:lnTo>
                  <a:pt x="662" y="17102"/>
                </a:lnTo>
                <a:lnTo>
                  <a:pt x="975" y="14979"/>
                </a:lnTo>
                <a:lnTo>
                  <a:pt x="2365" y="10370"/>
                </a:lnTo>
                <a:lnTo>
                  <a:pt x="3967" y="6145"/>
                </a:lnTo>
                <a:lnTo>
                  <a:pt x="5891" y="3073"/>
                </a:lnTo>
                <a:lnTo>
                  <a:pt x="8135" y="1152"/>
                </a:lnTo>
                <a:lnTo>
                  <a:pt x="10486" y="0"/>
                </a:lnTo>
                <a:lnTo>
                  <a:pt x="13051" y="768"/>
                </a:lnTo>
                <a:lnTo>
                  <a:pt x="15616" y="3457"/>
                </a:lnTo>
                <a:lnTo>
                  <a:pt x="17860" y="7297"/>
                </a:lnTo>
                <a:lnTo>
                  <a:pt x="19783" y="12290"/>
                </a:lnTo>
                <a:lnTo>
                  <a:pt x="20959" y="17668"/>
                </a:lnTo>
                <a:lnTo>
                  <a:pt x="21600" y="21124"/>
                </a:lnTo>
              </a:path>
            </a:pathLst>
          </a:custGeom>
          <a:noFill/>
          <a:ln w="38100">
            <a:solidFill>
              <a:schemeClr val="tx1"/>
            </a:solidFill>
            <a:miter lim="800000"/>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89" name="AutoShape 13"/>
          <p:cNvSpPr>
            <a:spLocks/>
          </p:cNvSpPr>
          <p:nvPr/>
        </p:nvSpPr>
        <p:spPr bwMode="auto">
          <a:xfrm rot="10800000">
            <a:off x="7950200" y="6400800"/>
            <a:ext cx="2566988" cy="714375"/>
          </a:xfrm>
          <a:custGeom>
            <a:avLst/>
            <a:gdLst>
              <a:gd name="T0" fmla="*/ 0 w 21600"/>
              <a:gd name="T1" fmla="*/ 0 h 21600"/>
              <a:gd name="T2" fmla="*/ 21600 w 21600"/>
              <a:gd name="T3" fmla="*/ 21600 h 21600"/>
            </a:gdLst>
            <a:ahLst/>
            <a:cxnLst/>
            <a:rect l="T0" t="T1" r="T2" b="T3"/>
            <a:pathLst>
              <a:path w="21600" h="21600">
                <a:moveTo>
                  <a:pt x="0" y="21600"/>
                </a:moveTo>
                <a:lnTo>
                  <a:pt x="662" y="17102"/>
                </a:lnTo>
                <a:lnTo>
                  <a:pt x="975" y="14979"/>
                </a:lnTo>
                <a:lnTo>
                  <a:pt x="2365" y="10370"/>
                </a:lnTo>
                <a:lnTo>
                  <a:pt x="3967" y="6145"/>
                </a:lnTo>
                <a:lnTo>
                  <a:pt x="5891" y="3073"/>
                </a:lnTo>
                <a:lnTo>
                  <a:pt x="8135" y="1152"/>
                </a:lnTo>
                <a:lnTo>
                  <a:pt x="10486" y="0"/>
                </a:lnTo>
                <a:lnTo>
                  <a:pt x="13051" y="768"/>
                </a:lnTo>
                <a:lnTo>
                  <a:pt x="15616" y="3457"/>
                </a:lnTo>
                <a:lnTo>
                  <a:pt x="17860" y="7297"/>
                </a:lnTo>
                <a:lnTo>
                  <a:pt x="19783" y="12290"/>
                </a:lnTo>
                <a:lnTo>
                  <a:pt x="20959" y="17668"/>
                </a:lnTo>
                <a:lnTo>
                  <a:pt x="21600" y="21124"/>
                </a:lnTo>
              </a:path>
            </a:pathLst>
          </a:custGeom>
          <a:noFill/>
          <a:ln w="38100">
            <a:solidFill>
              <a:schemeClr val="tx1"/>
            </a:solidFill>
            <a:miter lim="800000"/>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90" name="AutoShape 14"/>
          <p:cNvSpPr>
            <a:spLocks/>
          </p:cNvSpPr>
          <p:nvPr/>
        </p:nvSpPr>
        <p:spPr bwMode="auto">
          <a:xfrm rot="10800000">
            <a:off x="4368800" y="6400800"/>
            <a:ext cx="2566988" cy="714375"/>
          </a:xfrm>
          <a:custGeom>
            <a:avLst/>
            <a:gdLst>
              <a:gd name="T0" fmla="*/ 0 w 21600"/>
              <a:gd name="T1" fmla="*/ 0 h 21600"/>
              <a:gd name="T2" fmla="*/ 21600 w 21600"/>
              <a:gd name="T3" fmla="*/ 21600 h 21600"/>
            </a:gdLst>
            <a:ahLst/>
            <a:cxnLst/>
            <a:rect l="T0" t="T1" r="T2" b="T3"/>
            <a:pathLst>
              <a:path w="21600" h="21600">
                <a:moveTo>
                  <a:pt x="0" y="21600"/>
                </a:moveTo>
                <a:lnTo>
                  <a:pt x="662" y="17102"/>
                </a:lnTo>
                <a:lnTo>
                  <a:pt x="975" y="14979"/>
                </a:lnTo>
                <a:lnTo>
                  <a:pt x="2365" y="10370"/>
                </a:lnTo>
                <a:lnTo>
                  <a:pt x="3967" y="6145"/>
                </a:lnTo>
                <a:lnTo>
                  <a:pt x="5891" y="3073"/>
                </a:lnTo>
                <a:lnTo>
                  <a:pt x="8135" y="1152"/>
                </a:lnTo>
                <a:lnTo>
                  <a:pt x="10486" y="0"/>
                </a:lnTo>
                <a:lnTo>
                  <a:pt x="13051" y="768"/>
                </a:lnTo>
                <a:lnTo>
                  <a:pt x="15616" y="3457"/>
                </a:lnTo>
                <a:lnTo>
                  <a:pt x="17860" y="7297"/>
                </a:lnTo>
                <a:lnTo>
                  <a:pt x="19783" y="12290"/>
                </a:lnTo>
                <a:lnTo>
                  <a:pt x="20959" y="17668"/>
                </a:lnTo>
                <a:lnTo>
                  <a:pt x="21600" y="21124"/>
                </a:lnTo>
              </a:path>
            </a:pathLst>
          </a:custGeom>
          <a:noFill/>
          <a:ln w="38100">
            <a:solidFill>
              <a:schemeClr val="tx1"/>
            </a:solidFill>
            <a:miter lim="800000"/>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91" name="AutoShape 15"/>
          <p:cNvSpPr>
            <a:spLocks/>
          </p:cNvSpPr>
          <p:nvPr/>
        </p:nvSpPr>
        <p:spPr bwMode="auto">
          <a:xfrm>
            <a:off x="7874000" y="4267200"/>
            <a:ext cx="2568575" cy="712788"/>
          </a:xfrm>
          <a:custGeom>
            <a:avLst/>
            <a:gdLst>
              <a:gd name="T0" fmla="*/ 0 w 21600"/>
              <a:gd name="T1" fmla="*/ 0 h 21600"/>
              <a:gd name="T2" fmla="*/ 21600 w 21600"/>
              <a:gd name="T3" fmla="*/ 21600 h 21600"/>
            </a:gdLst>
            <a:ahLst/>
            <a:cxnLst/>
            <a:rect l="T0" t="T1" r="T2" b="T3"/>
            <a:pathLst>
              <a:path w="21600" h="21600">
                <a:moveTo>
                  <a:pt x="0" y="21600"/>
                </a:moveTo>
                <a:lnTo>
                  <a:pt x="662" y="17102"/>
                </a:lnTo>
                <a:lnTo>
                  <a:pt x="975" y="14979"/>
                </a:lnTo>
                <a:lnTo>
                  <a:pt x="2365" y="10370"/>
                </a:lnTo>
                <a:lnTo>
                  <a:pt x="3967" y="6145"/>
                </a:lnTo>
                <a:lnTo>
                  <a:pt x="5891" y="3073"/>
                </a:lnTo>
                <a:lnTo>
                  <a:pt x="8135" y="1152"/>
                </a:lnTo>
                <a:lnTo>
                  <a:pt x="10486" y="0"/>
                </a:lnTo>
                <a:lnTo>
                  <a:pt x="13051" y="768"/>
                </a:lnTo>
                <a:lnTo>
                  <a:pt x="15616" y="3457"/>
                </a:lnTo>
                <a:lnTo>
                  <a:pt x="17860" y="7297"/>
                </a:lnTo>
                <a:lnTo>
                  <a:pt x="19783" y="12290"/>
                </a:lnTo>
                <a:lnTo>
                  <a:pt x="20959" y="17668"/>
                </a:lnTo>
                <a:lnTo>
                  <a:pt x="21600" y="21124"/>
                </a:lnTo>
              </a:path>
            </a:pathLst>
          </a:custGeom>
          <a:noFill/>
          <a:ln w="38100">
            <a:solidFill>
              <a:schemeClr val="tx1"/>
            </a:solidFill>
            <a:miter lim="800000"/>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92" name="Rectangle 16"/>
          <p:cNvSpPr>
            <a:spLocks/>
          </p:cNvSpPr>
          <p:nvPr/>
        </p:nvSpPr>
        <p:spPr bwMode="auto">
          <a:xfrm>
            <a:off x="5283200" y="4648200"/>
            <a:ext cx="4841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lbs</a:t>
            </a:r>
            <a:r>
              <a:rPr lang="en-US">
                <a:solidFill>
                  <a:schemeClr val="tx1"/>
                </a:solidFill>
                <a:ea typeface="Gill Sans" pitchFamily="34" charset="0"/>
                <a:cs typeface="Gill Sans" pitchFamily="34" charset="0"/>
              </a:rPr>
              <a:t>.</a:t>
            </a:r>
          </a:p>
        </p:txBody>
      </p:sp>
      <p:sp>
        <p:nvSpPr>
          <p:cNvPr id="50193" name="Rectangle 17"/>
          <p:cNvSpPr>
            <a:spLocks/>
          </p:cNvSpPr>
          <p:nvPr/>
        </p:nvSpPr>
        <p:spPr bwMode="auto">
          <a:xfrm>
            <a:off x="8864600" y="3429000"/>
            <a:ext cx="482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lbs</a:t>
            </a:r>
            <a:r>
              <a:rPr lang="en-US">
                <a:solidFill>
                  <a:schemeClr val="tx1"/>
                </a:solidFill>
                <a:ea typeface="Gill Sans" pitchFamily="34" charset="0"/>
                <a:cs typeface="Gill Sans" pitchFamily="34" charset="0"/>
              </a:rPr>
              <a:t>.</a:t>
            </a:r>
          </a:p>
        </p:txBody>
      </p:sp>
      <p:sp>
        <p:nvSpPr>
          <p:cNvPr id="50194" name="Rectangle 18"/>
          <p:cNvSpPr>
            <a:spLocks/>
          </p:cNvSpPr>
          <p:nvPr/>
        </p:nvSpPr>
        <p:spPr bwMode="auto">
          <a:xfrm>
            <a:off x="8864600" y="4495800"/>
            <a:ext cx="482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lbs</a:t>
            </a:r>
            <a:r>
              <a:rPr lang="en-US">
                <a:solidFill>
                  <a:schemeClr val="tx1"/>
                </a:solidFill>
                <a:ea typeface="Gill Sans" pitchFamily="34" charset="0"/>
                <a:cs typeface="Gill Sans" pitchFamily="34" charset="0"/>
              </a:rPr>
              <a:t>.</a:t>
            </a:r>
          </a:p>
        </p:txBody>
      </p:sp>
      <p:sp>
        <p:nvSpPr>
          <p:cNvPr id="50195" name="Rectangle 19"/>
          <p:cNvSpPr>
            <a:spLocks/>
          </p:cNvSpPr>
          <p:nvPr/>
        </p:nvSpPr>
        <p:spPr bwMode="auto">
          <a:xfrm>
            <a:off x="5283200" y="3429000"/>
            <a:ext cx="482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lbs</a:t>
            </a:r>
            <a:r>
              <a:rPr lang="en-US">
                <a:solidFill>
                  <a:schemeClr val="tx1"/>
                </a:solidFill>
                <a:ea typeface="Gill Sans" pitchFamily="34" charset="0"/>
                <a:cs typeface="Gill Sans" pitchFamily="34" charset="0"/>
              </a:rPr>
              <a:t>.</a:t>
            </a:r>
          </a:p>
        </p:txBody>
      </p:sp>
      <p:sp>
        <p:nvSpPr>
          <p:cNvPr id="50196" name="Rectangle 20"/>
          <p:cNvSpPr>
            <a:spLocks/>
          </p:cNvSpPr>
          <p:nvPr/>
        </p:nvSpPr>
        <p:spPr bwMode="auto">
          <a:xfrm>
            <a:off x="5359400" y="60198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a:t>
            </a:r>
          </a:p>
        </p:txBody>
      </p:sp>
      <p:sp>
        <p:nvSpPr>
          <p:cNvPr id="50197" name="Rectangle 21"/>
          <p:cNvSpPr>
            <a:spLocks/>
          </p:cNvSpPr>
          <p:nvPr/>
        </p:nvSpPr>
        <p:spPr bwMode="auto">
          <a:xfrm>
            <a:off x="9093200" y="73152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a:t>
            </a:r>
          </a:p>
        </p:txBody>
      </p:sp>
      <p:sp>
        <p:nvSpPr>
          <p:cNvPr id="50198" name="Rectangle 22"/>
          <p:cNvSpPr>
            <a:spLocks/>
          </p:cNvSpPr>
          <p:nvPr/>
        </p:nvSpPr>
        <p:spPr bwMode="auto">
          <a:xfrm>
            <a:off x="8940800" y="58674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a:t>
            </a:r>
          </a:p>
        </p:txBody>
      </p:sp>
      <p:sp>
        <p:nvSpPr>
          <p:cNvPr id="50199" name="Rectangle 23"/>
          <p:cNvSpPr>
            <a:spLocks/>
          </p:cNvSpPr>
          <p:nvPr/>
        </p:nvSpPr>
        <p:spPr bwMode="auto">
          <a:xfrm>
            <a:off x="5359400" y="73914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chemeClr val="tx1"/>
                </a:solidFill>
                <a:ea typeface="Gill Sans" pitchFamily="34" charset="0"/>
                <a:cs typeface="Gill Sans" pitchFamily="34" charset="0"/>
              </a:rPr>
              <a:t>$</a:t>
            </a:r>
          </a:p>
        </p:txBody>
      </p:sp>
      <p:sp>
        <p:nvSpPr>
          <p:cNvPr id="50200" name="Rectangle 24"/>
          <p:cNvSpPr>
            <a:spLocks/>
          </p:cNvSpPr>
          <p:nvPr/>
        </p:nvSpPr>
        <p:spPr bwMode="auto">
          <a:xfrm>
            <a:off x="939800" y="5181600"/>
            <a:ext cx="973138" cy="749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a:solidFill>
                  <a:schemeClr val="tx1"/>
                </a:solidFill>
                <a:ea typeface="Gill Sans" pitchFamily="34" charset="0"/>
                <a:cs typeface="Gill Sans" pitchFamily="34" charset="0"/>
              </a:rPr>
              <a:t>OIL</a:t>
            </a:r>
          </a:p>
        </p:txBody>
      </p:sp>
      <p:sp>
        <p:nvSpPr>
          <p:cNvPr id="50201" name="Line 25"/>
          <p:cNvSpPr>
            <a:spLocks noChangeShapeType="1"/>
          </p:cNvSpPr>
          <p:nvPr/>
        </p:nvSpPr>
        <p:spPr bwMode="auto">
          <a:xfrm rot="10800000">
            <a:off x="2006600" y="5638800"/>
            <a:ext cx="927100" cy="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0014336" presetClass="entr" presetSubtype="46917760" fill="hold" grpId="0" nodeType="clickEffect">
                                  <p:stCondLst>
                                    <p:cond delay="0"/>
                                  </p:stCondLst>
                                  <p:childTnLst>
                                    <p:set>
                                      <p:cBhvr>
                                        <p:cTn id="10" dur="1" fill="hold">
                                          <p:stCondLst>
                                            <p:cond delay="499"/>
                                          </p:stCondLst>
                                        </p:cTn>
                                        <p:tgtEl>
                                          <p:spTgt spid="50178"/>
                                        </p:tgtEl>
                                        <p:attrNameLst>
                                          <p:attrName>style.visibility</p:attrName>
                                        </p:attrNameLst>
                                      </p:cBhvr>
                                      <p:to>
                                        <p:strVal val="visible"/>
                                      </p:to>
                                    </p:set>
                                  </p:childTnLst>
                                </p:cTn>
                              </p:par>
                              <p:par>
                                <p:cTn id="11" presetID="80014336" presetClass="entr" presetSubtype="87992488" fill="hold" grpId="0" nodeType="withEffect">
                                  <p:stCondLst>
                                    <p:cond delay="0"/>
                                  </p:stCondLst>
                                  <p:childTnLst>
                                    <p:set>
                                      <p:cBhvr>
                                        <p:cTn id="12" dur="1" fill="hold">
                                          <p:stCondLst>
                                            <p:cond delay="499"/>
                                          </p:stCondLst>
                                        </p:cTn>
                                        <p:tgtEl>
                                          <p:spTgt spid="50179"/>
                                        </p:tgtEl>
                                        <p:attrNameLst>
                                          <p:attrName>style.visibility</p:attrName>
                                        </p:attrNameLst>
                                      </p:cBhvr>
                                      <p:to>
                                        <p:strVal val="visible"/>
                                      </p:to>
                                    </p:set>
                                  </p:childTnLst>
                                </p:cTn>
                              </p:par>
                              <p:par>
                                <p:cTn id="13" presetID="80014336" presetClass="entr" presetSubtype="47350016" fill="hold" grpId="0" nodeType="withEffect">
                                  <p:stCondLst>
                                    <p:cond delay="0"/>
                                  </p:stCondLst>
                                  <p:childTnLst>
                                    <p:set>
                                      <p:cBhvr>
                                        <p:cTn id="14" dur="1" fill="hold">
                                          <p:stCondLst>
                                            <p:cond delay="499"/>
                                          </p:stCondLst>
                                        </p:cTn>
                                        <p:tgtEl>
                                          <p:spTgt spid="50180"/>
                                        </p:tgtEl>
                                        <p:attrNameLst>
                                          <p:attrName>style.visibility</p:attrName>
                                        </p:attrNameLst>
                                      </p:cBhvr>
                                      <p:to>
                                        <p:strVal val="visible"/>
                                      </p:to>
                                    </p:set>
                                  </p:childTnLst>
                                </p:cTn>
                              </p:par>
                              <p:par>
                                <p:cTn id="15" presetID="80014336" presetClass="entr" presetSubtype="47351168" fill="hold" grpId="0" nodeType="withEffect">
                                  <p:stCondLst>
                                    <p:cond delay="0"/>
                                  </p:stCondLst>
                                  <p:childTnLst>
                                    <p:set>
                                      <p:cBhvr>
                                        <p:cTn id="16" dur="1" fill="hold">
                                          <p:stCondLst>
                                            <p:cond delay="499"/>
                                          </p:stCondLst>
                                        </p:cTn>
                                        <p:tgtEl>
                                          <p:spTgt spid="50181"/>
                                        </p:tgtEl>
                                        <p:attrNameLst>
                                          <p:attrName>style.visibility</p:attrName>
                                        </p:attrNameLst>
                                      </p:cBhvr>
                                      <p:to>
                                        <p:strVal val="visible"/>
                                      </p:to>
                                    </p:set>
                                  </p:childTnLst>
                                </p:cTn>
                              </p:par>
                              <p:par>
                                <p:cTn id="17" presetID="80014336" presetClass="entr" presetSubtype="87992656" fill="hold" grpId="0" nodeType="withEffect">
                                  <p:stCondLst>
                                    <p:cond delay="0"/>
                                  </p:stCondLst>
                                  <p:childTnLst>
                                    <p:set>
                                      <p:cBhvr>
                                        <p:cTn id="18" dur="1" fill="hold">
                                          <p:stCondLst>
                                            <p:cond delay="499"/>
                                          </p:stCondLst>
                                        </p:cTn>
                                        <p:tgtEl>
                                          <p:spTgt spid="50182"/>
                                        </p:tgtEl>
                                        <p:attrNameLst>
                                          <p:attrName>style.visibility</p:attrName>
                                        </p:attrNameLst>
                                      </p:cBhvr>
                                      <p:to>
                                        <p:strVal val="visible"/>
                                      </p:to>
                                    </p:set>
                                  </p:childTnLst>
                                </p:cTn>
                              </p:par>
                              <p:par>
                                <p:cTn id="19" presetID="80014336" presetClass="entr" presetSubtype="87992704" fill="hold" grpId="0" nodeType="withEffect">
                                  <p:stCondLst>
                                    <p:cond delay="0"/>
                                  </p:stCondLst>
                                  <p:childTnLst>
                                    <p:set>
                                      <p:cBhvr>
                                        <p:cTn id="20" dur="1" fill="hold">
                                          <p:stCondLst>
                                            <p:cond delay="499"/>
                                          </p:stCondLst>
                                        </p:cTn>
                                        <p:tgtEl>
                                          <p:spTgt spid="50183"/>
                                        </p:tgtEl>
                                        <p:attrNameLst>
                                          <p:attrName>style.visibility</p:attrName>
                                        </p:attrNameLst>
                                      </p:cBhvr>
                                      <p:to>
                                        <p:strVal val="visible"/>
                                      </p:to>
                                    </p:set>
                                  </p:childTnLst>
                                </p:cTn>
                              </p:par>
                              <p:par>
                                <p:cTn id="21" presetID="80014336" presetClass="entr" presetSubtype="87992744" fill="hold" grpId="0" nodeType="withEffect">
                                  <p:stCondLst>
                                    <p:cond delay="0"/>
                                  </p:stCondLst>
                                  <p:childTnLst>
                                    <p:set>
                                      <p:cBhvr>
                                        <p:cTn id="22" dur="1" fill="hold">
                                          <p:stCondLst>
                                            <p:cond delay="499"/>
                                          </p:stCondLst>
                                        </p:cTn>
                                        <p:tgtEl>
                                          <p:spTgt spid="50184"/>
                                        </p:tgtEl>
                                        <p:attrNameLst>
                                          <p:attrName>style.visibility</p:attrName>
                                        </p:attrNameLst>
                                      </p:cBhvr>
                                      <p:to>
                                        <p:strVal val="visible"/>
                                      </p:to>
                                    </p:set>
                                  </p:childTnLst>
                                </p:cTn>
                              </p:par>
                            </p:childTnLst>
                          </p:cTn>
                        </p:par>
                        <p:par>
                          <p:cTn id="23" fill="hold" nodeType="afterGroup">
                            <p:stCondLst>
                              <p:cond delay="500"/>
                            </p:stCondLst>
                            <p:childTnLst>
                              <p:par>
                                <p:cTn id="24" presetID="80014336" presetClass="entr" presetSubtype="87992784" fill="hold" grpId="0" nodeType="afterEffect">
                                  <p:stCondLst>
                                    <p:cond delay="0"/>
                                  </p:stCondLst>
                                  <p:childTnLst>
                                    <p:set>
                                      <p:cBhvr>
                                        <p:cTn id="25" dur="1" fill="hold">
                                          <p:stCondLst>
                                            <p:cond delay="499"/>
                                          </p:stCondLst>
                                        </p:cTn>
                                        <p:tgtEl>
                                          <p:spTgt spid="50185"/>
                                        </p:tgtEl>
                                        <p:attrNameLst>
                                          <p:attrName>style.visibility</p:attrName>
                                        </p:attrNameLst>
                                      </p:cBhvr>
                                      <p:to>
                                        <p:strVal val="visible"/>
                                      </p:to>
                                    </p:set>
                                  </p:childTnLst>
                                </p:cTn>
                              </p:par>
                              <p:par>
                                <p:cTn id="26" presetID="80014336" presetClass="entr" presetSubtype="87992912" fill="hold" grpId="0" nodeType="withEffect">
                                  <p:stCondLst>
                                    <p:cond delay="0"/>
                                  </p:stCondLst>
                                  <p:childTnLst>
                                    <p:set>
                                      <p:cBhvr>
                                        <p:cTn id="27" dur="1" fill="hold">
                                          <p:stCondLst>
                                            <p:cond delay="499"/>
                                          </p:stCondLst>
                                        </p:cTn>
                                        <p:tgtEl>
                                          <p:spTgt spid="50186"/>
                                        </p:tgtEl>
                                        <p:attrNameLst>
                                          <p:attrName>style.visibility</p:attrName>
                                        </p:attrNameLst>
                                      </p:cBhvr>
                                      <p:to>
                                        <p:strVal val="visible"/>
                                      </p:to>
                                    </p:set>
                                  </p:childTnLst>
                                </p:cTn>
                              </p:par>
                              <p:par>
                                <p:cTn id="28" presetID="80014336" presetClass="entr" presetSubtype="87992960" fill="hold" grpId="0" nodeType="withEffect">
                                  <p:stCondLst>
                                    <p:cond delay="0"/>
                                  </p:stCondLst>
                                  <p:childTnLst>
                                    <p:set>
                                      <p:cBhvr>
                                        <p:cTn id="29" dur="1" fill="hold">
                                          <p:stCondLst>
                                            <p:cond delay="499"/>
                                          </p:stCondLst>
                                        </p:cTn>
                                        <p:tgtEl>
                                          <p:spTgt spid="50187"/>
                                        </p:tgtEl>
                                        <p:attrNameLst>
                                          <p:attrName>style.visibility</p:attrName>
                                        </p:attrNameLst>
                                      </p:cBhvr>
                                      <p:to>
                                        <p:strVal val="visible"/>
                                      </p:to>
                                    </p:set>
                                  </p:childTnLst>
                                </p:cTn>
                              </p:par>
                              <p:par>
                                <p:cTn id="30" presetID="80014336" presetClass="entr" presetSubtype="87993424" fill="hold" grpId="0" nodeType="withEffect">
                                  <p:stCondLst>
                                    <p:cond delay="0"/>
                                  </p:stCondLst>
                                  <p:childTnLst>
                                    <p:set>
                                      <p:cBhvr>
                                        <p:cTn id="31" dur="1" fill="hold">
                                          <p:stCondLst>
                                            <p:cond delay="499"/>
                                          </p:stCondLst>
                                        </p:cTn>
                                        <p:tgtEl>
                                          <p:spTgt spid="50192"/>
                                        </p:tgtEl>
                                        <p:attrNameLst>
                                          <p:attrName>style.visibility</p:attrName>
                                        </p:attrNameLst>
                                      </p:cBhvr>
                                      <p:to>
                                        <p:strVal val="visible"/>
                                      </p:to>
                                    </p:set>
                                  </p:childTnLst>
                                </p:cTn>
                              </p:par>
                              <p:par>
                                <p:cTn id="32" presetID="80014336" presetClass="entr" presetSubtype="87993856" fill="hold" grpId="0" nodeType="withEffect">
                                  <p:stCondLst>
                                    <p:cond delay="0"/>
                                  </p:stCondLst>
                                  <p:childTnLst>
                                    <p:set>
                                      <p:cBhvr>
                                        <p:cTn id="33" dur="1" fill="hold">
                                          <p:stCondLst>
                                            <p:cond delay="499"/>
                                          </p:stCondLst>
                                        </p:cTn>
                                        <p:tgtEl>
                                          <p:spTgt spid="50194"/>
                                        </p:tgtEl>
                                        <p:attrNameLst>
                                          <p:attrName>style.visibility</p:attrName>
                                        </p:attrNameLst>
                                      </p:cBhvr>
                                      <p:to>
                                        <p:strVal val="visible"/>
                                      </p:to>
                                    </p:set>
                                  </p:childTnLst>
                                </p:cTn>
                              </p:par>
                              <p:par>
                                <p:cTn id="34" presetID="80014336" presetClass="entr" presetSubtype="87994192" fill="hold" grpId="0" nodeType="withEffect">
                                  <p:stCondLst>
                                    <p:cond delay="0"/>
                                  </p:stCondLst>
                                  <p:childTnLst>
                                    <p:set>
                                      <p:cBhvr>
                                        <p:cTn id="35" dur="1" fill="hold">
                                          <p:stCondLst>
                                            <p:cond delay="499"/>
                                          </p:stCondLst>
                                        </p:cTn>
                                        <p:tgtEl>
                                          <p:spTgt spid="50196"/>
                                        </p:tgtEl>
                                        <p:attrNameLst>
                                          <p:attrName>style.visibility</p:attrName>
                                        </p:attrNameLst>
                                      </p:cBhvr>
                                      <p:to>
                                        <p:strVal val="visible"/>
                                      </p:to>
                                    </p:set>
                                  </p:childTnLst>
                                </p:cTn>
                              </p:par>
                              <p:par>
                                <p:cTn id="36" presetID="80014336" presetClass="entr" presetSubtype="87994280" fill="hold" grpId="0" nodeType="withEffect">
                                  <p:stCondLst>
                                    <p:cond delay="0"/>
                                  </p:stCondLst>
                                  <p:childTnLst>
                                    <p:set>
                                      <p:cBhvr>
                                        <p:cTn id="37" dur="1" fill="hold">
                                          <p:stCondLst>
                                            <p:cond delay="499"/>
                                          </p:stCondLst>
                                        </p:cTn>
                                        <p:tgtEl>
                                          <p:spTgt spid="5019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32" fill="hold" grpId="0" nodeType="clickEffect">
                                  <p:stCondLst>
                                    <p:cond delay="0"/>
                                  </p:stCondLst>
                                  <p:iterate type="lt">
                                    <p:tmPct val="0"/>
                                  </p:iterate>
                                  <p:childTnLst>
                                    <p:set>
                                      <p:cBhvr>
                                        <p:cTn id="41" dur="1" fill="hold">
                                          <p:stCondLst>
                                            <p:cond delay="0"/>
                                          </p:stCondLst>
                                        </p:cTn>
                                        <p:tgtEl>
                                          <p:spTgt spid="50200"/>
                                        </p:tgtEl>
                                        <p:attrNameLst>
                                          <p:attrName>style.visibility</p:attrName>
                                        </p:attrNameLst>
                                      </p:cBhvr>
                                      <p:to>
                                        <p:strVal val="visible"/>
                                      </p:to>
                                    </p:set>
                                    <p:anim calcmode="lin" valueType="num">
                                      <p:cBhvr>
                                        <p:cTn id="42" dur="500" fill="hold"/>
                                        <p:tgtEl>
                                          <p:spTgt spid="50200"/>
                                        </p:tgtEl>
                                        <p:attrNameLst>
                                          <p:attrName>ppt_w</p:attrName>
                                        </p:attrNameLst>
                                      </p:cBhvr>
                                      <p:tavLst>
                                        <p:tav tm="0">
                                          <p:val>
                                            <p:strVal val="4*#ppt_w"/>
                                          </p:val>
                                        </p:tav>
                                        <p:tav tm="100000">
                                          <p:val>
                                            <p:strVal val="#ppt_w"/>
                                          </p:val>
                                        </p:tav>
                                      </p:tavLst>
                                    </p:anim>
                                    <p:anim calcmode="lin" valueType="num">
                                      <p:cBhvr>
                                        <p:cTn id="43" dur="500" fill="hold"/>
                                        <p:tgtEl>
                                          <p:spTgt spid="50200"/>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00"/>
                            </p:stCondLst>
                            <p:childTnLst>
                              <p:par>
                                <p:cTn id="45" presetID="23" presetClass="entr" presetSubtype="32" fill="hold" grpId="0" nodeType="afterEffect">
                                  <p:stCondLst>
                                    <p:cond delay="0"/>
                                  </p:stCondLst>
                                  <p:childTnLst>
                                    <p:set>
                                      <p:cBhvr>
                                        <p:cTn id="46" dur="1" fill="hold">
                                          <p:stCondLst>
                                            <p:cond delay="0"/>
                                          </p:stCondLst>
                                        </p:cTn>
                                        <p:tgtEl>
                                          <p:spTgt spid="50201"/>
                                        </p:tgtEl>
                                        <p:attrNameLst>
                                          <p:attrName>style.visibility</p:attrName>
                                        </p:attrNameLst>
                                      </p:cBhvr>
                                      <p:to>
                                        <p:strVal val="visible"/>
                                      </p:to>
                                    </p:set>
                                    <p:anim calcmode="lin" valueType="num">
                                      <p:cBhvr>
                                        <p:cTn id="47" dur="500" fill="hold"/>
                                        <p:tgtEl>
                                          <p:spTgt spid="50201"/>
                                        </p:tgtEl>
                                        <p:attrNameLst>
                                          <p:attrName>ppt_w</p:attrName>
                                        </p:attrNameLst>
                                      </p:cBhvr>
                                      <p:tavLst>
                                        <p:tav tm="0">
                                          <p:val>
                                            <p:strVal val="4*#ppt_w"/>
                                          </p:val>
                                        </p:tav>
                                        <p:tav tm="100000">
                                          <p:val>
                                            <p:strVal val="#ppt_w"/>
                                          </p:val>
                                        </p:tav>
                                      </p:tavLst>
                                    </p:anim>
                                    <p:anim calcmode="lin" valueType="num">
                                      <p:cBhvr>
                                        <p:cTn id="48" dur="500" fill="hold"/>
                                        <p:tgtEl>
                                          <p:spTgt spid="50201"/>
                                        </p:tgtEl>
                                        <p:attrNameLst>
                                          <p:attrName>ppt_h</p:attrName>
                                        </p:attrNameLst>
                                      </p:cBhvr>
                                      <p:tavLst>
                                        <p:tav tm="0">
                                          <p:val>
                                            <p:strVal val="4*#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2" fill="hold" grpId="0" nodeType="clickEffect">
                                  <p:stCondLst>
                                    <p:cond delay="0"/>
                                  </p:stCondLst>
                                  <p:childTnLst>
                                    <p:set>
                                      <p:cBhvr>
                                        <p:cTn id="52" dur="1" fill="hold">
                                          <p:stCondLst>
                                            <p:cond delay="0"/>
                                          </p:stCondLst>
                                        </p:cTn>
                                        <p:tgtEl>
                                          <p:spTgt spid="50188"/>
                                        </p:tgtEl>
                                        <p:attrNameLst>
                                          <p:attrName>style.visibility</p:attrName>
                                        </p:attrNameLst>
                                      </p:cBhvr>
                                      <p:to>
                                        <p:strVal val="visible"/>
                                      </p:to>
                                    </p:set>
                                    <p:anim calcmode="lin" valueType="num">
                                      <p:cBhvr>
                                        <p:cTn id="53" dur="500" fill="hold"/>
                                        <p:tgtEl>
                                          <p:spTgt spid="50188"/>
                                        </p:tgtEl>
                                        <p:attrNameLst>
                                          <p:attrName>ppt_w</p:attrName>
                                        </p:attrNameLst>
                                      </p:cBhvr>
                                      <p:tavLst>
                                        <p:tav tm="0">
                                          <p:val>
                                            <p:strVal val="4*#ppt_w"/>
                                          </p:val>
                                        </p:tav>
                                        <p:tav tm="100000">
                                          <p:val>
                                            <p:strVal val="#ppt_w"/>
                                          </p:val>
                                        </p:tav>
                                      </p:tavLst>
                                    </p:anim>
                                    <p:anim calcmode="lin" valueType="num">
                                      <p:cBhvr>
                                        <p:cTn id="54" dur="500" fill="hold"/>
                                        <p:tgtEl>
                                          <p:spTgt spid="50188"/>
                                        </p:tgtEl>
                                        <p:attrNameLst>
                                          <p:attrName>ppt_h</p:attrName>
                                        </p:attrNameLst>
                                      </p:cBhvr>
                                      <p:tavLst>
                                        <p:tav tm="0">
                                          <p:val>
                                            <p:strVal val="4*#ppt_h"/>
                                          </p:val>
                                        </p:tav>
                                        <p:tav tm="100000">
                                          <p:val>
                                            <p:strVal val="#ppt_h"/>
                                          </p:val>
                                        </p:tav>
                                      </p:tavLst>
                                    </p:anim>
                                  </p:childTnLst>
                                </p:cTn>
                              </p:par>
                            </p:childTnLst>
                          </p:cTn>
                        </p:par>
                        <p:par>
                          <p:cTn id="55" fill="hold" nodeType="afterGroup">
                            <p:stCondLst>
                              <p:cond delay="500"/>
                            </p:stCondLst>
                            <p:childTnLst>
                              <p:par>
                                <p:cTn id="56" presetID="23" presetClass="entr" presetSubtype="32" fill="hold" grpId="0" nodeType="afterEffect">
                                  <p:stCondLst>
                                    <p:cond delay="0"/>
                                  </p:stCondLst>
                                  <p:childTnLst>
                                    <p:set>
                                      <p:cBhvr>
                                        <p:cTn id="57" dur="1" fill="hold">
                                          <p:stCondLst>
                                            <p:cond delay="0"/>
                                          </p:stCondLst>
                                        </p:cTn>
                                        <p:tgtEl>
                                          <p:spTgt spid="50189"/>
                                        </p:tgtEl>
                                        <p:attrNameLst>
                                          <p:attrName>style.visibility</p:attrName>
                                        </p:attrNameLst>
                                      </p:cBhvr>
                                      <p:to>
                                        <p:strVal val="visible"/>
                                      </p:to>
                                    </p:set>
                                    <p:anim calcmode="lin" valueType="num">
                                      <p:cBhvr>
                                        <p:cTn id="58" dur="500" fill="hold"/>
                                        <p:tgtEl>
                                          <p:spTgt spid="50189"/>
                                        </p:tgtEl>
                                        <p:attrNameLst>
                                          <p:attrName>ppt_w</p:attrName>
                                        </p:attrNameLst>
                                      </p:cBhvr>
                                      <p:tavLst>
                                        <p:tav tm="0">
                                          <p:val>
                                            <p:strVal val="4*#ppt_w"/>
                                          </p:val>
                                        </p:tav>
                                        <p:tav tm="100000">
                                          <p:val>
                                            <p:strVal val="#ppt_w"/>
                                          </p:val>
                                        </p:tav>
                                      </p:tavLst>
                                    </p:anim>
                                    <p:anim calcmode="lin" valueType="num">
                                      <p:cBhvr>
                                        <p:cTn id="59" dur="500" fill="hold"/>
                                        <p:tgtEl>
                                          <p:spTgt spid="50189"/>
                                        </p:tgtEl>
                                        <p:attrNameLst>
                                          <p:attrName>ppt_h</p:attrName>
                                        </p:attrNameLst>
                                      </p:cBhvr>
                                      <p:tavLst>
                                        <p:tav tm="0">
                                          <p:val>
                                            <p:strVal val="4*#ppt_h"/>
                                          </p:val>
                                        </p:tav>
                                        <p:tav tm="100000">
                                          <p:val>
                                            <p:strVal val="#ppt_h"/>
                                          </p:val>
                                        </p:tav>
                                      </p:tavLst>
                                    </p:anim>
                                  </p:childTnLst>
                                </p:cTn>
                              </p:par>
                            </p:childTnLst>
                          </p:cTn>
                        </p:par>
                        <p:par>
                          <p:cTn id="60" fill="hold" nodeType="afterGroup">
                            <p:stCondLst>
                              <p:cond delay="1000"/>
                            </p:stCondLst>
                            <p:childTnLst>
                              <p:par>
                                <p:cTn id="61" presetID="23" presetClass="entr" presetSubtype="32" fill="hold" grpId="0" nodeType="afterEffect">
                                  <p:stCondLst>
                                    <p:cond delay="0"/>
                                  </p:stCondLst>
                                  <p:childTnLst>
                                    <p:set>
                                      <p:cBhvr>
                                        <p:cTn id="62" dur="1" fill="hold">
                                          <p:stCondLst>
                                            <p:cond delay="0"/>
                                          </p:stCondLst>
                                        </p:cTn>
                                        <p:tgtEl>
                                          <p:spTgt spid="50190"/>
                                        </p:tgtEl>
                                        <p:attrNameLst>
                                          <p:attrName>style.visibility</p:attrName>
                                        </p:attrNameLst>
                                      </p:cBhvr>
                                      <p:to>
                                        <p:strVal val="visible"/>
                                      </p:to>
                                    </p:set>
                                    <p:anim calcmode="lin" valueType="num">
                                      <p:cBhvr>
                                        <p:cTn id="63" dur="500" fill="hold"/>
                                        <p:tgtEl>
                                          <p:spTgt spid="50190"/>
                                        </p:tgtEl>
                                        <p:attrNameLst>
                                          <p:attrName>ppt_w</p:attrName>
                                        </p:attrNameLst>
                                      </p:cBhvr>
                                      <p:tavLst>
                                        <p:tav tm="0">
                                          <p:val>
                                            <p:strVal val="4*#ppt_w"/>
                                          </p:val>
                                        </p:tav>
                                        <p:tav tm="100000">
                                          <p:val>
                                            <p:strVal val="#ppt_w"/>
                                          </p:val>
                                        </p:tav>
                                      </p:tavLst>
                                    </p:anim>
                                    <p:anim calcmode="lin" valueType="num">
                                      <p:cBhvr>
                                        <p:cTn id="64" dur="500" fill="hold"/>
                                        <p:tgtEl>
                                          <p:spTgt spid="50190"/>
                                        </p:tgtEl>
                                        <p:attrNameLst>
                                          <p:attrName>ppt_h</p:attrName>
                                        </p:attrNameLst>
                                      </p:cBhvr>
                                      <p:tavLst>
                                        <p:tav tm="0">
                                          <p:val>
                                            <p:strVal val="4*#ppt_h"/>
                                          </p:val>
                                        </p:tav>
                                        <p:tav tm="100000">
                                          <p:val>
                                            <p:strVal val="#ppt_h"/>
                                          </p:val>
                                        </p:tav>
                                      </p:tavLst>
                                    </p:anim>
                                  </p:childTnLst>
                                </p:cTn>
                              </p:par>
                            </p:childTnLst>
                          </p:cTn>
                        </p:par>
                        <p:par>
                          <p:cTn id="65" fill="hold" nodeType="afterGroup">
                            <p:stCondLst>
                              <p:cond delay="1500"/>
                            </p:stCondLst>
                            <p:childTnLst>
                              <p:par>
                                <p:cTn id="66" presetID="23" presetClass="entr" presetSubtype="32" fill="hold" grpId="0" nodeType="afterEffect">
                                  <p:stCondLst>
                                    <p:cond delay="0"/>
                                  </p:stCondLst>
                                  <p:childTnLst>
                                    <p:set>
                                      <p:cBhvr>
                                        <p:cTn id="67" dur="1" fill="hold">
                                          <p:stCondLst>
                                            <p:cond delay="0"/>
                                          </p:stCondLst>
                                        </p:cTn>
                                        <p:tgtEl>
                                          <p:spTgt spid="50191"/>
                                        </p:tgtEl>
                                        <p:attrNameLst>
                                          <p:attrName>style.visibility</p:attrName>
                                        </p:attrNameLst>
                                      </p:cBhvr>
                                      <p:to>
                                        <p:strVal val="visible"/>
                                      </p:to>
                                    </p:set>
                                    <p:anim calcmode="lin" valueType="num">
                                      <p:cBhvr>
                                        <p:cTn id="68" dur="500" fill="hold"/>
                                        <p:tgtEl>
                                          <p:spTgt spid="50191"/>
                                        </p:tgtEl>
                                        <p:attrNameLst>
                                          <p:attrName>ppt_w</p:attrName>
                                        </p:attrNameLst>
                                      </p:cBhvr>
                                      <p:tavLst>
                                        <p:tav tm="0">
                                          <p:val>
                                            <p:strVal val="4*#ppt_w"/>
                                          </p:val>
                                        </p:tav>
                                        <p:tav tm="100000">
                                          <p:val>
                                            <p:strVal val="#ppt_w"/>
                                          </p:val>
                                        </p:tav>
                                      </p:tavLst>
                                    </p:anim>
                                    <p:anim calcmode="lin" valueType="num">
                                      <p:cBhvr>
                                        <p:cTn id="69" dur="500" fill="hold"/>
                                        <p:tgtEl>
                                          <p:spTgt spid="50191"/>
                                        </p:tgtEl>
                                        <p:attrNameLst>
                                          <p:attrName>ppt_h</p:attrName>
                                        </p:attrNameLst>
                                      </p:cBhvr>
                                      <p:tavLst>
                                        <p:tav tm="0">
                                          <p:val>
                                            <p:strVal val="4*#ppt_h"/>
                                          </p:val>
                                        </p:tav>
                                        <p:tav tm="100000">
                                          <p:val>
                                            <p:strVal val="#ppt_h"/>
                                          </p:val>
                                        </p:tav>
                                      </p:tavLst>
                                    </p:anim>
                                  </p:childTnLst>
                                </p:cTn>
                              </p:par>
                            </p:childTnLst>
                          </p:cTn>
                        </p:par>
                        <p:par>
                          <p:cTn id="70" fill="hold" nodeType="afterGroup">
                            <p:stCondLst>
                              <p:cond delay="2000"/>
                            </p:stCondLst>
                            <p:childTnLst>
                              <p:par>
                                <p:cTn id="71" presetID="56" presetClass="entr" presetSubtype="0" fill="hold" grpId="0" nodeType="afterEffect">
                                  <p:stCondLst>
                                    <p:cond delay="0"/>
                                  </p:stCondLst>
                                  <p:iterate type="lt">
                                    <p:tmPct val="10000"/>
                                  </p:iterate>
                                  <p:childTnLst>
                                    <p:set>
                                      <p:cBhvr>
                                        <p:cTn id="72" dur="1" fill="hold">
                                          <p:stCondLst>
                                            <p:cond delay="0"/>
                                          </p:stCondLst>
                                        </p:cTn>
                                        <p:tgtEl>
                                          <p:spTgt spid="50193"/>
                                        </p:tgtEl>
                                        <p:attrNameLst>
                                          <p:attrName>style.visibility</p:attrName>
                                        </p:attrNameLst>
                                      </p:cBhvr>
                                      <p:to>
                                        <p:strVal val="visible"/>
                                      </p:to>
                                    </p:set>
                                    <p:anim by="(-#ppt_w*2)" calcmode="lin" valueType="num">
                                      <p:cBhvr rctx="PPT">
                                        <p:cTn id="73" dur="500" autoRev="1" fill="hold">
                                          <p:stCondLst>
                                            <p:cond delay="0"/>
                                          </p:stCondLst>
                                        </p:cTn>
                                        <p:tgtEl>
                                          <p:spTgt spid="50193"/>
                                        </p:tgtEl>
                                        <p:attrNameLst>
                                          <p:attrName>ppt_w</p:attrName>
                                        </p:attrNameLst>
                                      </p:cBhvr>
                                    </p:anim>
                                    <p:anim by="(#ppt_w*0.50)" calcmode="lin" valueType="num">
                                      <p:cBhvr>
                                        <p:cTn id="74" dur="500" decel="50000" autoRev="1" fill="hold">
                                          <p:stCondLst>
                                            <p:cond delay="0"/>
                                          </p:stCondLst>
                                        </p:cTn>
                                        <p:tgtEl>
                                          <p:spTgt spid="50193"/>
                                        </p:tgtEl>
                                        <p:attrNameLst>
                                          <p:attrName>ppt_x</p:attrName>
                                        </p:attrNameLst>
                                      </p:cBhvr>
                                    </p:anim>
                                    <p:anim from="(-#ppt_h/2)" to="(#ppt_y)" calcmode="lin" valueType="num">
                                      <p:cBhvr>
                                        <p:cTn id="75" dur="1000" fill="hold">
                                          <p:stCondLst>
                                            <p:cond delay="0"/>
                                          </p:stCondLst>
                                        </p:cTn>
                                        <p:tgtEl>
                                          <p:spTgt spid="50193"/>
                                        </p:tgtEl>
                                        <p:attrNameLst>
                                          <p:attrName>ppt_y</p:attrName>
                                        </p:attrNameLst>
                                      </p:cBhvr>
                                    </p:anim>
                                    <p:animRot by="21600000">
                                      <p:cBhvr>
                                        <p:cTn id="76" dur="1000" fill="hold">
                                          <p:stCondLst>
                                            <p:cond delay="0"/>
                                          </p:stCondLst>
                                        </p:cTn>
                                        <p:tgtEl>
                                          <p:spTgt spid="50193"/>
                                        </p:tgtEl>
                                        <p:attrNameLst>
                                          <p:attrName>r</p:attrName>
                                        </p:attrNameLst>
                                      </p:cBhvr>
                                    </p:animRot>
                                  </p:childTnLst>
                                </p:cTn>
                              </p:par>
                            </p:childTnLst>
                          </p:cTn>
                        </p:par>
                        <p:par>
                          <p:cTn id="77" fill="hold" nodeType="afterGroup">
                            <p:stCondLst>
                              <p:cond delay="3300"/>
                            </p:stCondLst>
                            <p:childTnLst>
                              <p:par>
                                <p:cTn id="78" presetID="56" presetClass="entr" presetSubtype="0" fill="hold" grpId="0" nodeType="afterEffect">
                                  <p:stCondLst>
                                    <p:cond delay="0"/>
                                  </p:stCondLst>
                                  <p:iterate type="lt">
                                    <p:tmPct val="10000"/>
                                  </p:iterate>
                                  <p:childTnLst>
                                    <p:set>
                                      <p:cBhvr>
                                        <p:cTn id="79" dur="1" fill="hold">
                                          <p:stCondLst>
                                            <p:cond delay="0"/>
                                          </p:stCondLst>
                                        </p:cTn>
                                        <p:tgtEl>
                                          <p:spTgt spid="50195"/>
                                        </p:tgtEl>
                                        <p:attrNameLst>
                                          <p:attrName>style.visibility</p:attrName>
                                        </p:attrNameLst>
                                      </p:cBhvr>
                                      <p:to>
                                        <p:strVal val="visible"/>
                                      </p:to>
                                    </p:set>
                                    <p:anim by="(-#ppt_w*2)" calcmode="lin" valueType="num">
                                      <p:cBhvr rctx="PPT">
                                        <p:cTn id="80" dur="500" autoRev="1" fill="hold">
                                          <p:stCondLst>
                                            <p:cond delay="0"/>
                                          </p:stCondLst>
                                        </p:cTn>
                                        <p:tgtEl>
                                          <p:spTgt spid="50195"/>
                                        </p:tgtEl>
                                        <p:attrNameLst>
                                          <p:attrName>ppt_w</p:attrName>
                                        </p:attrNameLst>
                                      </p:cBhvr>
                                    </p:anim>
                                    <p:anim by="(#ppt_w*0.50)" calcmode="lin" valueType="num">
                                      <p:cBhvr>
                                        <p:cTn id="81" dur="500" decel="50000" autoRev="1" fill="hold">
                                          <p:stCondLst>
                                            <p:cond delay="0"/>
                                          </p:stCondLst>
                                        </p:cTn>
                                        <p:tgtEl>
                                          <p:spTgt spid="50195"/>
                                        </p:tgtEl>
                                        <p:attrNameLst>
                                          <p:attrName>ppt_x</p:attrName>
                                        </p:attrNameLst>
                                      </p:cBhvr>
                                    </p:anim>
                                    <p:anim from="(-#ppt_h/2)" to="(#ppt_y)" calcmode="lin" valueType="num">
                                      <p:cBhvr>
                                        <p:cTn id="82" dur="1000" fill="hold">
                                          <p:stCondLst>
                                            <p:cond delay="0"/>
                                          </p:stCondLst>
                                        </p:cTn>
                                        <p:tgtEl>
                                          <p:spTgt spid="50195"/>
                                        </p:tgtEl>
                                        <p:attrNameLst>
                                          <p:attrName>ppt_y</p:attrName>
                                        </p:attrNameLst>
                                      </p:cBhvr>
                                    </p:anim>
                                    <p:animRot by="21600000">
                                      <p:cBhvr>
                                        <p:cTn id="83" dur="1000" fill="hold">
                                          <p:stCondLst>
                                            <p:cond delay="0"/>
                                          </p:stCondLst>
                                        </p:cTn>
                                        <p:tgtEl>
                                          <p:spTgt spid="50195"/>
                                        </p:tgtEl>
                                        <p:attrNameLst>
                                          <p:attrName>r</p:attrName>
                                        </p:attrNameLst>
                                      </p:cBhvr>
                                    </p:animRot>
                                  </p:childTnLst>
                                </p:cTn>
                              </p:par>
                            </p:childTnLst>
                          </p:cTn>
                        </p:par>
                        <p:par>
                          <p:cTn id="84" fill="hold" nodeType="afterGroup">
                            <p:stCondLst>
                              <p:cond delay="4600"/>
                            </p:stCondLst>
                            <p:childTnLst>
                              <p:par>
                                <p:cTn id="85" presetID="35" presetClass="entr" presetSubtype="0" fill="hold" grpId="0" nodeType="afterEffect">
                                  <p:stCondLst>
                                    <p:cond delay="0"/>
                                  </p:stCondLst>
                                  <p:childTnLst>
                                    <p:set>
                                      <p:cBhvr>
                                        <p:cTn id="86" dur="1" fill="hold">
                                          <p:stCondLst>
                                            <p:cond delay="0"/>
                                          </p:stCondLst>
                                        </p:cTn>
                                        <p:tgtEl>
                                          <p:spTgt spid="50197"/>
                                        </p:tgtEl>
                                        <p:attrNameLst>
                                          <p:attrName>style.visibility</p:attrName>
                                        </p:attrNameLst>
                                      </p:cBhvr>
                                      <p:to>
                                        <p:strVal val="visible"/>
                                      </p:to>
                                    </p:set>
                                    <p:animEffect transition="in" filter="fade">
                                      <p:cBhvr>
                                        <p:cTn id="87" dur="2000"/>
                                        <p:tgtEl>
                                          <p:spTgt spid="50197"/>
                                        </p:tgtEl>
                                      </p:cBhvr>
                                    </p:animEffect>
                                    <p:anim calcmode="lin" valueType="num">
                                      <p:cBhvr>
                                        <p:cTn id="88" dur="2000" fill="hold"/>
                                        <p:tgtEl>
                                          <p:spTgt spid="50197"/>
                                        </p:tgtEl>
                                        <p:attrNameLst>
                                          <p:attrName>style.rotation</p:attrName>
                                        </p:attrNameLst>
                                      </p:cBhvr>
                                      <p:tavLst>
                                        <p:tav tm="0">
                                          <p:val>
                                            <p:fltVal val="720"/>
                                          </p:val>
                                        </p:tav>
                                        <p:tav tm="100000">
                                          <p:val>
                                            <p:fltVal val="0"/>
                                          </p:val>
                                        </p:tav>
                                      </p:tavLst>
                                    </p:anim>
                                    <p:anim calcmode="lin" valueType="num">
                                      <p:cBhvr>
                                        <p:cTn id="89" dur="2000" fill="hold"/>
                                        <p:tgtEl>
                                          <p:spTgt spid="50197"/>
                                        </p:tgtEl>
                                        <p:attrNameLst>
                                          <p:attrName>ppt_h</p:attrName>
                                        </p:attrNameLst>
                                      </p:cBhvr>
                                      <p:tavLst>
                                        <p:tav tm="0">
                                          <p:val>
                                            <p:fltVal val="0"/>
                                          </p:val>
                                        </p:tav>
                                        <p:tav tm="100000">
                                          <p:val>
                                            <p:strVal val="#ppt_h"/>
                                          </p:val>
                                        </p:tav>
                                      </p:tavLst>
                                    </p:anim>
                                    <p:anim calcmode="lin" valueType="num">
                                      <p:cBhvr>
                                        <p:cTn id="90" dur="2000" fill="hold"/>
                                        <p:tgtEl>
                                          <p:spTgt spid="50197"/>
                                        </p:tgtEl>
                                        <p:attrNameLst>
                                          <p:attrName>ppt_w</p:attrName>
                                        </p:attrNameLst>
                                      </p:cBhvr>
                                      <p:tavLst>
                                        <p:tav tm="0">
                                          <p:val>
                                            <p:fltVal val="0"/>
                                          </p:val>
                                        </p:tav>
                                        <p:tav tm="100000">
                                          <p:val>
                                            <p:strVal val="#ppt_w"/>
                                          </p:val>
                                        </p:tav>
                                      </p:tavLst>
                                    </p:anim>
                                  </p:childTnLst>
                                </p:cTn>
                              </p:par>
                            </p:childTnLst>
                          </p:cTn>
                        </p:par>
                        <p:par>
                          <p:cTn id="91" fill="hold" nodeType="afterGroup">
                            <p:stCondLst>
                              <p:cond delay="6600"/>
                            </p:stCondLst>
                            <p:childTnLst>
                              <p:par>
                                <p:cTn id="92" presetID="35" presetClass="entr" presetSubtype="0" fill="hold" grpId="0" nodeType="afterEffect">
                                  <p:stCondLst>
                                    <p:cond delay="0"/>
                                  </p:stCondLst>
                                  <p:childTnLst>
                                    <p:set>
                                      <p:cBhvr>
                                        <p:cTn id="93" dur="1" fill="hold">
                                          <p:stCondLst>
                                            <p:cond delay="0"/>
                                          </p:stCondLst>
                                        </p:cTn>
                                        <p:tgtEl>
                                          <p:spTgt spid="50199"/>
                                        </p:tgtEl>
                                        <p:attrNameLst>
                                          <p:attrName>style.visibility</p:attrName>
                                        </p:attrNameLst>
                                      </p:cBhvr>
                                      <p:to>
                                        <p:strVal val="visible"/>
                                      </p:to>
                                    </p:set>
                                    <p:animEffect transition="in" filter="fade">
                                      <p:cBhvr>
                                        <p:cTn id="94" dur="2000"/>
                                        <p:tgtEl>
                                          <p:spTgt spid="50199"/>
                                        </p:tgtEl>
                                      </p:cBhvr>
                                    </p:animEffect>
                                    <p:anim calcmode="lin" valueType="num">
                                      <p:cBhvr>
                                        <p:cTn id="95" dur="2000" fill="hold"/>
                                        <p:tgtEl>
                                          <p:spTgt spid="50199"/>
                                        </p:tgtEl>
                                        <p:attrNameLst>
                                          <p:attrName>style.rotation</p:attrName>
                                        </p:attrNameLst>
                                      </p:cBhvr>
                                      <p:tavLst>
                                        <p:tav tm="0">
                                          <p:val>
                                            <p:fltVal val="720"/>
                                          </p:val>
                                        </p:tav>
                                        <p:tav tm="100000">
                                          <p:val>
                                            <p:fltVal val="0"/>
                                          </p:val>
                                        </p:tav>
                                      </p:tavLst>
                                    </p:anim>
                                    <p:anim calcmode="lin" valueType="num">
                                      <p:cBhvr>
                                        <p:cTn id="96" dur="2000" fill="hold"/>
                                        <p:tgtEl>
                                          <p:spTgt spid="50199"/>
                                        </p:tgtEl>
                                        <p:attrNameLst>
                                          <p:attrName>ppt_h</p:attrName>
                                        </p:attrNameLst>
                                      </p:cBhvr>
                                      <p:tavLst>
                                        <p:tav tm="0">
                                          <p:val>
                                            <p:fltVal val="0"/>
                                          </p:val>
                                        </p:tav>
                                        <p:tav tm="100000">
                                          <p:val>
                                            <p:strVal val="#ppt_h"/>
                                          </p:val>
                                        </p:tav>
                                      </p:tavLst>
                                    </p:anim>
                                    <p:anim calcmode="lin" valueType="num">
                                      <p:cBhvr>
                                        <p:cTn id="97" dur="2000" fill="hold"/>
                                        <p:tgtEl>
                                          <p:spTgt spid="50199"/>
                                        </p:tgtEl>
                                        <p:attrNameLst>
                                          <p:attrName>ppt_w</p:attrName>
                                        </p:attrNameLst>
                                      </p:cBhvr>
                                      <p:tavLst>
                                        <p:tav tm="0">
                                          <p:val>
                                            <p:fltVal val="0"/>
                                          </p:val>
                                        </p:tav>
                                        <p:tav tm="100000">
                                          <p:val>
                                            <p:strVal val="#ppt_w"/>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6" presetClass="emph" presetSubtype="0" autoRev="1" fill="hold" grpId="1" nodeType="clickEffect">
                                  <p:stCondLst>
                                    <p:cond delay="0"/>
                                  </p:stCondLst>
                                  <p:iterate type="lt">
                                    <p:tmPct val="0"/>
                                  </p:iterate>
                                  <p:childTnLst>
                                    <p:animScale>
                                      <p:cBhvr>
                                        <p:cTn id="101" dur="2000" fill="hold"/>
                                        <p:tgtEl>
                                          <p:spTgt spid="50200"/>
                                        </p:tgtEl>
                                      </p:cBhvr>
                                      <p:by x="150000" y="150000"/>
                                    </p:animScale>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xit" presetSubtype="0" fill="hold" grpId="2" nodeType="clickEffect">
                                  <p:stCondLst>
                                    <p:cond delay="0"/>
                                  </p:stCondLst>
                                  <p:iterate type="lt">
                                    <p:tmPct val="0"/>
                                  </p:iterate>
                                  <p:childTnLst>
                                    <p:animEffect transition="out" filter="dissolve">
                                      <p:cBhvr>
                                        <p:cTn id="105" dur="500"/>
                                        <p:tgtEl>
                                          <p:spTgt spid="50200"/>
                                        </p:tgtEl>
                                      </p:cBhvr>
                                    </p:animEffect>
                                    <p:set>
                                      <p:cBhvr>
                                        <p:cTn id="106" dur="1" fill="hold">
                                          <p:stCondLst>
                                            <p:cond delay="499"/>
                                          </p:stCondLst>
                                        </p:cTn>
                                        <p:tgtEl>
                                          <p:spTgt spid="5020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50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animBg="1" autoUpdateAnimBg="0"/>
      <p:bldP spid="50178" grpId="0" animBg="1"/>
      <p:bldP spid="50179" grpId="0" animBg="1"/>
      <p:bldP spid="50180" grpId="0" animBg="1"/>
      <p:bldP spid="50181" grpId="0" animBg="1"/>
      <p:bldP spid="50182" grpId="0" animBg="1"/>
      <p:bldP spid="50183" grpId="0" animBg="1"/>
      <p:bldP spid="50184" grpId="0" animBg="1"/>
      <p:bldP spid="50185" grpId="0" autoUpdateAnimBg="0"/>
      <p:bldP spid="50186" grpId="0" autoUpdateAnimBg="0"/>
      <p:bldP spid="50187" grpId="0" autoUpdateAnimBg="0"/>
      <p:bldP spid="50188" grpId="0" animBg="1"/>
      <p:bldP spid="50189" grpId="0" animBg="1"/>
      <p:bldP spid="50190" grpId="0" animBg="1"/>
      <p:bldP spid="50191" grpId="0" animBg="1"/>
      <p:bldP spid="50192" grpId="0" autoUpdateAnimBg="0"/>
      <p:bldP spid="50193" grpId="0" autoUpdateAnimBg="0"/>
      <p:bldP spid="50194" grpId="0" autoUpdateAnimBg="0"/>
      <p:bldP spid="50195" grpId="0" autoUpdateAnimBg="0"/>
      <p:bldP spid="50196" grpId="0" autoUpdateAnimBg="0"/>
      <p:bldP spid="50197" grpId="0" autoUpdateAnimBg="0"/>
      <p:bldP spid="50198" grpId="0" autoUpdateAnimBg="0"/>
      <p:bldP spid="50199" grpId="0" autoUpdateAnimBg="0"/>
      <p:bldP spid="50200" grpId="0" animBg="1" autoUpdateAnimBg="0"/>
      <p:bldP spid="50200" grpId="1" animBg="1"/>
      <p:bldP spid="50200" grpId="2" animBg="1"/>
      <p:bldP spid="50201" grpId="0" animBg="1"/>
      <p:bldP spid="5020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30048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1856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092200" y="266700"/>
            <a:ext cx="10464800" cy="2438400"/>
          </a:xfrm>
        </p:spPr>
        <p:txBody>
          <a:bodyPr/>
          <a:lstStyle/>
          <a:p>
            <a:pPr eaLnBrk="1" hangingPunct="1"/>
            <a:r>
              <a:rPr lang="en-US" dirty="0" smtClean="0"/>
              <a:t>Is Sustainability...</a:t>
            </a:r>
          </a:p>
        </p:txBody>
      </p:sp>
      <p:sp>
        <p:nvSpPr>
          <p:cNvPr id="35842" name="Rectangle 2"/>
          <p:cNvSpPr>
            <a:spLocks/>
          </p:cNvSpPr>
          <p:nvPr/>
        </p:nvSpPr>
        <p:spPr bwMode="auto">
          <a:xfrm>
            <a:off x="5418138" y="2451100"/>
            <a:ext cx="18018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ea typeface="Gill Sans" pitchFamily="34" charset="0"/>
                <a:cs typeface="Gill Sans" pitchFamily="34" charset="0"/>
              </a:rPr>
              <a:t>A Trend</a:t>
            </a:r>
          </a:p>
        </p:txBody>
      </p:sp>
      <p:sp>
        <p:nvSpPr>
          <p:cNvPr id="35843" name="Rectangle 3"/>
          <p:cNvSpPr>
            <a:spLocks/>
          </p:cNvSpPr>
          <p:nvPr/>
        </p:nvSpPr>
        <p:spPr bwMode="auto">
          <a:xfrm>
            <a:off x="5503863" y="3403600"/>
            <a:ext cx="18843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ea typeface="Gill Sans" pitchFamily="34" charset="0"/>
                <a:cs typeface="Gill Sans" pitchFamily="34" charset="0"/>
              </a:rPr>
              <a:t>or is it...</a:t>
            </a:r>
          </a:p>
        </p:txBody>
      </p:sp>
      <p:sp>
        <p:nvSpPr>
          <p:cNvPr id="35844" name="Rectangle 4"/>
          <p:cNvSpPr>
            <a:spLocks/>
          </p:cNvSpPr>
          <p:nvPr/>
        </p:nvSpPr>
        <p:spPr bwMode="auto">
          <a:xfrm>
            <a:off x="4281488" y="4521200"/>
            <a:ext cx="43275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rgbClr val="F3EB00"/>
                </a:solidFill>
                <a:ea typeface="Gill Sans" pitchFamily="34" charset="0"/>
                <a:cs typeface="Gill Sans" pitchFamily="34" charset="0"/>
              </a:rPr>
              <a:t>A Leading Indicator</a:t>
            </a:r>
          </a:p>
        </p:txBody>
      </p:sp>
      <p:pic>
        <p:nvPicPr>
          <p:cNvPr id="33798"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200" y="8128000"/>
            <a:ext cx="1452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85245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9203328" presetClass="entr" presetSubtype="79652480" fill="hold" grpId="0" nodeType="clickEffect">
                                  <p:stCondLst>
                                    <p:cond delay="0"/>
                                  </p:stCondLst>
                                  <p:childTnLst>
                                    <p:set>
                                      <p:cBhvr>
                                        <p:cTn id="6" dur="1" fill="hold">
                                          <p:stCondLst>
                                            <p:cond delay="499"/>
                                          </p:stCondLst>
                                        </p:cTn>
                                        <p:tgtEl>
                                          <p:spTgt spid="35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9203328" presetClass="entr" presetSubtype="46917072" fill="hold" grpId="0" nodeType="clickEffect">
                                  <p:stCondLst>
                                    <p:cond delay="0"/>
                                  </p:stCondLst>
                                  <p:childTnLst>
                                    <p:set>
                                      <p:cBhvr>
                                        <p:cTn id="10" dur="1" fill="hold">
                                          <p:stCondLst>
                                            <p:cond delay="499"/>
                                          </p:stCondLst>
                                        </p:cTn>
                                        <p:tgtEl>
                                          <p:spTgt spid="358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9203328" presetClass="entr" presetSubtype="46917712" fill="hold" grpId="0" nodeType="clickEffect">
                                  <p:stCondLst>
                                    <p:cond delay="0"/>
                                  </p:stCondLst>
                                  <p:childTnLst>
                                    <p:set>
                                      <p:cBhvr>
                                        <p:cTn id="14" dur="1" fill="hold">
                                          <p:stCondLst>
                                            <p:cond delay="499"/>
                                          </p:stCondLst>
                                        </p:cTn>
                                        <p:tgtEl>
                                          <p:spTgt spid="358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9203328" presetClass="entr" presetSubtype="79652688" fill="hold" grpId="0" nodeType="clickEffect">
                                  <p:stCondLst>
                                    <p:cond delay="0"/>
                                  </p:stCondLst>
                                  <p:childTnLst>
                                    <p:set>
                                      <p:cBhvr>
                                        <p:cTn id="18" dur="1" fill="hold">
                                          <p:stCondLst>
                                            <p:cond delay="499"/>
                                          </p:stCondLst>
                                        </p:cTn>
                                        <p:tgtEl>
                                          <p:spTgt spid="358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grpId="1" nodeType="clickEffect">
                                  <p:stCondLst>
                                    <p:cond delay="0"/>
                                  </p:stCondLst>
                                  <p:childTnLst>
                                    <p:animScale>
                                      <p:cBhvr>
                                        <p:cTn id="22" dur="2000" fill="hold"/>
                                        <p:tgtEl>
                                          <p:spTgt spid="358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P spid="35842" grpId="0" autoUpdateAnimBg="0"/>
      <p:bldP spid="35843" grpId="0" autoUpdateAnimBg="0"/>
      <p:bldP spid="35844" grpId="0" autoUpdateAnimBg="0"/>
      <p:bldP spid="358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p:cNvSpPr>
          <p:nvPr/>
        </p:nvSpPr>
        <p:spPr bwMode="auto">
          <a:xfrm>
            <a:off x="3136900" y="254000"/>
            <a:ext cx="67198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Interface Inc. Corporate Vision</a:t>
            </a:r>
          </a:p>
        </p:txBody>
      </p:sp>
      <p:sp>
        <p:nvSpPr>
          <p:cNvPr id="66563" name="Rectangle 2"/>
          <p:cNvSpPr>
            <a:spLocks/>
          </p:cNvSpPr>
          <p:nvPr/>
        </p:nvSpPr>
        <p:spPr bwMode="auto">
          <a:xfrm>
            <a:off x="0" y="2527300"/>
            <a:ext cx="129921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just"/>
            <a:r>
              <a:rPr lang="en-US">
                <a:solidFill>
                  <a:schemeClr val="tx1"/>
                </a:solidFill>
                <a:ea typeface="Gill Sans" pitchFamily="34" charset="0"/>
                <a:cs typeface="Gill Sans" pitchFamily="34" charset="0"/>
              </a:rPr>
              <a:t>To be the first company that, by its deeds, shows the entire industrial world what Sustainability is in all of its dimensions: people, process, product, place and profits - by 2020 - and in doing so we will become restorative through the power of influence.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092200" y="266700"/>
            <a:ext cx="10464800" cy="2438400"/>
          </a:xfrm>
        </p:spPr>
        <p:txBody>
          <a:bodyPr/>
          <a:lstStyle/>
          <a:p>
            <a:pPr eaLnBrk="1" hangingPunct="1"/>
            <a:r>
              <a:rPr lang="en-US" dirty="0" smtClean="0"/>
              <a:t>Is Sustainability...</a:t>
            </a:r>
          </a:p>
        </p:txBody>
      </p:sp>
      <p:sp>
        <p:nvSpPr>
          <p:cNvPr id="35842" name="Rectangle 2"/>
          <p:cNvSpPr>
            <a:spLocks/>
          </p:cNvSpPr>
          <p:nvPr/>
        </p:nvSpPr>
        <p:spPr bwMode="auto">
          <a:xfrm>
            <a:off x="5418138" y="2451100"/>
            <a:ext cx="18018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ea typeface="Gill Sans" pitchFamily="34" charset="0"/>
                <a:cs typeface="Gill Sans" pitchFamily="34" charset="0"/>
              </a:rPr>
              <a:t>A Trend</a:t>
            </a:r>
          </a:p>
        </p:txBody>
      </p:sp>
      <p:sp>
        <p:nvSpPr>
          <p:cNvPr id="35843" name="Rectangle 3"/>
          <p:cNvSpPr>
            <a:spLocks/>
          </p:cNvSpPr>
          <p:nvPr/>
        </p:nvSpPr>
        <p:spPr bwMode="auto">
          <a:xfrm>
            <a:off x="5503863" y="3403600"/>
            <a:ext cx="18843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ea typeface="Gill Sans" pitchFamily="34" charset="0"/>
                <a:cs typeface="Gill Sans" pitchFamily="34" charset="0"/>
              </a:rPr>
              <a:t>or is it...</a:t>
            </a:r>
          </a:p>
        </p:txBody>
      </p:sp>
      <p:sp>
        <p:nvSpPr>
          <p:cNvPr id="35844" name="Rectangle 4"/>
          <p:cNvSpPr>
            <a:spLocks/>
          </p:cNvSpPr>
          <p:nvPr/>
        </p:nvSpPr>
        <p:spPr bwMode="auto">
          <a:xfrm>
            <a:off x="4281488" y="4521200"/>
            <a:ext cx="43275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rgbClr val="F3EB00"/>
                </a:solidFill>
                <a:ea typeface="Gill Sans" pitchFamily="34" charset="0"/>
                <a:cs typeface="Gill Sans" pitchFamily="34" charset="0"/>
              </a:rPr>
              <a:t>A Leading Indicator</a:t>
            </a:r>
          </a:p>
        </p:txBody>
      </p:sp>
      <p:pic>
        <p:nvPicPr>
          <p:cNvPr id="33798"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200" y="8128000"/>
            <a:ext cx="1452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9203328" presetClass="entr" presetSubtype="79652480" fill="hold" grpId="0" nodeType="clickEffect">
                                  <p:stCondLst>
                                    <p:cond delay="0"/>
                                  </p:stCondLst>
                                  <p:childTnLst>
                                    <p:set>
                                      <p:cBhvr>
                                        <p:cTn id="6" dur="1" fill="hold">
                                          <p:stCondLst>
                                            <p:cond delay="499"/>
                                          </p:stCondLst>
                                        </p:cTn>
                                        <p:tgtEl>
                                          <p:spTgt spid="35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9203328" presetClass="entr" presetSubtype="46917072" fill="hold" grpId="0" nodeType="clickEffect">
                                  <p:stCondLst>
                                    <p:cond delay="0"/>
                                  </p:stCondLst>
                                  <p:childTnLst>
                                    <p:set>
                                      <p:cBhvr>
                                        <p:cTn id="10" dur="1" fill="hold">
                                          <p:stCondLst>
                                            <p:cond delay="499"/>
                                          </p:stCondLst>
                                        </p:cTn>
                                        <p:tgtEl>
                                          <p:spTgt spid="358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9203328" presetClass="entr" presetSubtype="46917712" fill="hold" grpId="0" nodeType="clickEffect">
                                  <p:stCondLst>
                                    <p:cond delay="0"/>
                                  </p:stCondLst>
                                  <p:childTnLst>
                                    <p:set>
                                      <p:cBhvr>
                                        <p:cTn id="14" dur="1" fill="hold">
                                          <p:stCondLst>
                                            <p:cond delay="499"/>
                                          </p:stCondLst>
                                        </p:cTn>
                                        <p:tgtEl>
                                          <p:spTgt spid="358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9203328" presetClass="entr" presetSubtype="79652688" fill="hold" grpId="0" nodeType="clickEffect">
                                  <p:stCondLst>
                                    <p:cond delay="0"/>
                                  </p:stCondLst>
                                  <p:childTnLst>
                                    <p:set>
                                      <p:cBhvr>
                                        <p:cTn id="18" dur="1" fill="hold">
                                          <p:stCondLst>
                                            <p:cond delay="499"/>
                                          </p:stCondLst>
                                        </p:cTn>
                                        <p:tgtEl>
                                          <p:spTgt spid="358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grpId="1" nodeType="clickEffect">
                                  <p:stCondLst>
                                    <p:cond delay="0"/>
                                  </p:stCondLst>
                                  <p:childTnLst>
                                    <p:animScale>
                                      <p:cBhvr>
                                        <p:cTn id="22" dur="2000" fill="hold"/>
                                        <p:tgtEl>
                                          <p:spTgt spid="358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P spid="35842" grpId="0" autoUpdateAnimBg="0"/>
      <p:bldP spid="35843" grpId="0" autoUpdateAnimBg="0"/>
      <p:bldP spid="35844" grpId="0" autoUpdateAnimBg="0"/>
      <p:bldP spid="3584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p:cNvSpPr>
          <p:nvPr/>
        </p:nvSpPr>
        <p:spPr bwMode="auto">
          <a:xfrm>
            <a:off x="0" y="2089150"/>
            <a:ext cx="12992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dirty="0">
                <a:solidFill>
                  <a:schemeClr val="tx1"/>
                </a:solidFill>
                <a:ea typeface="Gill Sans" pitchFamily="34" charset="0"/>
                <a:cs typeface="Gill Sans" pitchFamily="34" charset="0"/>
              </a:rPr>
              <a:t>“Well ahead of slow moving government, companies of every size and in every part of the World are now waking up to Humanity’s impending, interlocking crisis, and the vastly Lucrative Rewards that solving them might bring.”</a:t>
            </a:r>
          </a:p>
        </p:txBody>
      </p:sp>
      <p:sp>
        <p:nvSpPr>
          <p:cNvPr id="34819" name="Rectangle 2"/>
          <p:cNvSpPr>
            <a:spLocks/>
          </p:cNvSpPr>
          <p:nvPr/>
        </p:nvSpPr>
        <p:spPr bwMode="auto">
          <a:xfrm>
            <a:off x="6284913" y="4972050"/>
            <a:ext cx="31908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ea typeface="Gill Sans" pitchFamily="34" charset="0"/>
                <a:cs typeface="Gill Sans" pitchFamily="34" charset="0"/>
              </a:rPr>
              <a:t>Fast Company</a:t>
            </a:r>
          </a:p>
          <a:p>
            <a:r>
              <a:rPr lang="en-US" dirty="0">
                <a:solidFill>
                  <a:schemeClr val="tx1"/>
                </a:solidFill>
                <a:ea typeface="Gill Sans" pitchFamily="34" charset="0"/>
                <a:cs typeface="Gill Sans" pitchFamily="34" charset="0"/>
              </a:rPr>
              <a:t>March 2007</a:t>
            </a:r>
          </a:p>
        </p:txBody>
      </p:sp>
      <p:pic>
        <p:nvPicPr>
          <p:cNvPr id="3482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200" y="8128000"/>
            <a:ext cx="1452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p:cNvSpPr>
          <p:nvPr/>
        </p:nvSpPr>
        <p:spPr bwMode="auto">
          <a:xfrm>
            <a:off x="0" y="0"/>
            <a:ext cx="13004800" cy="9753600"/>
          </a:xfrm>
          <a:prstGeom prst="rect">
            <a:avLst/>
          </a:prstGeom>
          <a:blipFill dpi="0" rotWithShape="0">
            <a:blip r:embed="rId3">
              <a:alphaModFix amt="64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1986" name="Rectangle 2"/>
          <p:cNvSpPr>
            <a:spLocks/>
          </p:cNvSpPr>
          <p:nvPr/>
        </p:nvSpPr>
        <p:spPr bwMode="auto">
          <a:xfrm>
            <a:off x="4021138" y="647700"/>
            <a:ext cx="4949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If the course is wrong,</a:t>
            </a:r>
          </a:p>
        </p:txBody>
      </p:sp>
      <p:sp>
        <p:nvSpPr>
          <p:cNvPr id="41987" name="Rectangle 3"/>
          <p:cNvSpPr>
            <a:spLocks/>
          </p:cNvSpPr>
          <p:nvPr/>
        </p:nvSpPr>
        <p:spPr bwMode="auto">
          <a:xfrm>
            <a:off x="4826000" y="2667000"/>
            <a:ext cx="34639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The solution is </a:t>
            </a:r>
          </a:p>
        </p:txBody>
      </p:sp>
      <p:sp>
        <p:nvSpPr>
          <p:cNvPr id="41988" name="Rectangle 4"/>
          <p:cNvSpPr>
            <a:spLocks/>
          </p:cNvSpPr>
          <p:nvPr/>
        </p:nvSpPr>
        <p:spPr bwMode="auto">
          <a:xfrm>
            <a:off x="5435600" y="5791200"/>
            <a:ext cx="23145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3EB00"/>
                </a:solidFill>
                <a:ea typeface="Gill Sans" pitchFamily="34" charset="0"/>
                <a:cs typeface="Gill Sans" pitchFamily="34" charset="0"/>
              </a:rPr>
              <a:t>CHANGE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1987"/>
                                        </p:tgtEl>
                                        <p:attrNameLst>
                                          <p:attrName>style.visibility</p:attrName>
                                        </p:attrNameLst>
                                      </p:cBhvr>
                                      <p:to>
                                        <p:strVal val="visible"/>
                                      </p:to>
                                    </p:set>
                                    <p:anim calcmode="lin" valueType="num">
                                      <p:cBhvr additive="base">
                                        <p:cTn id="13" dur="500" fill="hold"/>
                                        <p:tgtEl>
                                          <p:spTgt spid="41987"/>
                                        </p:tgtEl>
                                        <p:attrNameLst>
                                          <p:attrName>ppt_x</p:attrName>
                                        </p:attrNameLst>
                                      </p:cBhvr>
                                      <p:tavLst>
                                        <p:tav tm="0">
                                          <p:val>
                                            <p:strVal val="#ppt_x"/>
                                          </p:val>
                                        </p:tav>
                                        <p:tav tm="100000">
                                          <p:val>
                                            <p:strVal val="#ppt_x"/>
                                          </p:val>
                                        </p:tav>
                                      </p:tavLst>
                                    </p:anim>
                                    <p:anim calcmode="lin" valueType="num">
                                      <p:cBhvr additive="base">
                                        <p:cTn id="14" dur="500" fill="hold"/>
                                        <p:tgtEl>
                                          <p:spTgt spid="41987"/>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500"/>
                            </p:stCondLst>
                            <p:childTnLst>
                              <p:par>
                                <p:cTn id="16" presetID="2" presetClass="entr" presetSubtype="4" fill="hold" grpId="0" nodeType="afterEffect">
                                  <p:stCondLst>
                                    <p:cond delay="1500"/>
                                  </p:stCondLst>
                                  <p:childTnLst>
                                    <p:set>
                                      <p:cBhvr>
                                        <p:cTn id="17" dur="1" fill="hold">
                                          <p:stCondLst>
                                            <p:cond delay="0"/>
                                          </p:stCondLst>
                                        </p:cTn>
                                        <p:tgtEl>
                                          <p:spTgt spid="41988"/>
                                        </p:tgtEl>
                                        <p:attrNameLst>
                                          <p:attrName>style.visibility</p:attrName>
                                        </p:attrNameLst>
                                      </p:cBhvr>
                                      <p:to>
                                        <p:strVal val="visible"/>
                                      </p:to>
                                    </p:set>
                                    <p:anim calcmode="lin" valueType="num">
                                      <p:cBhvr additive="base">
                                        <p:cTn id="18" dur="500" fill="hold"/>
                                        <p:tgtEl>
                                          <p:spTgt spid="41988"/>
                                        </p:tgtEl>
                                        <p:attrNameLst>
                                          <p:attrName>ppt_x</p:attrName>
                                        </p:attrNameLst>
                                      </p:cBhvr>
                                      <p:tavLst>
                                        <p:tav tm="0">
                                          <p:val>
                                            <p:strVal val="#ppt_x"/>
                                          </p:val>
                                        </p:tav>
                                        <p:tav tm="100000">
                                          <p:val>
                                            <p:strVal val="#ppt_x"/>
                                          </p:val>
                                        </p:tav>
                                      </p:tavLst>
                                    </p:anim>
                                    <p:anim calcmode="lin" valueType="num">
                                      <p:cBhvr additive="base">
                                        <p:cTn id="19"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2" fill="hold" grpId="0" nodeType="clickEffect">
                                  <p:stCondLst>
                                    <p:cond delay="0"/>
                                  </p:stCondLst>
                                  <p:iterate type="lt">
                                    <p:tmPct val="100000"/>
                                  </p:iterate>
                                  <p:childTnLst>
                                    <p:set>
                                      <p:cBhvr>
                                        <p:cTn id="23" dur="1" fill="hold">
                                          <p:stCondLst>
                                            <p:cond delay="0"/>
                                          </p:stCondLst>
                                        </p:cTn>
                                        <p:tgtEl>
                                          <p:spTgt spid="41985"/>
                                        </p:tgtEl>
                                        <p:attrNameLst>
                                          <p:attrName>style.visibility</p:attrName>
                                        </p:attrNameLst>
                                      </p:cBhvr>
                                      <p:to>
                                        <p:strVal val="visible"/>
                                      </p:to>
                                    </p:set>
                                    <p:anim calcmode="lin" valueType="num">
                                      <p:cBhvr>
                                        <p:cTn id="24" dur="75" fill="hold"/>
                                        <p:tgtEl>
                                          <p:spTgt spid="41985"/>
                                        </p:tgtEl>
                                        <p:attrNameLst>
                                          <p:attrName>ppt_w</p:attrName>
                                        </p:attrNameLst>
                                      </p:cBhvr>
                                      <p:tavLst>
                                        <p:tav tm="0">
                                          <p:val>
                                            <p:strVal val="4*#ppt_w"/>
                                          </p:val>
                                        </p:tav>
                                        <p:tav tm="100000">
                                          <p:val>
                                            <p:strVal val="#ppt_w"/>
                                          </p:val>
                                        </p:tav>
                                      </p:tavLst>
                                    </p:anim>
                                    <p:anim calcmode="lin" valueType="num">
                                      <p:cBhvr>
                                        <p:cTn id="25" dur="75" fill="hold"/>
                                        <p:tgtEl>
                                          <p:spTgt spid="41985"/>
                                        </p:tgtEl>
                                        <p:attrNameLst>
                                          <p:attrName>ppt_h</p:attrName>
                                        </p:attrNameLst>
                                      </p:cBhvr>
                                      <p:tavLst>
                                        <p:tav tm="0">
                                          <p:val>
                                            <p:strVal val="4*#ppt_h"/>
                                          </p:val>
                                        </p:tav>
                                        <p:tav tm="100000">
                                          <p:val>
                                            <p:strVal val="#ppt_h"/>
                                          </p:val>
                                        </p:tav>
                                      </p:tavLst>
                                    </p:anim>
                                  </p:childTnLst>
                                </p:cTn>
                              </p:par>
                            </p:childTnLst>
                          </p:cTn>
                        </p:par>
                        <p:par>
                          <p:cTn id="26" fill="hold" nodeType="afterGroup">
                            <p:stCondLst>
                              <p:cond delay="75"/>
                            </p:stCondLst>
                            <p:childTnLst>
                              <p:par>
                                <p:cTn id="27" presetID="6" presetClass="emph" presetSubtype="0" fill="hold" grpId="1" nodeType="afterEffect">
                                  <p:stCondLst>
                                    <p:cond delay="1500"/>
                                  </p:stCondLst>
                                  <p:childTnLst>
                                    <p:animScale>
                                      <p:cBhvr>
                                        <p:cTn id="28" dur="1000" fill="hold"/>
                                        <p:tgtEl>
                                          <p:spTgt spid="4198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animBg="1"/>
      <p:bldP spid="41986" grpId="0" autoUpdateAnimBg="0"/>
      <p:bldP spid="41987" grpId="0" autoUpdateAnimBg="0"/>
      <p:bldP spid="41988" grpId="0" autoUpdateAnimBg="0"/>
      <p:bldP spid="4198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0" y="0"/>
            <a:ext cx="13004800" cy="9753600"/>
          </a:xfrm>
          <a:prstGeom prst="rect">
            <a:avLst/>
          </a:prstGeom>
          <a:blipFill dpi="0" rotWithShape="0">
            <a:blip r:embed="rId3">
              <a:alphaModFix amt="57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3010" name="Rectangle 2"/>
          <p:cNvSpPr>
            <a:spLocks/>
          </p:cNvSpPr>
          <p:nvPr/>
        </p:nvSpPr>
        <p:spPr bwMode="auto">
          <a:xfrm>
            <a:off x="4090988" y="330200"/>
            <a:ext cx="48101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How Do We Change?</a:t>
            </a:r>
          </a:p>
        </p:txBody>
      </p:sp>
      <p:sp>
        <p:nvSpPr>
          <p:cNvPr id="43011" name="Rectangle 3"/>
          <p:cNvSpPr>
            <a:spLocks/>
          </p:cNvSpPr>
          <p:nvPr/>
        </p:nvSpPr>
        <p:spPr bwMode="auto">
          <a:xfrm>
            <a:off x="5822950" y="1612900"/>
            <a:ext cx="13477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Crisis</a:t>
            </a:r>
          </a:p>
        </p:txBody>
      </p:sp>
      <p:sp>
        <p:nvSpPr>
          <p:cNvPr id="43012" name="Rectangle 4"/>
          <p:cNvSpPr>
            <a:spLocks/>
          </p:cNvSpPr>
          <p:nvPr/>
        </p:nvSpPr>
        <p:spPr bwMode="auto">
          <a:xfrm>
            <a:off x="4994275" y="3263900"/>
            <a:ext cx="30051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Incrementally</a:t>
            </a:r>
          </a:p>
        </p:txBody>
      </p:sp>
      <p:sp>
        <p:nvSpPr>
          <p:cNvPr id="43013" name="Rectangle 5"/>
          <p:cNvSpPr>
            <a:spLocks/>
          </p:cNvSpPr>
          <p:nvPr/>
        </p:nvSpPr>
        <p:spPr bwMode="auto">
          <a:xfrm>
            <a:off x="5305425" y="5029200"/>
            <a:ext cx="2381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Legislation</a:t>
            </a:r>
          </a:p>
        </p:txBody>
      </p:sp>
      <p:sp>
        <p:nvSpPr>
          <p:cNvPr id="43014" name="Rectangle 6"/>
          <p:cNvSpPr>
            <a:spLocks/>
          </p:cNvSpPr>
          <p:nvPr/>
        </p:nvSpPr>
        <p:spPr bwMode="auto">
          <a:xfrm>
            <a:off x="5957888" y="6718300"/>
            <a:ext cx="10763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3EB00"/>
                </a:solidFill>
                <a:ea typeface="Gill Sans" pitchFamily="34" charset="0"/>
                <a:cs typeface="Gill Sans" pitchFamily="34" charset="0"/>
              </a:rPr>
              <a:t>War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3011"/>
                                        </p:tgtEl>
                                        <p:attrNameLst>
                                          <p:attrName>style.visibility</p:attrName>
                                        </p:attrNameLst>
                                      </p:cBhvr>
                                      <p:to>
                                        <p:strVal val="visible"/>
                                      </p:to>
                                    </p:set>
                                    <p:anim calcmode="lin" valueType="num">
                                      <p:cBhvr additive="base">
                                        <p:cTn id="13" dur="500" fill="hold"/>
                                        <p:tgtEl>
                                          <p:spTgt spid="43011"/>
                                        </p:tgtEl>
                                        <p:attrNameLst>
                                          <p:attrName>ppt_x</p:attrName>
                                        </p:attrNameLst>
                                      </p:cBhvr>
                                      <p:tavLst>
                                        <p:tav tm="0">
                                          <p:val>
                                            <p:strVal val="#ppt_x"/>
                                          </p:val>
                                        </p:tav>
                                        <p:tav tm="100000">
                                          <p:val>
                                            <p:strVal val="#ppt_x"/>
                                          </p:val>
                                        </p:tav>
                                      </p:tavLst>
                                    </p:anim>
                                    <p:anim calcmode="lin" valueType="num">
                                      <p:cBhvr additive="base">
                                        <p:cTn id="14" dur="500" fill="hold"/>
                                        <p:tgtEl>
                                          <p:spTgt spid="4301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3012"/>
                                        </p:tgtEl>
                                        <p:attrNameLst>
                                          <p:attrName>style.visibility</p:attrName>
                                        </p:attrNameLst>
                                      </p:cBhvr>
                                      <p:to>
                                        <p:strVal val="visible"/>
                                      </p:to>
                                    </p:set>
                                    <p:anim calcmode="lin" valueType="num">
                                      <p:cBhvr additive="base">
                                        <p:cTn id="19" dur="500" fill="hold"/>
                                        <p:tgtEl>
                                          <p:spTgt spid="43012"/>
                                        </p:tgtEl>
                                        <p:attrNameLst>
                                          <p:attrName>ppt_x</p:attrName>
                                        </p:attrNameLst>
                                      </p:cBhvr>
                                      <p:tavLst>
                                        <p:tav tm="0">
                                          <p:val>
                                            <p:strVal val="#ppt_x"/>
                                          </p:val>
                                        </p:tav>
                                        <p:tav tm="100000">
                                          <p:val>
                                            <p:strVal val="#ppt_x"/>
                                          </p:val>
                                        </p:tav>
                                      </p:tavLst>
                                    </p:anim>
                                    <p:anim calcmode="lin" valueType="num">
                                      <p:cBhvr additive="base">
                                        <p:cTn id="20" dur="500" fill="hold"/>
                                        <p:tgtEl>
                                          <p:spTgt spid="4301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3013"/>
                                        </p:tgtEl>
                                        <p:attrNameLst>
                                          <p:attrName>style.visibility</p:attrName>
                                        </p:attrNameLst>
                                      </p:cBhvr>
                                      <p:to>
                                        <p:strVal val="visible"/>
                                      </p:to>
                                    </p:set>
                                    <p:anim calcmode="lin" valueType="num">
                                      <p:cBhvr additive="base">
                                        <p:cTn id="25" dur="500" fill="hold"/>
                                        <p:tgtEl>
                                          <p:spTgt spid="43013"/>
                                        </p:tgtEl>
                                        <p:attrNameLst>
                                          <p:attrName>ppt_x</p:attrName>
                                        </p:attrNameLst>
                                      </p:cBhvr>
                                      <p:tavLst>
                                        <p:tav tm="0">
                                          <p:val>
                                            <p:strVal val="#ppt_x"/>
                                          </p:val>
                                        </p:tav>
                                        <p:tav tm="100000">
                                          <p:val>
                                            <p:strVal val="#ppt_x"/>
                                          </p:val>
                                        </p:tav>
                                      </p:tavLst>
                                    </p:anim>
                                    <p:anim calcmode="lin" valueType="num">
                                      <p:cBhvr additive="base">
                                        <p:cTn id="26" dur="500" fill="hold"/>
                                        <p:tgtEl>
                                          <p:spTgt spid="4301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iterate type="lt">
                                    <p:tmPct val="100000"/>
                                  </p:iterate>
                                  <p:childTnLst>
                                    <p:set>
                                      <p:cBhvr>
                                        <p:cTn id="30" dur="1" fill="hold">
                                          <p:stCondLst>
                                            <p:cond delay="0"/>
                                          </p:stCondLst>
                                        </p:cTn>
                                        <p:tgtEl>
                                          <p:spTgt spid="43009"/>
                                        </p:tgtEl>
                                        <p:attrNameLst>
                                          <p:attrName>style.visibility</p:attrName>
                                        </p:attrNameLst>
                                      </p:cBhvr>
                                      <p:to>
                                        <p:strVal val="visible"/>
                                      </p:to>
                                    </p:set>
                                    <p:anim calcmode="lin" valueType="num">
                                      <p:cBhvr>
                                        <p:cTn id="31" dur="75" fill="hold"/>
                                        <p:tgtEl>
                                          <p:spTgt spid="43009"/>
                                        </p:tgtEl>
                                        <p:attrNameLst>
                                          <p:attrName>ppt_w</p:attrName>
                                        </p:attrNameLst>
                                      </p:cBhvr>
                                      <p:tavLst>
                                        <p:tav tm="0">
                                          <p:val>
                                            <p:strVal val="4*#ppt_w"/>
                                          </p:val>
                                        </p:tav>
                                        <p:tav tm="100000">
                                          <p:val>
                                            <p:strVal val="#ppt_w"/>
                                          </p:val>
                                        </p:tav>
                                      </p:tavLst>
                                    </p:anim>
                                    <p:anim calcmode="lin" valueType="num">
                                      <p:cBhvr>
                                        <p:cTn id="32" dur="75" fill="hold"/>
                                        <p:tgtEl>
                                          <p:spTgt spid="43009"/>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014"/>
                                        </p:tgtEl>
                                        <p:attrNameLst>
                                          <p:attrName>style.visibility</p:attrName>
                                        </p:attrNameLst>
                                      </p:cBhvr>
                                      <p:to>
                                        <p:strVal val="visible"/>
                                      </p:to>
                                    </p:set>
                                    <p:anim calcmode="lin" valueType="num">
                                      <p:cBhvr additive="base">
                                        <p:cTn id="37" dur="500" fill="hold"/>
                                        <p:tgtEl>
                                          <p:spTgt spid="43014"/>
                                        </p:tgtEl>
                                        <p:attrNameLst>
                                          <p:attrName>ppt_x</p:attrName>
                                        </p:attrNameLst>
                                      </p:cBhvr>
                                      <p:tavLst>
                                        <p:tav tm="0">
                                          <p:val>
                                            <p:strVal val="#ppt_x"/>
                                          </p:val>
                                        </p:tav>
                                        <p:tav tm="100000">
                                          <p:val>
                                            <p:strVal val="#ppt_x"/>
                                          </p:val>
                                        </p:tav>
                                      </p:tavLst>
                                    </p:anim>
                                    <p:anim calcmode="lin" valueType="num">
                                      <p:cBhvr additive="base">
                                        <p:cTn id="38" dur="500" fill="hold"/>
                                        <p:tgtEl>
                                          <p:spTgt spid="4301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grpId="1" nodeType="clickEffect">
                                  <p:stCondLst>
                                    <p:cond delay="0"/>
                                  </p:stCondLst>
                                  <p:childTnLst>
                                    <p:animScale>
                                      <p:cBhvr>
                                        <p:cTn id="42" dur="1000" fill="hold"/>
                                        <p:tgtEl>
                                          <p:spTgt spid="43014"/>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animBg="1"/>
      <p:bldP spid="43010" grpId="0" autoUpdateAnimBg="0"/>
      <p:bldP spid="43011" grpId="0" autoUpdateAnimBg="0"/>
      <p:bldP spid="43012" grpId="0" autoUpdateAnimBg="0"/>
      <p:bldP spid="43013" grpId="0" autoUpdateAnimBg="0"/>
      <p:bldP spid="43014" grpId="0" autoUpdateAnimBg="0"/>
      <p:bldP spid="430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0" y="0"/>
            <a:ext cx="13004800" cy="9753600"/>
          </a:xfrm>
          <a:prstGeom prst="rect">
            <a:avLst/>
          </a:prstGeom>
          <a:blipFill dpi="0" rotWithShape="0">
            <a:blip r:embed="rId3">
              <a:alphaModFix amt="55000"/>
            </a:blip>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44034" name="Rectangle 2"/>
          <p:cNvSpPr>
            <a:spLocks/>
          </p:cNvSpPr>
          <p:nvPr/>
        </p:nvSpPr>
        <p:spPr bwMode="auto">
          <a:xfrm>
            <a:off x="3436938" y="660400"/>
            <a:ext cx="61198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How Does Nature Change?</a:t>
            </a:r>
          </a:p>
        </p:txBody>
      </p:sp>
      <p:sp>
        <p:nvSpPr>
          <p:cNvPr id="44035" name="Rectangle 3"/>
          <p:cNvSpPr>
            <a:spLocks/>
          </p:cNvSpPr>
          <p:nvPr/>
        </p:nvSpPr>
        <p:spPr bwMode="auto">
          <a:xfrm>
            <a:off x="2720975" y="2495550"/>
            <a:ext cx="75501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Gill Sans" pitchFamily="34" charset="0"/>
                <a:cs typeface="Gill Sans" pitchFamily="34" charset="0"/>
              </a:rPr>
              <a:t>Generally Nature is Opportunistic</a:t>
            </a:r>
          </a:p>
          <a:p>
            <a:r>
              <a:rPr lang="en-US">
                <a:solidFill>
                  <a:schemeClr val="tx1"/>
                </a:solidFill>
                <a:ea typeface="Gill Sans" pitchFamily="34" charset="0"/>
                <a:cs typeface="Gill Sans" pitchFamily="34" charset="0"/>
              </a:rPr>
              <a:t>in its Change Strategy</a:t>
            </a:r>
          </a:p>
        </p:txBody>
      </p:sp>
      <p:sp>
        <p:nvSpPr>
          <p:cNvPr id="44036" name="Rectangle 4"/>
          <p:cNvSpPr>
            <a:spLocks/>
          </p:cNvSpPr>
          <p:nvPr/>
        </p:nvSpPr>
        <p:spPr bwMode="auto">
          <a:xfrm>
            <a:off x="5005388" y="4711700"/>
            <a:ext cx="29829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3EB00"/>
                </a:solidFill>
                <a:ea typeface="Gill Sans" pitchFamily="34" charset="0"/>
                <a:cs typeface="Gill Sans" pitchFamily="34" charset="0"/>
              </a:rPr>
              <a:t>Adapt or Die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additive="base">
                                        <p:cTn id="13" dur="500" fill="hold"/>
                                        <p:tgtEl>
                                          <p:spTgt spid="44035"/>
                                        </p:tgtEl>
                                        <p:attrNameLst>
                                          <p:attrName>ppt_x</p:attrName>
                                        </p:attrNameLst>
                                      </p:cBhvr>
                                      <p:tavLst>
                                        <p:tav tm="0">
                                          <p:val>
                                            <p:strVal val="#ppt_x"/>
                                          </p:val>
                                        </p:tav>
                                        <p:tav tm="100000">
                                          <p:val>
                                            <p:strVal val="#ppt_x"/>
                                          </p:val>
                                        </p:tav>
                                      </p:tavLst>
                                    </p:anim>
                                    <p:anim calcmode="lin" valueType="num">
                                      <p:cBhvr additive="base">
                                        <p:cTn id="14" dur="500" fill="hold"/>
                                        <p:tgtEl>
                                          <p:spTgt spid="4403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ppt_x"/>
                                          </p:val>
                                        </p:tav>
                                        <p:tav tm="100000">
                                          <p:val>
                                            <p:strVal val="#ppt_x"/>
                                          </p:val>
                                        </p:tav>
                                      </p:tavLst>
                                    </p:anim>
                                    <p:anim calcmode="lin" valueType="num">
                                      <p:cBhvr additive="base">
                                        <p:cTn id="20"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44033"/>
                                        </p:tgtEl>
                                        <p:attrNameLst>
                                          <p:attrName>style.visibility</p:attrName>
                                        </p:attrNameLst>
                                      </p:cBhvr>
                                      <p:to>
                                        <p:strVal val="visible"/>
                                      </p:to>
                                    </p:set>
                                    <p:anim calcmode="lin" valueType="num">
                                      <p:cBhvr>
                                        <p:cTn id="25" dur="75" fill="hold"/>
                                        <p:tgtEl>
                                          <p:spTgt spid="44033"/>
                                        </p:tgtEl>
                                        <p:attrNameLst>
                                          <p:attrName>ppt_w</p:attrName>
                                        </p:attrNameLst>
                                      </p:cBhvr>
                                      <p:tavLst>
                                        <p:tav tm="0">
                                          <p:val>
                                            <p:strVal val="4*#ppt_w"/>
                                          </p:val>
                                        </p:tav>
                                        <p:tav tm="100000">
                                          <p:val>
                                            <p:strVal val="#ppt_w"/>
                                          </p:val>
                                        </p:tav>
                                      </p:tavLst>
                                    </p:anim>
                                    <p:anim calcmode="lin" valueType="num">
                                      <p:cBhvr>
                                        <p:cTn id="26" dur="75" fill="hold"/>
                                        <p:tgtEl>
                                          <p:spTgt spid="44033"/>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grpId="1" nodeType="clickEffect">
                                  <p:stCondLst>
                                    <p:cond delay="0"/>
                                  </p:stCondLst>
                                  <p:childTnLst>
                                    <p:animScale>
                                      <p:cBhvr>
                                        <p:cTn id="30" dur="1000" fill="hold"/>
                                        <p:tgtEl>
                                          <p:spTgt spid="4403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animBg="1"/>
      <p:bldP spid="44034" grpId="0" autoUpdateAnimBg="0"/>
      <p:bldP spid="44035" grpId="0" autoUpdateAnimBg="0"/>
      <p:bldP spid="44036" grpId="0" autoUpdateAnimBg="0"/>
      <p:bldP spid="4403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8940800" y="4318000"/>
            <a:ext cx="1511300" cy="7366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Input</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Inspiration</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Vision</a:t>
            </a:r>
          </a:p>
        </p:txBody>
      </p:sp>
      <p:sp>
        <p:nvSpPr>
          <p:cNvPr id="45058" name="Rectangle 2"/>
          <p:cNvSpPr>
            <a:spLocks/>
          </p:cNvSpPr>
          <p:nvPr/>
        </p:nvSpPr>
        <p:spPr bwMode="auto">
          <a:xfrm>
            <a:off x="8940800" y="4318000"/>
            <a:ext cx="1511300" cy="736600"/>
          </a:xfrm>
          <a:prstGeom prst="rect">
            <a:avLst/>
          </a:prstGeom>
          <a:solidFill>
            <a:schemeClr val="accent1"/>
          </a:solidFill>
          <a:ln w="6350" cap="flat">
            <a:solidFill>
              <a:srgbClr val="FF5308"/>
            </a:solidFill>
            <a:prstDash val="solid"/>
            <a:miter lim="800000"/>
            <a:headEnd type="none" w="med" len="med"/>
            <a:tailEnd type="none" w="med" len="med"/>
          </a:ln>
        </p:spPr>
        <p:txBody>
          <a:bodyPr lIns="0" tIns="0" rIns="0" bIns="0" anchor="ctr"/>
          <a:lstStyle/>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Input</a:t>
            </a:r>
          </a:p>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Inspiration</a:t>
            </a:r>
          </a:p>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Vision</a:t>
            </a:r>
          </a:p>
        </p:txBody>
      </p:sp>
      <p:sp>
        <p:nvSpPr>
          <p:cNvPr id="45059" name="Rectangle 3"/>
          <p:cNvSpPr>
            <a:spLocks/>
          </p:cNvSpPr>
          <p:nvPr/>
        </p:nvSpPr>
        <p:spPr bwMode="auto">
          <a:xfrm>
            <a:off x="8940800" y="5181600"/>
            <a:ext cx="1511300" cy="7239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Brainstorming</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Chelating</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Filtering</a:t>
            </a:r>
          </a:p>
        </p:txBody>
      </p:sp>
      <p:sp>
        <p:nvSpPr>
          <p:cNvPr id="45060" name="Rectangle 4"/>
          <p:cNvSpPr>
            <a:spLocks/>
          </p:cNvSpPr>
          <p:nvPr/>
        </p:nvSpPr>
        <p:spPr bwMode="auto">
          <a:xfrm>
            <a:off x="8940800" y="6057900"/>
            <a:ext cx="1511300" cy="7239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Strengths</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Self Awareness</a:t>
            </a:r>
          </a:p>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Personal Dev.</a:t>
            </a:r>
          </a:p>
        </p:txBody>
      </p:sp>
      <p:sp>
        <p:nvSpPr>
          <p:cNvPr id="45061" name="Rectangle 5"/>
          <p:cNvSpPr>
            <a:spLocks/>
          </p:cNvSpPr>
          <p:nvPr/>
        </p:nvSpPr>
        <p:spPr bwMode="auto">
          <a:xfrm>
            <a:off x="8940800" y="6972300"/>
            <a:ext cx="1511300" cy="622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Prioritization Process</a:t>
            </a:r>
          </a:p>
        </p:txBody>
      </p:sp>
      <p:sp>
        <p:nvSpPr>
          <p:cNvPr id="45062" name="Rectangle 6"/>
          <p:cNvSpPr>
            <a:spLocks/>
          </p:cNvSpPr>
          <p:nvPr/>
        </p:nvSpPr>
        <p:spPr bwMode="auto">
          <a:xfrm>
            <a:off x="8940800" y="8026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Measurement</a:t>
            </a:r>
          </a:p>
        </p:txBody>
      </p:sp>
      <p:sp>
        <p:nvSpPr>
          <p:cNvPr id="43016" name="Rectangle 7"/>
          <p:cNvSpPr>
            <a:spLocks noGrp="1" noChangeArrowheads="1"/>
          </p:cNvSpPr>
          <p:nvPr>
            <p:ph type="title"/>
          </p:nvPr>
        </p:nvSpPr>
        <p:spPr/>
        <p:txBody>
          <a:bodyPr/>
          <a:lstStyle/>
          <a:p>
            <a:pPr eaLnBrk="1" hangingPunct="1"/>
            <a:r>
              <a:rPr lang="en-US" smtClean="0"/>
              <a:t>Change Process</a:t>
            </a:r>
          </a:p>
        </p:txBody>
      </p:sp>
      <p:sp>
        <p:nvSpPr>
          <p:cNvPr id="45064" name="Rectangle 8"/>
          <p:cNvSpPr>
            <a:spLocks/>
          </p:cNvSpPr>
          <p:nvPr/>
        </p:nvSpPr>
        <p:spPr bwMode="auto">
          <a:xfrm>
            <a:off x="2540000" y="49276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Discovery</a:t>
            </a:r>
          </a:p>
        </p:txBody>
      </p:sp>
      <p:sp>
        <p:nvSpPr>
          <p:cNvPr id="45065" name="Rectangle 9"/>
          <p:cNvSpPr>
            <a:spLocks/>
          </p:cNvSpPr>
          <p:nvPr/>
        </p:nvSpPr>
        <p:spPr bwMode="auto">
          <a:xfrm>
            <a:off x="8940800" y="6972300"/>
            <a:ext cx="1511300" cy="622300"/>
          </a:xfrm>
          <a:prstGeom prst="rect">
            <a:avLst/>
          </a:prstGeom>
          <a:solidFill>
            <a:schemeClr val="accent1"/>
          </a:solidFill>
          <a:ln w="6350" cap="flat">
            <a:solidFill>
              <a:srgbClr val="FF5308"/>
            </a:solidFill>
            <a:prstDash val="solid"/>
            <a:miter lim="800000"/>
            <a:headEnd type="none" w="med" len="med"/>
            <a:tailEnd type="none" w="med" len="med"/>
          </a:ln>
        </p:spPr>
        <p:txBody>
          <a:bodyPr lIns="0" tIns="0" rIns="0" bIns="0" anchor="ctr"/>
          <a:lstStyle/>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Prioritization Process</a:t>
            </a:r>
          </a:p>
        </p:txBody>
      </p:sp>
      <p:sp>
        <p:nvSpPr>
          <p:cNvPr id="45066" name="Rectangle 10"/>
          <p:cNvSpPr>
            <a:spLocks/>
          </p:cNvSpPr>
          <p:nvPr/>
        </p:nvSpPr>
        <p:spPr bwMode="auto">
          <a:xfrm>
            <a:off x="8940800" y="6057900"/>
            <a:ext cx="1511300" cy="723900"/>
          </a:xfrm>
          <a:prstGeom prst="rect">
            <a:avLst/>
          </a:prstGeom>
          <a:solidFill>
            <a:schemeClr val="accent1"/>
          </a:solidFill>
          <a:ln w="6350" cap="flat">
            <a:solidFill>
              <a:srgbClr val="FF5308"/>
            </a:solidFill>
            <a:prstDash val="solid"/>
            <a:miter lim="800000"/>
            <a:headEnd type="none" w="med" len="med"/>
            <a:tailEnd type="none" w="med" len="med"/>
          </a:ln>
        </p:spPr>
        <p:txBody>
          <a:bodyPr lIns="0" tIns="0" rIns="0" bIns="0" anchor="ctr"/>
          <a:lstStyle/>
          <a:p>
            <a:pPr>
              <a:defRPr/>
            </a:pPr>
            <a:r>
              <a:rPr lang="en-US" sz="1400">
                <a:solidFill>
                  <a:srgbClr val="FF6401"/>
                </a:solidFill>
                <a:effectLst>
                  <a:outerShdw blurRad="38100" dist="38100" dir="2700000" algn="tl">
                    <a:srgbClr val="FFFFFF"/>
                  </a:outerShdw>
                </a:effectLst>
                <a:latin typeface="Gill Sans" charset="0"/>
                <a:ea typeface="Gill Sans" charset="0"/>
                <a:cs typeface="Gill Sans" charset="0"/>
                <a:sym typeface="Gill Sans" charset="0"/>
              </a:rPr>
              <a:t>Strengths</a:t>
            </a:r>
          </a:p>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Self</a:t>
            </a:r>
            <a:r>
              <a:rPr lang="en-US" sz="1400">
                <a:solidFill>
                  <a:srgbClr val="FF6401"/>
                </a:solidFill>
                <a:effectLst>
                  <a:outerShdw blurRad="38100" dist="38100" dir="2700000" algn="tl">
                    <a:srgbClr val="FFFFFF"/>
                  </a:outerShdw>
                </a:effectLst>
                <a:latin typeface="Gill Sans" charset="0"/>
                <a:ea typeface="Gill Sans" charset="0"/>
                <a:cs typeface="Gill Sans" charset="0"/>
                <a:sym typeface="Gill Sans" charset="0"/>
              </a:rPr>
              <a:t> Awareness</a:t>
            </a:r>
          </a:p>
          <a:p>
            <a:pPr>
              <a:defRPr/>
            </a:pPr>
            <a:r>
              <a:rPr lang="en-US" sz="1400">
                <a:solidFill>
                  <a:srgbClr val="FF6401"/>
                </a:solidFill>
                <a:effectLst>
                  <a:outerShdw blurRad="38100" dist="38100" dir="2700000" algn="tl">
                    <a:srgbClr val="FFFFFF"/>
                  </a:outerShdw>
                </a:effectLst>
                <a:latin typeface="Gill Sans" charset="0"/>
                <a:ea typeface="Gill Sans" charset="0"/>
                <a:cs typeface="Gill Sans" charset="0"/>
                <a:sym typeface="Gill Sans" charset="0"/>
              </a:rPr>
              <a:t>Personal Dev.</a:t>
            </a:r>
          </a:p>
        </p:txBody>
      </p:sp>
      <p:sp>
        <p:nvSpPr>
          <p:cNvPr id="45067" name="Rectangle 11"/>
          <p:cNvSpPr>
            <a:spLocks/>
          </p:cNvSpPr>
          <p:nvPr/>
        </p:nvSpPr>
        <p:spPr bwMode="auto">
          <a:xfrm>
            <a:off x="2540000" y="58166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Realization</a:t>
            </a:r>
          </a:p>
        </p:txBody>
      </p:sp>
      <p:sp>
        <p:nvSpPr>
          <p:cNvPr id="45068" name="Rectangle 12"/>
          <p:cNvSpPr>
            <a:spLocks/>
          </p:cNvSpPr>
          <p:nvPr/>
        </p:nvSpPr>
        <p:spPr bwMode="auto">
          <a:xfrm>
            <a:off x="2540000" y="67056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Commitment</a:t>
            </a:r>
          </a:p>
        </p:txBody>
      </p:sp>
      <p:sp>
        <p:nvSpPr>
          <p:cNvPr id="45069" name="Rectangle 13"/>
          <p:cNvSpPr>
            <a:spLocks/>
          </p:cNvSpPr>
          <p:nvPr/>
        </p:nvSpPr>
        <p:spPr bwMode="auto">
          <a:xfrm>
            <a:off x="2540000" y="75946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Action</a:t>
            </a:r>
          </a:p>
        </p:txBody>
      </p:sp>
      <p:sp>
        <p:nvSpPr>
          <p:cNvPr id="45070" name="Rectangle 14"/>
          <p:cNvSpPr>
            <a:spLocks/>
          </p:cNvSpPr>
          <p:nvPr/>
        </p:nvSpPr>
        <p:spPr bwMode="auto">
          <a:xfrm>
            <a:off x="2540000" y="84836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Assurance</a:t>
            </a:r>
          </a:p>
        </p:txBody>
      </p:sp>
      <p:sp>
        <p:nvSpPr>
          <p:cNvPr id="45071" name="Rectangle 15"/>
          <p:cNvSpPr>
            <a:spLocks/>
          </p:cNvSpPr>
          <p:nvPr/>
        </p:nvSpPr>
        <p:spPr bwMode="auto">
          <a:xfrm>
            <a:off x="5740400" y="8026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Curiosity</a:t>
            </a:r>
          </a:p>
        </p:txBody>
      </p:sp>
      <p:sp>
        <p:nvSpPr>
          <p:cNvPr id="45072" name="Rectangle 16"/>
          <p:cNvSpPr>
            <a:spLocks/>
          </p:cNvSpPr>
          <p:nvPr/>
        </p:nvSpPr>
        <p:spPr bwMode="auto">
          <a:xfrm>
            <a:off x="5740400" y="7137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Alignment</a:t>
            </a:r>
          </a:p>
        </p:txBody>
      </p:sp>
      <p:sp>
        <p:nvSpPr>
          <p:cNvPr id="45073" name="Rectangle 17"/>
          <p:cNvSpPr>
            <a:spLocks/>
          </p:cNvSpPr>
          <p:nvPr/>
        </p:nvSpPr>
        <p:spPr bwMode="auto">
          <a:xfrm>
            <a:off x="5740400" y="6248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Courage</a:t>
            </a:r>
          </a:p>
        </p:txBody>
      </p:sp>
      <p:sp>
        <p:nvSpPr>
          <p:cNvPr id="45074" name="Rectangle 18"/>
          <p:cNvSpPr>
            <a:spLocks/>
          </p:cNvSpPr>
          <p:nvPr/>
        </p:nvSpPr>
        <p:spPr bwMode="auto">
          <a:xfrm>
            <a:off x="5740400" y="5359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4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Contemplation</a:t>
            </a:r>
          </a:p>
        </p:txBody>
      </p:sp>
      <p:sp>
        <p:nvSpPr>
          <p:cNvPr id="45075" name="Rectangle 19"/>
          <p:cNvSpPr>
            <a:spLocks/>
          </p:cNvSpPr>
          <p:nvPr/>
        </p:nvSpPr>
        <p:spPr bwMode="auto">
          <a:xfrm>
            <a:off x="5740400" y="4470400"/>
            <a:ext cx="1511300" cy="368300"/>
          </a:xfrm>
          <a:prstGeom prst="rect">
            <a:avLst/>
          </a:prstGeom>
          <a:solidFill>
            <a:schemeClr val="accent1"/>
          </a:solidFill>
          <a:ln w="6350" cap="flat">
            <a:solidFill>
              <a:schemeClr val="tx1"/>
            </a:solidFill>
            <a:prstDash val="solid"/>
            <a:miter lim="800000"/>
            <a:headEnd type="none" w="med" len="med"/>
            <a:tailEnd type="none" w="med" len="med"/>
          </a:ln>
        </p:spPr>
        <p:txBody>
          <a:bodyPr lIns="0" tIns="0" rIns="0" bIns="0" anchor="ctr"/>
          <a:lstStyle/>
          <a:p>
            <a:pPr>
              <a:defRPr/>
            </a:pPr>
            <a:r>
              <a:rPr lang="en-US" sz="1800">
                <a:solidFill>
                  <a:schemeClr val="tx1"/>
                </a:solidFill>
                <a:effectLst>
                  <a:outerShdw blurRad="38100" dist="38100" dir="2700000" algn="tl">
                    <a:srgbClr val="808080"/>
                  </a:outerShdw>
                </a:effectLst>
                <a:latin typeface="Gill Sans" charset="0"/>
                <a:ea typeface="Gill Sans" charset="0"/>
                <a:cs typeface="Gill Sans" charset="0"/>
                <a:sym typeface="Gill Sans" charset="0"/>
              </a:rPr>
              <a:t>Perspective</a:t>
            </a:r>
          </a:p>
        </p:txBody>
      </p:sp>
      <p:grpSp>
        <p:nvGrpSpPr>
          <p:cNvPr id="2" name="Group 20"/>
          <p:cNvGrpSpPr>
            <a:grpSpLocks/>
          </p:cNvGrpSpPr>
          <p:nvPr/>
        </p:nvGrpSpPr>
        <p:grpSpPr bwMode="auto">
          <a:xfrm>
            <a:off x="3289300" y="4635500"/>
            <a:ext cx="2451100" cy="292100"/>
            <a:chOff x="0" y="0"/>
            <a:chExt cx="1544" cy="184"/>
          </a:xfrm>
        </p:grpSpPr>
        <p:sp>
          <p:nvSpPr>
            <p:cNvPr id="43064" name="Line 21"/>
            <p:cNvSpPr>
              <a:spLocks noChangeShapeType="1"/>
            </p:cNvSpPr>
            <p:nvPr/>
          </p:nvSpPr>
          <p:spPr bwMode="auto">
            <a:xfrm rot="10800000">
              <a:off x="0" y="0"/>
              <a:ext cx="1544"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65" name="Line 22"/>
            <p:cNvSpPr>
              <a:spLocks noChangeShapeType="1"/>
            </p:cNvSpPr>
            <p:nvPr/>
          </p:nvSpPr>
          <p:spPr bwMode="auto">
            <a:xfrm rot="10800000" flipH="1">
              <a:off x="0" y="8"/>
              <a:ext cx="0" cy="176"/>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 name="Group 23"/>
          <p:cNvGrpSpPr>
            <a:grpSpLocks/>
          </p:cNvGrpSpPr>
          <p:nvPr/>
        </p:nvGrpSpPr>
        <p:grpSpPr bwMode="auto">
          <a:xfrm>
            <a:off x="3302000" y="5295900"/>
            <a:ext cx="2451100" cy="533400"/>
            <a:chOff x="0" y="0"/>
            <a:chExt cx="1544" cy="336"/>
          </a:xfrm>
        </p:grpSpPr>
        <p:grpSp>
          <p:nvGrpSpPr>
            <p:cNvPr id="43060" name="Group 24"/>
            <p:cNvGrpSpPr>
              <a:grpSpLocks/>
            </p:cNvGrpSpPr>
            <p:nvPr/>
          </p:nvGrpSpPr>
          <p:grpSpPr bwMode="auto">
            <a:xfrm>
              <a:off x="0" y="152"/>
              <a:ext cx="1544" cy="184"/>
              <a:chOff x="0" y="0"/>
              <a:chExt cx="1544" cy="184"/>
            </a:xfrm>
          </p:grpSpPr>
          <p:sp>
            <p:nvSpPr>
              <p:cNvPr id="43062" name="Line 25"/>
              <p:cNvSpPr>
                <a:spLocks noChangeShapeType="1"/>
              </p:cNvSpPr>
              <p:nvPr/>
            </p:nvSpPr>
            <p:spPr bwMode="auto">
              <a:xfrm rot="10800000">
                <a:off x="0" y="0"/>
                <a:ext cx="1544"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63" name="Line 26"/>
              <p:cNvSpPr>
                <a:spLocks noChangeShapeType="1"/>
              </p:cNvSpPr>
              <p:nvPr/>
            </p:nvSpPr>
            <p:spPr bwMode="auto">
              <a:xfrm rot="10800000" flipH="1">
                <a:off x="0" y="8"/>
                <a:ext cx="0" cy="176"/>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3061" name="Line 27"/>
            <p:cNvSpPr>
              <a:spLocks noChangeShapeType="1"/>
            </p:cNvSpPr>
            <p:nvPr/>
          </p:nvSpPr>
          <p:spPr bwMode="auto">
            <a:xfrm flipH="1">
              <a:off x="0" y="0"/>
              <a:ext cx="0" cy="16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5" name="Group 28"/>
          <p:cNvGrpSpPr>
            <a:grpSpLocks/>
          </p:cNvGrpSpPr>
          <p:nvPr/>
        </p:nvGrpSpPr>
        <p:grpSpPr bwMode="auto">
          <a:xfrm>
            <a:off x="3289300" y="7975600"/>
            <a:ext cx="2451100" cy="520700"/>
            <a:chOff x="0" y="0"/>
            <a:chExt cx="1544" cy="328"/>
          </a:xfrm>
        </p:grpSpPr>
        <p:grpSp>
          <p:nvGrpSpPr>
            <p:cNvPr id="43056" name="Group 29"/>
            <p:cNvGrpSpPr>
              <a:grpSpLocks/>
            </p:cNvGrpSpPr>
            <p:nvPr/>
          </p:nvGrpSpPr>
          <p:grpSpPr bwMode="auto">
            <a:xfrm>
              <a:off x="0" y="144"/>
              <a:ext cx="1544" cy="184"/>
              <a:chOff x="0" y="0"/>
              <a:chExt cx="1544" cy="184"/>
            </a:xfrm>
          </p:grpSpPr>
          <p:sp>
            <p:nvSpPr>
              <p:cNvPr id="43058" name="Line 30"/>
              <p:cNvSpPr>
                <a:spLocks noChangeShapeType="1"/>
              </p:cNvSpPr>
              <p:nvPr/>
            </p:nvSpPr>
            <p:spPr bwMode="auto">
              <a:xfrm rot="10800000">
                <a:off x="0" y="0"/>
                <a:ext cx="1544"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59" name="Line 31"/>
              <p:cNvSpPr>
                <a:spLocks noChangeShapeType="1"/>
              </p:cNvSpPr>
              <p:nvPr/>
            </p:nvSpPr>
            <p:spPr bwMode="auto">
              <a:xfrm rot="10800000" flipH="1">
                <a:off x="0" y="8"/>
                <a:ext cx="0" cy="176"/>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3057" name="Line 32"/>
            <p:cNvSpPr>
              <a:spLocks noChangeShapeType="1"/>
            </p:cNvSpPr>
            <p:nvPr/>
          </p:nvSpPr>
          <p:spPr bwMode="auto">
            <a:xfrm flipH="1">
              <a:off x="0" y="0"/>
              <a:ext cx="0" cy="16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7" name="Group 33"/>
          <p:cNvGrpSpPr>
            <a:grpSpLocks/>
          </p:cNvGrpSpPr>
          <p:nvPr/>
        </p:nvGrpSpPr>
        <p:grpSpPr bwMode="auto">
          <a:xfrm>
            <a:off x="3289300" y="7086600"/>
            <a:ext cx="2451100" cy="520700"/>
            <a:chOff x="0" y="0"/>
            <a:chExt cx="1544" cy="328"/>
          </a:xfrm>
        </p:grpSpPr>
        <p:grpSp>
          <p:nvGrpSpPr>
            <p:cNvPr id="43052" name="Group 34"/>
            <p:cNvGrpSpPr>
              <a:grpSpLocks/>
            </p:cNvGrpSpPr>
            <p:nvPr/>
          </p:nvGrpSpPr>
          <p:grpSpPr bwMode="auto">
            <a:xfrm>
              <a:off x="0" y="144"/>
              <a:ext cx="1544" cy="184"/>
              <a:chOff x="0" y="0"/>
              <a:chExt cx="1544" cy="184"/>
            </a:xfrm>
          </p:grpSpPr>
          <p:sp>
            <p:nvSpPr>
              <p:cNvPr id="43054" name="Line 35"/>
              <p:cNvSpPr>
                <a:spLocks noChangeShapeType="1"/>
              </p:cNvSpPr>
              <p:nvPr/>
            </p:nvSpPr>
            <p:spPr bwMode="auto">
              <a:xfrm rot="10800000">
                <a:off x="0" y="0"/>
                <a:ext cx="1544"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55" name="Line 36"/>
              <p:cNvSpPr>
                <a:spLocks noChangeShapeType="1"/>
              </p:cNvSpPr>
              <p:nvPr/>
            </p:nvSpPr>
            <p:spPr bwMode="auto">
              <a:xfrm rot="10800000" flipH="1">
                <a:off x="0" y="8"/>
                <a:ext cx="0" cy="176"/>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3053" name="Line 37"/>
            <p:cNvSpPr>
              <a:spLocks noChangeShapeType="1"/>
            </p:cNvSpPr>
            <p:nvPr/>
          </p:nvSpPr>
          <p:spPr bwMode="auto">
            <a:xfrm flipH="1">
              <a:off x="0" y="0"/>
              <a:ext cx="0" cy="16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9" name="Group 38"/>
          <p:cNvGrpSpPr>
            <a:grpSpLocks/>
          </p:cNvGrpSpPr>
          <p:nvPr/>
        </p:nvGrpSpPr>
        <p:grpSpPr bwMode="auto">
          <a:xfrm>
            <a:off x="3289300" y="6197600"/>
            <a:ext cx="2451100" cy="520700"/>
            <a:chOff x="0" y="0"/>
            <a:chExt cx="1544" cy="328"/>
          </a:xfrm>
        </p:grpSpPr>
        <p:grpSp>
          <p:nvGrpSpPr>
            <p:cNvPr id="43048" name="Group 39"/>
            <p:cNvGrpSpPr>
              <a:grpSpLocks/>
            </p:cNvGrpSpPr>
            <p:nvPr/>
          </p:nvGrpSpPr>
          <p:grpSpPr bwMode="auto">
            <a:xfrm>
              <a:off x="0" y="144"/>
              <a:ext cx="1544" cy="184"/>
              <a:chOff x="0" y="0"/>
              <a:chExt cx="1544" cy="184"/>
            </a:xfrm>
          </p:grpSpPr>
          <p:sp>
            <p:nvSpPr>
              <p:cNvPr id="43050" name="Line 40"/>
              <p:cNvSpPr>
                <a:spLocks noChangeShapeType="1"/>
              </p:cNvSpPr>
              <p:nvPr/>
            </p:nvSpPr>
            <p:spPr bwMode="auto">
              <a:xfrm rot="10800000">
                <a:off x="0" y="0"/>
                <a:ext cx="1544"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51" name="Line 41"/>
              <p:cNvSpPr>
                <a:spLocks noChangeShapeType="1"/>
              </p:cNvSpPr>
              <p:nvPr/>
            </p:nvSpPr>
            <p:spPr bwMode="auto">
              <a:xfrm rot="10800000" flipH="1">
                <a:off x="0" y="8"/>
                <a:ext cx="0" cy="176"/>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3049" name="Line 42"/>
            <p:cNvSpPr>
              <a:spLocks noChangeShapeType="1"/>
            </p:cNvSpPr>
            <p:nvPr/>
          </p:nvSpPr>
          <p:spPr bwMode="auto">
            <a:xfrm flipH="1">
              <a:off x="0" y="0"/>
              <a:ext cx="0" cy="16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5099" name="Rectangle 43"/>
          <p:cNvSpPr>
            <a:spLocks/>
          </p:cNvSpPr>
          <p:nvPr/>
        </p:nvSpPr>
        <p:spPr bwMode="auto">
          <a:xfrm>
            <a:off x="8940800" y="8026400"/>
            <a:ext cx="1511300" cy="368300"/>
          </a:xfrm>
          <a:prstGeom prst="rect">
            <a:avLst/>
          </a:prstGeom>
          <a:solidFill>
            <a:schemeClr val="accent1"/>
          </a:solidFill>
          <a:ln w="6350" cap="flat">
            <a:solidFill>
              <a:srgbClr val="FFFD06"/>
            </a:solidFill>
            <a:prstDash val="solid"/>
            <a:miter lim="800000"/>
            <a:headEnd type="none" w="med" len="med"/>
            <a:tailEnd type="none" w="med" len="med"/>
          </a:ln>
        </p:spPr>
        <p:txBody>
          <a:bodyPr lIns="0" tIns="0" rIns="0" bIns="0" anchor="ctr"/>
          <a:lstStyle/>
          <a:p>
            <a:pPr>
              <a:defRPr/>
            </a:pPr>
            <a:r>
              <a:rPr lang="en-US" sz="1400">
                <a:solidFill>
                  <a:srgbClr val="FFF703"/>
                </a:solidFill>
                <a:effectLst>
                  <a:outerShdw blurRad="38100" dist="38100" dir="2700000" algn="tl">
                    <a:srgbClr val="FFFFFF"/>
                  </a:outerShdw>
                </a:effectLst>
                <a:latin typeface="Gill Sans" charset="0"/>
                <a:ea typeface="Gill Sans" charset="0"/>
                <a:cs typeface="Gill Sans" charset="0"/>
                <a:sym typeface="Gill Sans" charset="0"/>
              </a:rPr>
              <a:t>Measurement</a:t>
            </a:r>
          </a:p>
        </p:txBody>
      </p:sp>
      <p:sp>
        <p:nvSpPr>
          <p:cNvPr id="45100" name="Line 44"/>
          <p:cNvSpPr>
            <a:spLocks noChangeShapeType="1"/>
          </p:cNvSpPr>
          <p:nvPr/>
        </p:nvSpPr>
        <p:spPr bwMode="auto">
          <a:xfrm>
            <a:off x="7264400" y="4686300"/>
            <a:ext cx="1676400" cy="0"/>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5101" name="Line 45"/>
          <p:cNvSpPr>
            <a:spLocks noChangeShapeType="1"/>
          </p:cNvSpPr>
          <p:nvPr/>
        </p:nvSpPr>
        <p:spPr bwMode="auto">
          <a:xfrm>
            <a:off x="7264400" y="5549900"/>
            <a:ext cx="1676400" cy="0"/>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5102" name="Line 46"/>
          <p:cNvSpPr>
            <a:spLocks noChangeShapeType="1"/>
          </p:cNvSpPr>
          <p:nvPr/>
        </p:nvSpPr>
        <p:spPr bwMode="auto">
          <a:xfrm>
            <a:off x="7264400" y="6438900"/>
            <a:ext cx="1676400" cy="0"/>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5103" name="Line 47"/>
          <p:cNvSpPr>
            <a:spLocks noChangeShapeType="1"/>
          </p:cNvSpPr>
          <p:nvPr/>
        </p:nvSpPr>
        <p:spPr bwMode="auto">
          <a:xfrm>
            <a:off x="7264400" y="7327900"/>
            <a:ext cx="1676400" cy="0"/>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5104" name="Line 48"/>
          <p:cNvSpPr>
            <a:spLocks noChangeShapeType="1"/>
          </p:cNvSpPr>
          <p:nvPr/>
        </p:nvSpPr>
        <p:spPr bwMode="auto">
          <a:xfrm>
            <a:off x="7264400" y="8216900"/>
            <a:ext cx="1676400" cy="0"/>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5105" name="Rectangle 49"/>
          <p:cNvSpPr>
            <a:spLocks/>
          </p:cNvSpPr>
          <p:nvPr/>
        </p:nvSpPr>
        <p:spPr bwMode="auto">
          <a:xfrm>
            <a:off x="8942388" y="3111500"/>
            <a:ext cx="1524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ea typeface="Gill Sans" pitchFamily="34" charset="0"/>
                <a:cs typeface="Gill Sans" pitchFamily="34" charset="0"/>
              </a:rPr>
              <a:t>Gaining and Sharing Knowledge</a:t>
            </a:r>
          </a:p>
        </p:txBody>
      </p:sp>
      <p:sp>
        <p:nvSpPr>
          <p:cNvPr id="45106" name="Rectangle 50"/>
          <p:cNvSpPr>
            <a:spLocks/>
          </p:cNvSpPr>
          <p:nvPr/>
        </p:nvSpPr>
        <p:spPr bwMode="auto">
          <a:xfrm>
            <a:off x="5740400" y="3244850"/>
            <a:ext cx="152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ea typeface="Gill Sans" pitchFamily="34" charset="0"/>
                <a:cs typeface="Gill Sans" pitchFamily="34" charset="0"/>
              </a:rPr>
              <a:t>Personal Growth</a:t>
            </a:r>
          </a:p>
        </p:txBody>
      </p:sp>
      <p:sp>
        <p:nvSpPr>
          <p:cNvPr id="45107" name="Rectangle 51"/>
          <p:cNvSpPr>
            <a:spLocks/>
          </p:cNvSpPr>
          <p:nvPr/>
        </p:nvSpPr>
        <p:spPr bwMode="auto">
          <a:xfrm>
            <a:off x="2540000" y="3244850"/>
            <a:ext cx="152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ea typeface="Gill Sans" pitchFamily="34" charset="0"/>
                <a:cs typeface="Gill Sans" pitchFamily="34" charset="0"/>
              </a:rPr>
              <a:t>Meaningful</a:t>
            </a:r>
          </a:p>
          <a:p>
            <a:r>
              <a:rPr lang="en-US" sz="1800">
                <a:solidFill>
                  <a:schemeClr val="tx1"/>
                </a:solidFill>
                <a:ea typeface="Gill Sans" pitchFamily="34" charset="0"/>
                <a:cs typeface="Gill Sans" pitchFamily="34" charset="0"/>
              </a:rPr>
              <a:t>Change</a:t>
            </a:r>
          </a:p>
        </p:txBody>
      </p:sp>
      <p:sp>
        <p:nvSpPr>
          <p:cNvPr id="45108" name="Rectangle 52"/>
          <p:cNvSpPr>
            <a:spLocks/>
          </p:cNvSpPr>
          <p:nvPr/>
        </p:nvSpPr>
        <p:spPr bwMode="auto">
          <a:xfrm>
            <a:off x="4140200" y="3803650"/>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ea typeface="Gill Sans" pitchFamily="34" charset="0"/>
                <a:cs typeface="Gill Sans" pitchFamily="34" charset="0"/>
              </a:rPr>
              <a:t>LEADERSHIP</a:t>
            </a:r>
          </a:p>
        </p:txBody>
      </p:sp>
      <p:sp>
        <p:nvSpPr>
          <p:cNvPr id="45109" name="Rectangle 53"/>
          <p:cNvSpPr>
            <a:spLocks/>
          </p:cNvSpPr>
          <p:nvPr/>
        </p:nvSpPr>
        <p:spPr bwMode="auto">
          <a:xfrm>
            <a:off x="7340600" y="3810000"/>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ea typeface="Gill Sans" pitchFamily="34" charset="0"/>
                <a:cs typeface="Gill Sans" pitchFamily="34" charset="0"/>
              </a:rPr>
              <a:t>LEARNING</a:t>
            </a:r>
          </a:p>
        </p:txBody>
      </p:sp>
      <p:sp>
        <p:nvSpPr>
          <p:cNvPr id="45110" name="Rectangle 54"/>
          <p:cNvSpPr>
            <a:spLocks/>
          </p:cNvSpPr>
          <p:nvPr/>
        </p:nvSpPr>
        <p:spPr bwMode="auto">
          <a:xfrm>
            <a:off x="8940800" y="5181600"/>
            <a:ext cx="1511300" cy="723900"/>
          </a:xfrm>
          <a:prstGeom prst="rect">
            <a:avLst/>
          </a:prstGeom>
          <a:solidFill>
            <a:schemeClr val="accent1"/>
          </a:solidFill>
          <a:ln w="6350" cap="flat">
            <a:solidFill>
              <a:srgbClr val="CE3B00"/>
            </a:solidFill>
            <a:prstDash val="solid"/>
            <a:miter lim="800000"/>
            <a:headEnd type="none" w="med" len="med"/>
            <a:tailEnd type="none" w="med" len="med"/>
          </a:ln>
        </p:spPr>
        <p:txBody>
          <a:bodyPr lIns="0" tIns="0" rIns="0" bIns="0" anchor="ctr"/>
          <a:lstStyle/>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Brainstorming</a:t>
            </a:r>
          </a:p>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Chelating</a:t>
            </a:r>
          </a:p>
          <a:p>
            <a:pPr>
              <a:defRPr/>
            </a:pPr>
            <a:r>
              <a:rPr lang="en-US" sz="1400">
                <a:solidFill>
                  <a:srgbClr val="FF5308"/>
                </a:solidFill>
                <a:effectLst>
                  <a:outerShdw blurRad="38100" dist="38100" dir="2700000" algn="tl">
                    <a:srgbClr val="FFFFFF"/>
                  </a:outerShdw>
                </a:effectLst>
                <a:latin typeface="Gill Sans" charset="0"/>
                <a:ea typeface="Gill Sans" charset="0"/>
                <a:cs typeface="Gill Sans" charset="0"/>
                <a:sym typeface="Gill Sans" charset="0"/>
              </a:rPr>
              <a:t>Filtering</a:t>
            </a:r>
          </a:p>
        </p:txBody>
      </p:sp>
      <p:sp>
        <p:nvSpPr>
          <p:cNvPr id="45111" name="AutoShape 55"/>
          <p:cNvSpPr>
            <a:spLocks/>
          </p:cNvSpPr>
          <p:nvPr/>
        </p:nvSpPr>
        <p:spPr bwMode="auto">
          <a:xfrm>
            <a:off x="7416800" y="3111500"/>
            <a:ext cx="3784600" cy="4635500"/>
          </a:xfrm>
          <a:custGeom>
            <a:avLst/>
            <a:gdLst>
              <a:gd name="T0" fmla="*/ 0 w 21600"/>
              <a:gd name="T1" fmla="*/ 0 h 21600"/>
              <a:gd name="T2" fmla="*/ 21600 w 21600"/>
              <a:gd name="T3" fmla="*/ 21600 h 21600"/>
            </a:gdLst>
            <a:ahLst/>
            <a:cxnLst/>
            <a:rect l="T0" t="T1" r="T2" b="T3"/>
            <a:pathLst>
              <a:path w="21600" h="21600">
                <a:moveTo>
                  <a:pt x="1450" y="0"/>
                </a:moveTo>
                <a:cubicBezTo>
                  <a:pt x="649" y="0"/>
                  <a:pt x="0" y="530"/>
                  <a:pt x="0" y="1184"/>
                </a:cubicBezTo>
                <a:lnTo>
                  <a:pt x="0" y="20416"/>
                </a:lnTo>
                <a:cubicBezTo>
                  <a:pt x="0" y="21070"/>
                  <a:pt x="649" y="21600"/>
                  <a:pt x="1450" y="21600"/>
                </a:cubicBezTo>
                <a:lnTo>
                  <a:pt x="16816" y="21600"/>
                </a:lnTo>
                <a:cubicBezTo>
                  <a:pt x="17617" y="21600"/>
                  <a:pt x="18266" y="21070"/>
                  <a:pt x="18266" y="20416"/>
                </a:cubicBezTo>
                <a:lnTo>
                  <a:pt x="18266" y="15150"/>
                </a:lnTo>
                <a:lnTo>
                  <a:pt x="21600" y="14558"/>
                </a:lnTo>
                <a:lnTo>
                  <a:pt x="18266" y="13966"/>
                </a:lnTo>
                <a:lnTo>
                  <a:pt x="18266" y="1184"/>
                </a:lnTo>
                <a:cubicBezTo>
                  <a:pt x="18266" y="530"/>
                  <a:pt x="17617" y="0"/>
                  <a:pt x="16816" y="0"/>
                </a:cubicBezTo>
                <a:lnTo>
                  <a:pt x="1450" y="0"/>
                </a:lnTo>
                <a:close/>
                <a:moveTo>
                  <a:pt x="1450" y="0"/>
                </a:moveTo>
              </a:path>
            </a:pathLst>
          </a:custGeom>
          <a:noFill/>
          <a:ln w="25400">
            <a:solidFill>
              <a:srgbClr val="558E28"/>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112" name="Rectangle 56"/>
          <p:cNvSpPr>
            <a:spLocks/>
          </p:cNvSpPr>
          <p:nvPr/>
        </p:nvSpPr>
        <p:spPr bwMode="auto">
          <a:xfrm>
            <a:off x="11042650" y="5886450"/>
            <a:ext cx="1422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a:solidFill>
                  <a:srgbClr val="558E28"/>
                </a:solidFill>
                <a:ea typeface="Gill Sans" pitchFamily="34" charset="0"/>
                <a:cs typeface="Gill Sans" pitchFamily="34" charset="0"/>
              </a:rPr>
              <a:t>Learning precedes</a:t>
            </a:r>
          </a:p>
          <a:p>
            <a:r>
              <a:rPr lang="en-US" sz="1400">
                <a:solidFill>
                  <a:srgbClr val="558E28"/>
                </a:solidFill>
                <a:ea typeface="Gill Sans" pitchFamily="34" charset="0"/>
                <a:cs typeface="Gill Sans" pitchFamily="34" charset="0"/>
              </a:rPr>
              <a:t>ALL</a:t>
            </a:r>
          </a:p>
          <a:p>
            <a:r>
              <a:rPr lang="en-US" sz="1400">
                <a:solidFill>
                  <a:srgbClr val="558E28"/>
                </a:solidFill>
                <a:ea typeface="Gill Sans" pitchFamily="34" charset="0"/>
                <a:cs typeface="Gill Sans" pitchFamily="34" charset="0"/>
              </a:rPr>
              <a:t>Personal Growth</a:t>
            </a:r>
          </a:p>
          <a:p>
            <a:r>
              <a:rPr lang="en-US" sz="1400">
                <a:solidFill>
                  <a:srgbClr val="558E28"/>
                </a:solidFill>
                <a:ea typeface="Gill Sans" pitchFamily="34" charset="0"/>
                <a:cs typeface="Gill Sans" pitchFamily="34" charset="0"/>
              </a:rPr>
              <a:t>and Performance</a:t>
            </a:r>
          </a:p>
          <a:p>
            <a:r>
              <a:rPr lang="en-US" sz="1400">
                <a:solidFill>
                  <a:srgbClr val="558E28"/>
                </a:solidFill>
                <a:ea typeface="Gill Sans" pitchFamily="34" charset="0"/>
                <a:cs typeface="Gill Sans" pitchFamily="34" charset="0"/>
              </a:rPr>
              <a:t>Improvement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0011648" presetClass="entr" presetSubtype="46917328" fill="hold" grpId="0" nodeType="clickEffect">
                                  <p:stCondLst>
                                    <p:cond delay="0"/>
                                  </p:stCondLst>
                                  <p:childTnLst>
                                    <p:set>
                                      <p:cBhvr>
                                        <p:cTn id="6" dur="1" fill="hold">
                                          <p:stCondLst>
                                            <p:cond delay="999"/>
                                          </p:stCondLst>
                                        </p:cTn>
                                        <p:tgtEl>
                                          <p:spTgt spid="45064"/>
                                        </p:tgtEl>
                                        <p:attrNameLst>
                                          <p:attrName>style.visibility</p:attrName>
                                        </p:attrNameLst>
                                      </p:cBhvr>
                                      <p:to>
                                        <p:strVal val="visible"/>
                                      </p:to>
                                    </p:set>
                                  </p:childTnLst>
                                </p:cTn>
                              </p:par>
                            </p:childTnLst>
                          </p:cTn>
                        </p:par>
                        <p:par>
                          <p:cTn id="7" fill="hold" nodeType="afterGroup">
                            <p:stCondLst>
                              <p:cond delay="1000"/>
                            </p:stCondLst>
                            <p:childTnLst>
                              <p:par>
                                <p:cTn id="8" presetID="80011648" presetClass="entr" presetSubtype="86391680" fill="hold" grpId="0" nodeType="afterEffect">
                                  <p:stCondLst>
                                    <p:cond delay="0"/>
                                  </p:stCondLst>
                                  <p:childTnLst>
                                    <p:set>
                                      <p:cBhvr>
                                        <p:cTn id="9" dur="1" fill="hold">
                                          <p:stCondLst>
                                            <p:cond delay="499"/>
                                          </p:stCondLst>
                                        </p:cTn>
                                        <p:tgtEl>
                                          <p:spTgt spid="45067"/>
                                        </p:tgtEl>
                                        <p:attrNameLst>
                                          <p:attrName>style.visibility</p:attrName>
                                        </p:attrNameLst>
                                      </p:cBhvr>
                                      <p:to>
                                        <p:strVal val="visible"/>
                                      </p:to>
                                    </p:set>
                                  </p:childTnLst>
                                </p:cTn>
                              </p:par>
                            </p:childTnLst>
                          </p:cTn>
                        </p:par>
                        <p:par>
                          <p:cTn id="10" fill="hold" nodeType="afterGroup">
                            <p:stCondLst>
                              <p:cond delay="1500"/>
                            </p:stCondLst>
                            <p:childTnLst>
                              <p:par>
                                <p:cTn id="11" presetID="80011648" presetClass="entr" presetSubtype="86391848" fill="hold" grpId="0" nodeType="afterEffect">
                                  <p:stCondLst>
                                    <p:cond delay="0"/>
                                  </p:stCondLst>
                                  <p:childTnLst>
                                    <p:set>
                                      <p:cBhvr>
                                        <p:cTn id="12" dur="1" fill="hold">
                                          <p:stCondLst>
                                            <p:cond delay="499"/>
                                          </p:stCondLst>
                                        </p:cTn>
                                        <p:tgtEl>
                                          <p:spTgt spid="45068"/>
                                        </p:tgtEl>
                                        <p:attrNameLst>
                                          <p:attrName>style.visibility</p:attrName>
                                        </p:attrNameLst>
                                      </p:cBhvr>
                                      <p:to>
                                        <p:strVal val="visible"/>
                                      </p:to>
                                    </p:set>
                                  </p:childTnLst>
                                </p:cTn>
                              </p:par>
                            </p:childTnLst>
                          </p:cTn>
                        </p:par>
                        <p:par>
                          <p:cTn id="13" fill="hold" nodeType="afterGroup">
                            <p:stCondLst>
                              <p:cond delay="2000"/>
                            </p:stCondLst>
                            <p:childTnLst>
                              <p:par>
                                <p:cTn id="14" presetID="80011648" presetClass="entr" presetSubtype="86391976" fill="hold" grpId="0" nodeType="afterEffect">
                                  <p:stCondLst>
                                    <p:cond delay="0"/>
                                  </p:stCondLst>
                                  <p:childTnLst>
                                    <p:set>
                                      <p:cBhvr>
                                        <p:cTn id="15" dur="1" fill="hold">
                                          <p:stCondLst>
                                            <p:cond delay="499"/>
                                          </p:stCondLst>
                                        </p:cTn>
                                        <p:tgtEl>
                                          <p:spTgt spid="45069"/>
                                        </p:tgtEl>
                                        <p:attrNameLst>
                                          <p:attrName>style.visibility</p:attrName>
                                        </p:attrNameLst>
                                      </p:cBhvr>
                                      <p:to>
                                        <p:strVal val="visible"/>
                                      </p:to>
                                    </p:set>
                                  </p:childTnLst>
                                </p:cTn>
                              </p:par>
                            </p:childTnLst>
                          </p:cTn>
                        </p:par>
                        <p:par>
                          <p:cTn id="16" fill="hold" nodeType="afterGroup">
                            <p:stCondLst>
                              <p:cond delay="2500"/>
                            </p:stCondLst>
                            <p:childTnLst>
                              <p:par>
                                <p:cTn id="17" presetID="80011648" presetClass="entr" presetSubtype="86392144" fill="hold" grpId="0" nodeType="afterEffect">
                                  <p:stCondLst>
                                    <p:cond delay="0"/>
                                  </p:stCondLst>
                                  <p:childTnLst>
                                    <p:set>
                                      <p:cBhvr>
                                        <p:cTn id="18" dur="1" fill="hold">
                                          <p:stCondLst>
                                            <p:cond delay="499"/>
                                          </p:stCondLst>
                                        </p:cTn>
                                        <p:tgtEl>
                                          <p:spTgt spid="45070"/>
                                        </p:tgtEl>
                                        <p:attrNameLst>
                                          <p:attrName>style.visibility</p:attrName>
                                        </p:attrNameLst>
                                      </p:cBhvr>
                                      <p:to>
                                        <p:strVal val="visible"/>
                                      </p:to>
                                    </p:set>
                                  </p:childTnLst>
                                </p:cTn>
                              </p:par>
                            </p:childTnLst>
                          </p:cTn>
                        </p:par>
                        <p:par>
                          <p:cTn id="19" fill="hold" nodeType="afterGroup">
                            <p:stCondLst>
                              <p:cond delay="3000"/>
                            </p:stCondLst>
                            <p:childTnLst>
                              <p:par>
                                <p:cTn id="20" presetID="80011648" presetClass="entr" presetSubtype="86606928" fill="hold" grpId="0" nodeType="afterEffect">
                                  <p:stCondLst>
                                    <p:cond delay="0"/>
                                  </p:stCondLst>
                                  <p:childTnLst>
                                    <p:set>
                                      <p:cBhvr>
                                        <p:cTn id="21" dur="1" fill="hold">
                                          <p:stCondLst>
                                            <p:cond delay="499"/>
                                          </p:stCondLst>
                                        </p:cTn>
                                        <p:tgtEl>
                                          <p:spTgt spid="4510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80011648" presetClass="entr" presetSubtype="86605904" fill="hold" grpId="0" nodeType="clickEffect">
                                  <p:stCondLst>
                                    <p:cond delay="0"/>
                                  </p:stCondLst>
                                  <p:childTnLst>
                                    <p:set>
                                      <p:cBhvr>
                                        <p:cTn id="25" dur="1" fill="hold">
                                          <p:stCondLst>
                                            <p:cond delay="999"/>
                                          </p:stCondLst>
                                        </p:cTn>
                                        <p:tgtEl>
                                          <p:spTgt spid="4507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80011648" presetClass="entr" presetSubtype="86392784" fill="hold" grpId="0" nodeType="clickEffect">
                                  <p:stCondLst>
                                    <p:cond delay="0"/>
                                  </p:stCondLst>
                                  <p:childTnLst>
                                    <p:set>
                                      <p:cBhvr>
                                        <p:cTn id="29" dur="1" fill="hold">
                                          <p:stCondLst>
                                            <p:cond delay="999"/>
                                          </p:stCondLst>
                                        </p:cTn>
                                        <p:tgtEl>
                                          <p:spTgt spid="45074"/>
                                        </p:tgtEl>
                                        <p:attrNameLst>
                                          <p:attrName>style.visibility</p:attrName>
                                        </p:attrNameLst>
                                      </p:cBhvr>
                                      <p:to>
                                        <p:strVal val="visible"/>
                                      </p:to>
                                    </p:set>
                                  </p:childTnLst>
                                </p:cTn>
                              </p:par>
                            </p:childTnLst>
                          </p:cTn>
                        </p:par>
                        <p:par>
                          <p:cTn id="30" fill="hold" nodeType="afterGroup">
                            <p:stCondLst>
                              <p:cond delay="1000"/>
                            </p:stCondLst>
                            <p:childTnLst>
                              <p:par>
                                <p:cTn id="31" presetID="80011648" presetClass="entr" presetSubtype="86392616" fill="hold" grpId="0" nodeType="afterEffect">
                                  <p:stCondLst>
                                    <p:cond delay="0"/>
                                  </p:stCondLst>
                                  <p:childTnLst>
                                    <p:set>
                                      <p:cBhvr>
                                        <p:cTn id="32" dur="1" fill="hold">
                                          <p:stCondLst>
                                            <p:cond delay="499"/>
                                          </p:stCondLst>
                                        </p:cTn>
                                        <p:tgtEl>
                                          <p:spTgt spid="45073"/>
                                        </p:tgtEl>
                                        <p:attrNameLst>
                                          <p:attrName>style.visibility</p:attrName>
                                        </p:attrNameLst>
                                      </p:cBhvr>
                                      <p:to>
                                        <p:strVal val="visible"/>
                                      </p:to>
                                    </p:set>
                                  </p:childTnLst>
                                </p:cTn>
                              </p:par>
                            </p:childTnLst>
                          </p:cTn>
                        </p:par>
                        <p:par>
                          <p:cTn id="33" fill="hold" nodeType="afterGroup">
                            <p:stCondLst>
                              <p:cond delay="1500"/>
                            </p:stCondLst>
                            <p:childTnLst>
                              <p:par>
                                <p:cTn id="34" presetID="80011648" presetClass="entr" presetSubtype="86392448" fill="hold" grpId="0" nodeType="afterEffect">
                                  <p:stCondLst>
                                    <p:cond delay="0"/>
                                  </p:stCondLst>
                                  <p:childTnLst>
                                    <p:set>
                                      <p:cBhvr>
                                        <p:cTn id="35" dur="1" fill="hold">
                                          <p:stCondLst>
                                            <p:cond delay="499"/>
                                          </p:stCondLst>
                                        </p:cTn>
                                        <p:tgtEl>
                                          <p:spTgt spid="45072"/>
                                        </p:tgtEl>
                                        <p:attrNameLst>
                                          <p:attrName>style.visibility</p:attrName>
                                        </p:attrNameLst>
                                      </p:cBhvr>
                                      <p:to>
                                        <p:strVal val="visible"/>
                                      </p:to>
                                    </p:set>
                                  </p:childTnLst>
                                </p:cTn>
                              </p:par>
                            </p:childTnLst>
                          </p:cTn>
                        </p:par>
                        <p:par>
                          <p:cTn id="36" fill="hold" nodeType="afterGroup">
                            <p:stCondLst>
                              <p:cond delay="2000"/>
                            </p:stCondLst>
                            <p:childTnLst>
                              <p:par>
                                <p:cTn id="37" presetID="80011648" presetClass="entr" presetSubtype="86392272" fill="hold" grpId="0" nodeType="afterEffect">
                                  <p:stCondLst>
                                    <p:cond delay="0"/>
                                  </p:stCondLst>
                                  <p:childTnLst>
                                    <p:set>
                                      <p:cBhvr>
                                        <p:cTn id="38" dur="1" fill="hold">
                                          <p:stCondLst>
                                            <p:cond delay="499"/>
                                          </p:stCondLst>
                                        </p:cTn>
                                        <p:tgtEl>
                                          <p:spTgt spid="45071"/>
                                        </p:tgtEl>
                                        <p:attrNameLst>
                                          <p:attrName>style.visibility</p:attrName>
                                        </p:attrNameLst>
                                      </p:cBhvr>
                                      <p:to>
                                        <p:strVal val="visible"/>
                                      </p:to>
                                    </p:set>
                                  </p:childTnLst>
                                </p:cTn>
                              </p:par>
                            </p:childTnLst>
                          </p:cTn>
                        </p:par>
                        <p:par>
                          <p:cTn id="39" fill="hold" nodeType="afterGroup">
                            <p:stCondLst>
                              <p:cond delay="2500"/>
                            </p:stCondLst>
                            <p:childTnLst>
                              <p:par>
                                <p:cTn id="40" presetID="80011648" presetClass="entr" presetSubtype="86606848" fill="hold" grpId="0" nodeType="afterEffect">
                                  <p:stCondLst>
                                    <p:cond delay="0"/>
                                  </p:stCondLst>
                                  <p:childTnLst>
                                    <p:set>
                                      <p:cBhvr>
                                        <p:cTn id="41" dur="1" fill="hold">
                                          <p:stCondLst>
                                            <p:cond delay="499"/>
                                          </p:stCondLst>
                                        </p:cTn>
                                        <p:tgtEl>
                                          <p:spTgt spid="45106"/>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80011648" presetClass="entr" presetSubtype="86607056" fill="hold" grpId="0" nodeType="clickEffect">
                                  <p:stCondLst>
                                    <p:cond delay="0"/>
                                  </p:stCondLst>
                                  <p:childTnLst>
                                    <p:set>
                                      <p:cBhvr>
                                        <p:cTn id="45" dur="1" fill="hold">
                                          <p:stCondLst>
                                            <p:cond delay="999"/>
                                          </p:stCondLst>
                                        </p:cTn>
                                        <p:tgtEl>
                                          <p:spTgt spid="45108"/>
                                        </p:tgtEl>
                                        <p:attrNameLst>
                                          <p:attrName>style.visibility</p:attrName>
                                        </p:attrNameLst>
                                      </p:cBhvr>
                                      <p:to>
                                        <p:strVal val="visible"/>
                                      </p:to>
                                    </p:set>
                                  </p:childTnLst>
                                </p:cTn>
                              </p:par>
                              <p:par>
                                <p:cTn id="46" presetID="80011648" presetClass="entr" presetSubtype="86606032" fill="hold" nodeType="withEffect">
                                  <p:stCondLst>
                                    <p:cond delay="0"/>
                                  </p:stCondLst>
                                  <p:childTnLst>
                                    <p:set>
                                      <p:cBhvr>
                                        <p:cTn id="47" dur="1" fill="hold">
                                          <p:stCondLst>
                                            <p:cond delay="499"/>
                                          </p:stCondLst>
                                        </p:cTn>
                                        <p:tgtEl>
                                          <p:spTgt spid="2"/>
                                        </p:tgtEl>
                                        <p:attrNameLst>
                                          <p:attrName>style.visibility</p:attrName>
                                        </p:attrNameLst>
                                      </p:cBhvr>
                                      <p:to>
                                        <p:strVal val="visible"/>
                                      </p:to>
                                    </p:set>
                                  </p:childTnLst>
                                </p:cTn>
                              </p:par>
                              <p:par>
                                <p:cTn id="48" presetID="80011648" presetClass="entr" presetSubtype="86391888" fill="hold" nodeType="withEffect">
                                  <p:stCondLst>
                                    <p:cond delay="0"/>
                                  </p:stCondLst>
                                  <p:childTnLst>
                                    <p:set>
                                      <p:cBhvr>
                                        <p:cTn id="49" dur="1" fill="hold">
                                          <p:stCondLst>
                                            <p:cond delay="499"/>
                                          </p:stCondLst>
                                        </p:cTn>
                                        <p:tgtEl>
                                          <p:spTgt spid="3"/>
                                        </p:tgtEl>
                                        <p:attrNameLst>
                                          <p:attrName>style.visibility</p:attrName>
                                        </p:attrNameLst>
                                      </p:cBhvr>
                                      <p:to>
                                        <p:strVal val="visible"/>
                                      </p:to>
                                    </p:set>
                                  </p:childTnLst>
                                </p:cTn>
                              </p:par>
                              <p:par>
                                <p:cTn id="50" presetID="80011648" presetClass="entr" presetSubtype="86606208" fill="hold" nodeType="withEffect">
                                  <p:stCondLst>
                                    <p:cond delay="0"/>
                                  </p:stCondLst>
                                  <p:childTnLst>
                                    <p:set>
                                      <p:cBhvr>
                                        <p:cTn id="51" dur="1" fill="hold">
                                          <p:stCondLst>
                                            <p:cond delay="499"/>
                                          </p:stCondLst>
                                        </p:cTn>
                                        <p:tgtEl>
                                          <p:spTgt spid="5"/>
                                        </p:tgtEl>
                                        <p:attrNameLst>
                                          <p:attrName>style.visibility</p:attrName>
                                        </p:attrNameLst>
                                      </p:cBhvr>
                                      <p:to>
                                        <p:strVal val="visible"/>
                                      </p:to>
                                    </p:set>
                                  </p:childTnLst>
                                </p:cTn>
                              </p:par>
                              <p:par>
                                <p:cTn id="52" presetID="80011648" presetClass="entr" presetSubtype="86606288" fill="hold" nodeType="withEffect">
                                  <p:stCondLst>
                                    <p:cond delay="0"/>
                                  </p:stCondLst>
                                  <p:childTnLst>
                                    <p:set>
                                      <p:cBhvr>
                                        <p:cTn id="53" dur="1" fill="hold">
                                          <p:stCondLst>
                                            <p:cond delay="499"/>
                                          </p:stCondLst>
                                        </p:cTn>
                                        <p:tgtEl>
                                          <p:spTgt spid="7"/>
                                        </p:tgtEl>
                                        <p:attrNameLst>
                                          <p:attrName>style.visibility</p:attrName>
                                        </p:attrNameLst>
                                      </p:cBhvr>
                                      <p:to>
                                        <p:strVal val="visible"/>
                                      </p:to>
                                    </p:set>
                                  </p:childTnLst>
                                </p:cTn>
                              </p:par>
                              <p:par>
                                <p:cTn id="54" presetID="80011648" presetClass="entr" presetSubtype="86606336" fill="hold" nodeType="withEffect">
                                  <p:stCondLst>
                                    <p:cond delay="0"/>
                                  </p:stCondLst>
                                  <p:childTnLst>
                                    <p:set>
                                      <p:cBhvr>
                                        <p:cTn id="55" dur="1" fill="hold">
                                          <p:stCondLst>
                                            <p:cond delay="499"/>
                                          </p:stCondLst>
                                        </p:cTn>
                                        <p:tgtEl>
                                          <p:spTgt spid="9"/>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80011648" presetClass="entr" presetSubtype="47349760" fill="hold" grpId="0" nodeType="clickEffect">
                                  <p:stCondLst>
                                    <p:cond delay="0"/>
                                  </p:stCondLst>
                                  <p:childTnLst>
                                    <p:set>
                                      <p:cBhvr>
                                        <p:cTn id="59" dur="1" fill="hold">
                                          <p:stCondLst>
                                            <p:cond delay="499"/>
                                          </p:stCondLst>
                                        </p:cTn>
                                        <p:tgtEl>
                                          <p:spTgt spid="45057"/>
                                        </p:tgtEl>
                                        <p:attrNameLst>
                                          <p:attrName>style.visibility</p:attrName>
                                        </p:attrNameLst>
                                      </p:cBhvr>
                                      <p:to>
                                        <p:strVal val="visible"/>
                                      </p:to>
                                    </p:set>
                                  </p:childTnLst>
                                </p:cTn>
                              </p:par>
                            </p:childTnLst>
                          </p:cTn>
                        </p:par>
                        <p:par>
                          <p:cTn id="60" fill="hold" nodeType="afterGroup">
                            <p:stCondLst>
                              <p:cond delay="500"/>
                            </p:stCondLst>
                            <p:childTnLst>
                              <p:par>
                                <p:cTn id="61" presetID="80011648" presetClass="entr" presetSubtype="86390568" fill="hold" grpId="0" nodeType="afterEffect">
                                  <p:stCondLst>
                                    <p:cond delay="0"/>
                                  </p:stCondLst>
                                  <p:childTnLst>
                                    <p:set>
                                      <p:cBhvr>
                                        <p:cTn id="62" dur="1" fill="hold">
                                          <p:stCondLst>
                                            <p:cond delay="499"/>
                                          </p:stCondLst>
                                        </p:cTn>
                                        <p:tgtEl>
                                          <p:spTgt spid="45059"/>
                                        </p:tgtEl>
                                        <p:attrNameLst>
                                          <p:attrName>style.visibility</p:attrName>
                                        </p:attrNameLst>
                                      </p:cBhvr>
                                      <p:to>
                                        <p:strVal val="visible"/>
                                      </p:to>
                                    </p:set>
                                  </p:childTnLst>
                                </p:cTn>
                              </p:par>
                            </p:childTnLst>
                          </p:cTn>
                        </p:par>
                        <p:par>
                          <p:cTn id="63" fill="hold" nodeType="afterGroup">
                            <p:stCondLst>
                              <p:cond delay="1000"/>
                            </p:stCondLst>
                            <p:childTnLst>
                              <p:par>
                                <p:cTn id="64" presetID="80011648" presetClass="entr" presetSubtype="86390696" fill="hold" grpId="0" nodeType="afterEffect">
                                  <p:stCondLst>
                                    <p:cond delay="0"/>
                                  </p:stCondLst>
                                  <p:childTnLst>
                                    <p:set>
                                      <p:cBhvr>
                                        <p:cTn id="65" dur="1" fill="hold">
                                          <p:stCondLst>
                                            <p:cond delay="499"/>
                                          </p:stCondLst>
                                        </p:cTn>
                                        <p:tgtEl>
                                          <p:spTgt spid="45060"/>
                                        </p:tgtEl>
                                        <p:attrNameLst>
                                          <p:attrName>style.visibility</p:attrName>
                                        </p:attrNameLst>
                                      </p:cBhvr>
                                      <p:to>
                                        <p:strVal val="visible"/>
                                      </p:to>
                                    </p:set>
                                  </p:childTnLst>
                                </p:cTn>
                              </p:par>
                            </p:childTnLst>
                          </p:cTn>
                        </p:par>
                        <p:par>
                          <p:cTn id="66" fill="hold" nodeType="afterGroup">
                            <p:stCondLst>
                              <p:cond delay="1500"/>
                            </p:stCondLst>
                            <p:childTnLst>
                              <p:par>
                                <p:cTn id="67" presetID="80011648" presetClass="entr" presetSubtype="86390824" fill="hold" grpId="0" nodeType="afterEffect">
                                  <p:stCondLst>
                                    <p:cond delay="0"/>
                                  </p:stCondLst>
                                  <p:childTnLst>
                                    <p:set>
                                      <p:cBhvr>
                                        <p:cTn id="68" dur="1" fill="hold">
                                          <p:stCondLst>
                                            <p:cond delay="499"/>
                                          </p:stCondLst>
                                        </p:cTn>
                                        <p:tgtEl>
                                          <p:spTgt spid="45061"/>
                                        </p:tgtEl>
                                        <p:attrNameLst>
                                          <p:attrName>style.visibility</p:attrName>
                                        </p:attrNameLst>
                                      </p:cBhvr>
                                      <p:to>
                                        <p:strVal val="visible"/>
                                      </p:to>
                                    </p:set>
                                  </p:childTnLst>
                                </p:cTn>
                              </p:par>
                            </p:childTnLst>
                          </p:cTn>
                        </p:par>
                        <p:par>
                          <p:cTn id="69" fill="hold" nodeType="afterGroup">
                            <p:stCondLst>
                              <p:cond delay="2000"/>
                            </p:stCondLst>
                            <p:childTnLst>
                              <p:par>
                                <p:cTn id="70" presetID="80011648" presetClass="entr" presetSubtype="86390912" fill="hold" grpId="0" nodeType="afterEffect">
                                  <p:stCondLst>
                                    <p:cond delay="0"/>
                                  </p:stCondLst>
                                  <p:childTnLst>
                                    <p:set>
                                      <p:cBhvr>
                                        <p:cTn id="71" dur="1" fill="hold">
                                          <p:stCondLst>
                                            <p:cond delay="499"/>
                                          </p:stCondLst>
                                        </p:cTn>
                                        <p:tgtEl>
                                          <p:spTgt spid="45062"/>
                                        </p:tgtEl>
                                        <p:attrNameLst>
                                          <p:attrName>style.visibility</p:attrName>
                                        </p:attrNameLst>
                                      </p:cBhvr>
                                      <p:to>
                                        <p:strVal val="visible"/>
                                      </p:to>
                                    </p:set>
                                  </p:childTnLst>
                                </p:cTn>
                              </p:par>
                            </p:childTnLst>
                          </p:cTn>
                        </p:par>
                        <p:par>
                          <p:cTn id="72" fill="hold" nodeType="afterGroup">
                            <p:stCondLst>
                              <p:cond delay="2500"/>
                            </p:stCondLst>
                            <p:childTnLst>
                              <p:par>
                                <p:cTn id="73" presetID="80011648" presetClass="entr" presetSubtype="86606760" fill="hold" grpId="0" nodeType="afterEffect">
                                  <p:stCondLst>
                                    <p:cond delay="0"/>
                                  </p:stCondLst>
                                  <p:childTnLst>
                                    <p:set>
                                      <p:cBhvr>
                                        <p:cTn id="74" dur="1" fill="hold">
                                          <p:stCondLst>
                                            <p:cond delay="499"/>
                                          </p:stCondLst>
                                        </p:cTn>
                                        <p:tgtEl>
                                          <p:spTgt spid="4510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80011648" presetClass="entr" presetSubtype="86607144" fill="hold" grpId="0" nodeType="clickEffect">
                                  <p:stCondLst>
                                    <p:cond delay="0"/>
                                  </p:stCondLst>
                                  <p:childTnLst>
                                    <p:set>
                                      <p:cBhvr>
                                        <p:cTn id="78" dur="1" fill="hold">
                                          <p:stCondLst>
                                            <p:cond delay="999"/>
                                          </p:stCondLst>
                                        </p:cTn>
                                        <p:tgtEl>
                                          <p:spTgt spid="45109"/>
                                        </p:tgtEl>
                                        <p:attrNameLst>
                                          <p:attrName>style.visibility</p:attrName>
                                        </p:attrNameLst>
                                      </p:cBhvr>
                                      <p:to>
                                        <p:strVal val="visible"/>
                                      </p:to>
                                    </p:set>
                                  </p:childTnLst>
                                </p:cTn>
                              </p:par>
                              <p:par>
                                <p:cTn id="79" presetID="80011648" presetClass="entr" presetSubtype="86606464" fill="hold" grpId="0" nodeType="withEffect">
                                  <p:stCondLst>
                                    <p:cond delay="0"/>
                                  </p:stCondLst>
                                  <p:childTnLst>
                                    <p:set>
                                      <p:cBhvr>
                                        <p:cTn id="80" dur="1" fill="hold">
                                          <p:stCondLst>
                                            <p:cond delay="499"/>
                                          </p:stCondLst>
                                        </p:cTn>
                                        <p:tgtEl>
                                          <p:spTgt spid="45100"/>
                                        </p:tgtEl>
                                        <p:attrNameLst>
                                          <p:attrName>style.visibility</p:attrName>
                                        </p:attrNameLst>
                                      </p:cBhvr>
                                      <p:to>
                                        <p:strVal val="visible"/>
                                      </p:to>
                                    </p:set>
                                  </p:childTnLst>
                                </p:cTn>
                              </p:par>
                              <p:par>
                                <p:cTn id="81" presetID="80011648" presetClass="entr" presetSubtype="86606416" fill="hold" grpId="0" nodeType="withEffect">
                                  <p:stCondLst>
                                    <p:cond delay="0"/>
                                  </p:stCondLst>
                                  <p:childTnLst>
                                    <p:set>
                                      <p:cBhvr>
                                        <p:cTn id="82" dur="1" fill="hold">
                                          <p:stCondLst>
                                            <p:cond delay="499"/>
                                          </p:stCondLst>
                                        </p:cTn>
                                        <p:tgtEl>
                                          <p:spTgt spid="45101"/>
                                        </p:tgtEl>
                                        <p:attrNameLst>
                                          <p:attrName>style.visibility</p:attrName>
                                        </p:attrNameLst>
                                      </p:cBhvr>
                                      <p:to>
                                        <p:strVal val="visible"/>
                                      </p:to>
                                    </p:set>
                                  </p:childTnLst>
                                </p:cTn>
                              </p:par>
                              <p:par>
                                <p:cTn id="83" presetID="80011648" presetClass="entr" presetSubtype="86606592" fill="hold" grpId="0" nodeType="withEffect">
                                  <p:stCondLst>
                                    <p:cond delay="0"/>
                                  </p:stCondLst>
                                  <p:childTnLst>
                                    <p:set>
                                      <p:cBhvr>
                                        <p:cTn id="84" dur="1" fill="hold">
                                          <p:stCondLst>
                                            <p:cond delay="499"/>
                                          </p:stCondLst>
                                        </p:cTn>
                                        <p:tgtEl>
                                          <p:spTgt spid="45102"/>
                                        </p:tgtEl>
                                        <p:attrNameLst>
                                          <p:attrName>style.visibility</p:attrName>
                                        </p:attrNameLst>
                                      </p:cBhvr>
                                      <p:to>
                                        <p:strVal val="visible"/>
                                      </p:to>
                                    </p:set>
                                  </p:childTnLst>
                                </p:cTn>
                              </p:par>
                              <p:par>
                                <p:cTn id="85" presetID="80011648" presetClass="entr" presetSubtype="86606672" fill="hold" grpId="0" nodeType="withEffect">
                                  <p:stCondLst>
                                    <p:cond delay="0"/>
                                  </p:stCondLst>
                                  <p:childTnLst>
                                    <p:set>
                                      <p:cBhvr>
                                        <p:cTn id="86" dur="1" fill="hold">
                                          <p:stCondLst>
                                            <p:cond delay="499"/>
                                          </p:stCondLst>
                                        </p:cTn>
                                        <p:tgtEl>
                                          <p:spTgt spid="45103"/>
                                        </p:tgtEl>
                                        <p:attrNameLst>
                                          <p:attrName>style.visibility</p:attrName>
                                        </p:attrNameLst>
                                      </p:cBhvr>
                                      <p:to>
                                        <p:strVal val="visible"/>
                                      </p:to>
                                    </p:set>
                                  </p:childTnLst>
                                </p:cTn>
                              </p:par>
                              <p:par>
                                <p:cTn id="87" presetID="80011648" presetClass="entr" presetSubtype="86606720" fill="hold" grpId="0" nodeType="withEffect">
                                  <p:stCondLst>
                                    <p:cond delay="0"/>
                                  </p:stCondLst>
                                  <p:childTnLst>
                                    <p:set>
                                      <p:cBhvr>
                                        <p:cTn id="88" dur="1" fill="hold">
                                          <p:stCondLst>
                                            <p:cond delay="499"/>
                                          </p:stCondLst>
                                        </p:cTn>
                                        <p:tgtEl>
                                          <p:spTgt spid="4510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80011648" presetClass="entr" presetSubtype="86606376" fill="hold" grpId="0" nodeType="clickEffect">
                                  <p:stCondLst>
                                    <p:cond delay="0"/>
                                  </p:stCondLst>
                                  <p:childTnLst>
                                    <p:set>
                                      <p:cBhvr>
                                        <p:cTn id="92" dur="1" fill="hold">
                                          <p:stCondLst>
                                            <p:cond delay="999"/>
                                          </p:stCondLst>
                                        </p:cTn>
                                        <p:tgtEl>
                                          <p:spTgt spid="4509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80011648" presetClass="entr" presetSubtype="86390440" fill="hold" grpId="0" nodeType="clickEffect">
                                  <p:stCondLst>
                                    <p:cond delay="0"/>
                                  </p:stCondLst>
                                  <p:childTnLst>
                                    <p:set>
                                      <p:cBhvr>
                                        <p:cTn id="96" dur="1" fill="hold">
                                          <p:stCondLst>
                                            <p:cond delay="999"/>
                                          </p:stCondLst>
                                        </p:cTn>
                                        <p:tgtEl>
                                          <p:spTgt spid="45058"/>
                                        </p:tgtEl>
                                        <p:attrNameLst>
                                          <p:attrName>style.visibility</p:attrName>
                                        </p:attrNameLst>
                                      </p:cBhvr>
                                      <p:to>
                                        <p:strVal val="visible"/>
                                      </p:to>
                                    </p:set>
                                  </p:childTnLst>
                                </p:cTn>
                              </p:par>
                            </p:childTnLst>
                          </p:cTn>
                        </p:par>
                        <p:par>
                          <p:cTn id="97" fill="hold" nodeType="afterGroup">
                            <p:stCondLst>
                              <p:cond delay="1000"/>
                            </p:stCondLst>
                            <p:childTnLst>
                              <p:par>
                                <p:cTn id="98" presetID="80011648" presetClass="entr" presetSubtype="86607360" fill="hold" grpId="0" nodeType="afterEffect">
                                  <p:stCondLst>
                                    <p:cond delay="0"/>
                                  </p:stCondLst>
                                  <p:childTnLst>
                                    <p:set>
                                      <p:cBhvr>
                                        <p:cTn id="99" dur="1" fill="hold">
                                          <p:stCondLst>
                                            <p:cond delay="499"/>
                                          </p:stCondLst>
                                        </p:cTn>
                                        <p:tgtEl>
                                          <p:spTgt spid="45110"/>
                                        </p:tgtEl>
                                        <p:attrNameLst>
                                          <p:attrName>style.visibility</p:attrName>
                                        </p:attrNameLst>
                                      </p:cBhvr>
                                      <p:to>
                                        <p:strVal val="visible"/>
                                      </p:to>
                                    </p:set>
                                  </p:childTnLst>
                                </p:cTn>
                              </p:par>
                            </p:childTnLst>
                          </p:cTn>
                        </p:par>
                        <p:par>
                          <p:cTn id="100" fill="hold" nodeType="afterGroup">
                            <p:stCondLst>
                              <p:cond delay="1500"/>
                            </p:stCondLst>
                            <p:childTnLst>
                              <p:par>
                                <p:cTn id="101" presetID="80011648" presetClass="entr" presetSubtype="86391464" fill="hold" grpId="0" nodeType="afterEffect">
                                  <p:stCondLst>
                                    <p:cond delay="0"/>
                                  </p:stCondLst>
                                  <p:childTnLst>
                                    <p:set>
                                      <p:cBhvr>
                                        <p:cTn id="102" dur="1" fill="hold">
                                          <p:stCondLst>
                                            <p:cond delay="499"/>
                                          </p:stCondLst>
                                        </p:cTn>
                                        <p:tgtEl>
                                          <p:spTgt spid="45066"/>
                                        </p:tgtEl>
                                        <p:attrNameLst>
                                          <p:attrName>style.visibility</p:attrName>
                                        </p:attrNameLst>
                                      </p:cBhvr>
                                      <p:to>
                                        <p:strVal val="visible"/>
                                      </p:to>
                                    </p:set>
                                  </p:childTnLst>
                                </p:cTn>
                              </p:par>
                            </p:childTnLst>
                          </p:cTn>
                        </p:par>
                        <p:par>
                          <p:cTn id="103" fill="hold" nodeType="afterGroup">
                            <p:stCondLst>
                              <p:cond delay="2000"/>
                            </p:stCondLst>
                            <p:childTnLst>
                              <p:par>
                                <p:cTn id="104" presetID="80011648" presetClass="entr" presetSubtype="86390864" fill="hold" grpId="0" nodeType="afterEffect">
                                  <p:stCondLst>
                                    <p:cond delay="0"/>
                                  </p:stCondLst>
                                  <p:childTnLst>
                                    <p:set>
                                      <p:cBhvr>
                                        <p:cTn id="105" dur="1" fill="hold">
                                          <p:stCondLst>
                                            <p:cond delay="499"/>
                                          </p:stCondLst>
                                        </p:cTn>
                                        <p:tgtEl>
                                          <p:spTgt spid="45065"/>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80011648" presetClass="entr" presetSubtype="86607568" fill="hold" grpId="0" nodeType="clickEffect">
                                  <p:stCondLst>
                                    <p:cond delay="0"/>
                                  </p:stCondLst>
                                  <p:childTnLst>
                                    <p:set>
                                      <p:cBhvr>
                                        <p:cTn id="109" dur="1" fill="hold">
                                          <p:stCondLst>
                                            <p:cond delay="499"/>
                                          </p:stCondLst>
                                        </p:cTn>
                                        <p:tgtEl>
                                          <p:spTgt spid="45111"/>
                                        </p:tgtEl>
                                        <p:attrNameLst>
                                          <p:attrName>style.visibility</p:attrName>
                                        </p:attrNameLst>
                                      </p:cBhvr>
                                      <p:to>
                                        <p:strVal val="visible"/>
                                      </p:to>
                                    </p:set>
                                  </p:childTnLst>
                                </p:cTn>
                              </p:par>
                            </p:childTnLst>
                          </p:cTn>
                        </p:par>
                        <p:par>
                          <p:cTn id="110" fill="hold" nodeType="afterGroup">
                            <p:stCondLst>
                              <p:cond delay="500"/>
                            </p:stCondLst>
                            <p:childTnLst>
                              <p:par>
                                <p:cTn id="111" presetID="80011648" presetClass="entr" presetSubtype="86607656" fill="hold" grpId="0" nodeType="afterEffect">
                                  <p:stCondLst>
                                    <p:cond delay="0"/>
                                  </p:stCondLst>
                                  <p:childTnLst>
                                    <p:set>
                                      <p:cBhvr>
                                        <p:cTn id="112" dur="1" fill="hold">
                                          <p:stCondLst>
                                            <p:cond delay="499"/>
                                          </p:stCondLst>
                                        </p:cTn>
                                        <p:tgtEl>
                                          <p:spTgt spid="45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animBg="1" autoUpdateAnimBg="0"/>
      <p:bldP spid="45058" grpId="0" animBg="1" autoUpdateAnimBg="0"/>
      <p:bldP spid="45059" grpId="0" animBg="1" autoUpdateAnimBg="0"/>
      <p:bldP spid="45060" grpId="0" animBg="1" autoUpdateAnimBg="0"/>
      <p:bldP spid="45061" grpId="0" animBg="1" autoUpdateAnimBg="0"/>
      <p:bldP spid="45062" grpId="0" animBg="1" autoUpdateAnimBg="0"/>
      <p:bldP spid="45064" grpId="0" animBg="1" autoUpdateAnimBg="0"/>
      <p:bldP spid="45065" grpId="0" animBg="1" autoUpdateAnimBg="0"/>
      <p:bldP spid="45066" grpId="0" animBg="1" autoUpdateAnimBg="0"/>
      <p:bldP spid="45067" grpId="0" animBg="1" autoUpdateAnimBg="0"/>
      <p:bldP spid="45068" grpId="0" animBg="1" autoUpdateAnimBg="0"/>
      <p:bldP spid="45069" grpId="0" animBg="1" autoUpdateAnimBg="0"/>
      <p:bldP spid="45070" grpId="0" animBg="1" autoUpdateAnimBg="0"/>
      <p:bldP spid="45071" grpId="0" animBg="1" autoUpdateAnimBg="0"/>
      <p:bldP spid="45072" grpId="0" animBg="1" autoUpdateAnimBg="0"/>
      <p:bldP spid="45073" grpId="0" animBg="1" autoUpdateAnimBg="0"/>
      <p:bldP spid="45074" grpId="0" animBg="1" autoUpdateAnimBg="0"/>
      <p:bldP spid="45075" grpId="0" animBg="1" autoUpdateAnimBg="0"/>
      <p:bldP spid="45099" grpId="0" animBg="1" autoUpdateAnimBg="0"/>
      <p:bldP spid="45100" grpId="0" animBg="1"/>
      <p:bldP spid="45101" grpId="0" animBg="1"/>
      <p:bldP spid="45102" grpId="0" animBg="1"/>
      <p:bldP spid="45103" grpId="0" animBg="1"/>
      <p:bldP spid="45104" grpId="0" animBg="1"/>
      <p:bldP spid="45105" grpId="0" autoUpdateAnimBg="0"/>
      <p:bldP spid="45106" grpId="0" autoUpdateAnimBg="0"/>
      <p:bldP spid="45107" grpId="0" autoUpdateAnimBg="0"/>
      <p:bldP spid="45108" grpId="0" autoUpdateAnimBg="0"/>
      <p:bldP spid="45109" grpId="0" autoUpdateAnimBg="0"/>
      <p:bldP spid="45110" grpId="0" animBg="1" autoUpdateAnimBg="0"/>
      <p:bldP spid="45111" grpId="0" animBg="1"/>
      <p:bldP spid="4511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Line 1"/>
          <p:cNvSpPr>
            <a:spLocks noChangeShapeType="1"/>
          </p:cNvSpPr>
          <p:nvPr/>
        </p:nvSpPr>
        <p:spPr bwMode="auto">
          <a:xfrm>
            <a:off x="2627313" y="3186113"/>
            <a:ext cx="76962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83" name="Line 2"/>
          <p:cNvSpPr>
            <a:spLocks noChangeShapeType="1"/>
          </p:cNvSpPr>
          <p:nvPr/>
        </p:nvSpPr>
        <p:spPr bwMode="auto">
          <a:xfrm>
            <a:off x="7124700" y="4379913"/>
            <a:ext cx="0" cy="1944687"/>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84" name="Line 3"/>
          <p:cNvSpPr>
            <a:spLocks noChangeShapeType="1"/>
          </p:cNvSpPr>
          <p:nvPr/>
        </p:nvSpPr>
        <p:spPr bwMode="auto">
          <a:xfrm>
            <a:off x="7772400" y="3175000"/>
            <a:ext cx="0" cy="3556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85" name="Line 4"/>
          <p:cNvSpPr>
            <a:spLocks noChangeShapeType="1"/>
          </p:cNvSpPr>
          <p:nvPr/>
        </p:nvSpPr>
        <p:spPr bwMode="auto">
          <a:xfrm flipH="1">
            <a:off x="6400800" y="1620838"/>
            <a:ext cx="1588" cy="1566862"/>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86" name="Rectangle 5"/>
          <p:cNvSpPr>
            <a:spLocks/>
          </p:cNvSpPr>
          <p:nvPr/>
        </p:nvSpPr>
        <p:spPr bwMode="auto">
          <a:xfrm>
            <a:off x="4530584" y="1045746"/>
            <a:ext cx="3727733" cy="677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a:lnSpc>
                <a:spcPct val="200000"/>
              </a:lnSpc>
            </a:pPr>
            <a:r>
              <a:rPr lang="en-US" sz="2400" dirty="0" smtClean="0">
                <a:solidFill>
                  <a:schemeClr val="tx1"/>
                </a:solidFill>
                <a:cs typeface="Gill Sans" charset="0"/>
              </a:rPr>
              <a:t>Sustainable </a:t>
            </a:r>
            <a:r>
              <a:rPr lang="en-US" sz="2400" dirty="0">
                <a:solidFill>
                  <a:schemeClr val="tx1"/>
                </a:solidFill>
                <a:cs typeface="Gill Sans" charset="0"/>
              </a:rPr>
              <a:t>Resource Planning</a:t>
            </a:r>
          </a:p>
        </p:txBody>
      </p:sp>
      <p:sp>
        <p:nvSpPr>
          <p:cNvPr id="174087" name="Rectangle 6"/>
          <p:cNvSpPr>
            <a:spLocks/>
          </p:cNvSpPr>
          <p:nvPr/>
        </p:nvSpPr>
        <p:spPr bwMode="auto">
          <a:xfrm>
            <a:off x="6859588" y="3517900"/>
            <a:ext cx="1831975" cy="838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sz="2400">
                <a:solidFill>
                  <a:schemeClr val="tx1"/>
                </a:solidFill>
                <a:cs typeface="Gill Sans" charset="0"/>
              </a:rPr>
              <a:t>Consumer </a:t>
            </a:r>
          </a:p>
          <a:p>
            <a:r>
              <a:rPr lang="en-US" sz="2400">
                <a:solidFill>
                  <a:schemeClr val="tx1"/>
                </a:solidFill>
                <a:cs typeface="Gill Sans" charset="0"/>
              </a:rPr>
              <a:t>Responsibility</a:t>
            </a:r>
          </a:p>
        </p:txBody>
      </p:sp>
      <p:sp>
        <p:nvSpPr>
          <p:cNvPr id="174088" name="Line 7"/>
          <p:cNvSpPr>
            <a:spLocks noChangeShapeType="1"/>
          </p:cNvSpPr>
          <p:nvPr/>
        </p:nvSpPr>
        <p:spPr bwMode="auto">
          <a:xfrm>
            <a:off x="1866900" y="4368800"/>
            <a:ext cx="0" cy="20447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89" name="Rectangle 8"/>
          <p:cNvSpPr>
            <a:spLocks/>
          </p:cNvSpPr>
          <p:nvPr/>
        </p:nvSpPr>
        <p:spPr bwMode="auto">
          <a:xfrm>
            <a:off x="1919288" y="4425950"/>
            <a:ext cx="18145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Sustainable Design</a:t>
            </a:r>
          </a:p>
          <a:p>
            <a:pPr algn="l"/>
            <a:r>
              <a:rPr lang="en-US" sz="1400">
                <a:solidFill>
                  <a:schemeClr val="tx1"/>
                </a:solidFill>
                <a:cs typeface="Gill Sans" charset="0"/>
              </a:rPr>
              <a:t>Transparency</a:t>
            </a:r>
          </a:p>
          <a:p>
            <a:pPr algn="l"/>
            <a:r>
              <a:rPr lang="en-US" sz="1400">
                <a:solidFill>
                  <a:schemeClr val="tx1"/>
                </a:solidFill>
                <a:cs typeface="Gill Sans" charset="0"/>
              </a:rPr>
              <a:t>Triple Bottom Line</a:t>
            </a:r>
          </a:p>
          <a:p>
            <a:pPr algn="l"/>
            <a:r>
              <a:rPr lang="en-US" sz="1400">
                <a:solidFill>
                  <a:schemeClr val="tx1"/>
                </a:solidFill>
                <a:cs typeface="Gill Sans" charset="0"/>
              </a:rPr>
              <a:t>Environmental Product </a:t>
            </a:r>
          </a:p>
          <a:p>
            <a:pPr algn="l"/>
            <a:r>
              <a:rPr lang="en-US" sz="1400">
                <a:solidFill>
                  <a:schemeClr val="tx1"/>
                </a:solidFill>
                <a:cs typeface="Gill Sans" charset="0"/>
              </a:rPr>
              <a:t>       Declaration</a:t>
            </a:r>
          </a:p>
          <a:p>
            <a:pPr algn="l"/>
            <a:r>
              <a:rPr lang="en-US" sz="1400">
                <a:solidFill>
                  <a:schemeClr val="tx1"/>
                </a:solidFill>
                <a:cs typeface="Gill Sans" charset="0"/>
              </a:rPr>
              <a:t>Extended Producer</a:t>
            </a:r>
          </a:p>
          <a:p>
            <a:pPr algn="l"/>
            <a:r>
              <a:rPr lang="en-US" sz="1400">
                <a:solidFill>
                  <a:schemeClr val="tx1"/>
                </a:solidFill>
                <a:cs typeface="Gill Sans" charset="0"/>
              </a:rPr>
              <a:t>       Responsibility</a:t>
            </a:r>
          </a:p>
          <a:p>
            <a:pPr algn="l"/>
            <a:r>
              <a:rPr lang="en-US" sz="1400">
                <a:solidFill>
                  <a:schemeClr val="tx1"/>
                </a:solidFill>
                <a:cs typeface="Gill Sans" charset="0"/>
              </a:rPr>
              <a:t>Reduce Packaging</a:t>
            </a:r>
          </a:p>
          <a:p>
            <a:pPr algn="l"/>
            <a:endParaRPr lang="en-US" sz="1400">
              <a:solidFill>
                <a:schemeClr val="tx1"/>
              </a:solidFill>
              <a:cs typeface="Gill Sans" charset="0"/>
            </a:endParaRPr>
          </a:p>
        </p:txBody>
      </p:sp>
      <p:sp>
        <p:nvSpPr>
          <p:cNvPr id="174090" name="Rectangle 9"/>
          <p:cNvSpPr>
            <a:spLocks/>
          </p:cNvSpPr>
          <p:nvPr/>
        </p:nvSpPr>
        <p:spPr bwMode="auto">
          <a:xfrm>
            <a:off x="7219950" y="4432300"/>
            <a:ext cx="1679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Reduce</a:t>
            </a:r>
          </a:p>
          <a:p>
            <a:pPr algn="l"/>
            <a:r>
              <a:rPr lang="en-US" sz="1400">
                <a:solidFill>
                  <a:schemeClr val="tx1"/>
                </a:solidFill>
                <a:cs typeface="Gill Sans" charset="0"/>
              </a:rPr>
              <a:t>Shop Smart</a:t>
            </a:r>
          </a:p>
          <a:p>
            <a:pPr algn="l"/>
            <a:r>
              <a:rPr lang="en-US" sz="1400">
                <a:solidFill>
                  <a:schemeClr val="tx1"/>
                </a:solidFill>
                <a:cs typeface="Gill Sans" charset="0"/>
              </a:rPr>
              <a:t>Refuse</a:t>
            </a:r>
          </a:p>
          <a:p>
            <a:pPr algn="l"/>
            <a:r>
              <a:rPr lang="en-US" sz="1400">
                <a:solidFill>
                  <a:schemeClr val="tx1"/>
                </a:solidFill>
                <a:cs typeface="Gill Sans" charset="0"/>
              </a:rPr>
              <a:t>Reuse</a:t>
            </a:r>
          </a:p>
          <a:p>
            <a:pPr algn="l"/>
            <a:r>
              <a:rPr lang="en-US" sz="1400">
                <a:solidFill>
                  <a:schemeClr val="tx1"/>
                </a:solidFill>
                <a:cs typeface="Gill Sans" charset="0"/>
              </a:rPr>
              <a:t>Separate</a:t>
            </a:r>
          </a:p>
          <a:p>
            <a:pPr algn="l"/>
            <a:r>
              <a:rPr lang="en-US" sz="1400">
                <a:solidFill>
                  <a:schemeClr val="tx1"/>
                </a:solidFill>
                <a:cs typeface="Gill Sans" charset="0"/>
              </a:rPr>
              <a:t>Precycle</a:t>
            </a:r>
          </a:p>
          <a:p>
            <a:pPr algn="l"/>
            <a:r>
              <a:rPr lang="en-US" sz="1400">
                <a:solidFill>
                  <a:schemeClr val="tx1"/>
                </a:solidFill>
                <a:cs typeface="Gill Sans" charset="0"/>
              </a:rPr>
              <a:t>Choose</a:t>
            </a:r>
          </a:p>
          <a:p>
            <a:pPr algn="l"/>
            <a:r>
              <a:rPr lang="en-US" sz="1400">
                <a:solidFill>
                  <a:schemeClr val="tx1"/>
                </a:solidFill>
                <a:cs typeface="Gill Sans" charset="0"/>
              </a:rPr>
              <a:t>Sustainable Resource </a:t>
            </a:r>
          </a:p>
          <a:p>
            <a:pPr algn="l"/>
            <a:r>
              <a:rPr lang="en-US" sz="1400">
                <a:solidFill>
                  <a:schemeClr val="tx1"/>
                </a:solidFill>
                <a:cs typeface="Gill Sans" charset="0"/>
              </a:rPr>
              <a:t>     Management</a:t>
            </a:r>
          </a:p>
          <a:p>
            <a:pPr algn="l"/>
            <a:r>
              <a:rPr lang="en-US" sz="1400">
                <a:solidFill>
                  <a:schemeClr val="tx1"/>
                </a:solidFill>
                <a:cs typeface="Gill Sans" charset="0"/>
              </a:rPr>
              <a:t>Civic Engagement</a:t>
            </a:r>
          </a:p>
        </p:txBody>
      </p:sp>
      <p:sp>
        <p:nvSpPr>
          <p:cNvPr id="174091" name="Line 10"/>
          <p:cNvSpPr>
            <a:spLocks noChangeShapeType="1"/>
          </p:cNvSpPr>
          <p:nvPr/>
        </p:nvSpPr>
        <p:spPr bwMode="auto">
          <a:xfrm>
            <a:off x="2616200" y="3175000"/>
            <a:ext cx="0" cy="3556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92" name="Rectangle 11"/>
          <p:cNvSpPr>
            <a:spLocks/>
          </p:cNvSpPr>
          <p:nvPr/>
        </p:nvSpPr>
        <p:spPr bwMode="auto">
          <a:xfrm>
            <a:off x="1704975" y="3530600"/>
            <a:ext cx="1831975" cy="838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sz="2400">
                <a:solidFill>
                  <a:schemeClr val="tx1"/>
                </a:solidFill>
                <a:cs typeface="Gill Sans" charset="0"/>
              </a:rPr>
              <a:t>Producer </a:t>
            </a:r>
          </a:p>
          <a:p>
            <a:r>
              <a:rPr lang="en-US" sz="2400">
                <a:solidFill>
                  <a:schemeClr val="tx1"/>
                </a:solidFill>
                <a:cs typeface="Gill Sans" charset="0"/>
              </a:rPr>
              <a:t>Responsibility</a:t>
            </a:r>
          </a:p>
        </p:txBody>
      </p:sp>
      <p:sp>
        <p:nvSpPr>
          <p:cNvPr id="174093" name="Line 12"/>
          <p:cNvSpPr>
            <a:spLocks noChangeShapeType="1"/>
          </p:cNvSpPr>
          <p:nvPr/>
        </p:nvSpPr>
        <p:spPr bwMode="auto">
          <a:xfrm>
            <a:off x="5232400" y="3175000"/>
            <a:ext cx="0" cy="3556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94" name="Rectangle 13"/>
          <p:cNvSpPr>
            <a:spLocks/>
          </p:cNvSpPr>
          <p:nvPr/>
        </p:nvSpPr>
        <p:spPr bwMode="auto">
          <a:xfrm>
            <a:off x="4318000" y="3517900"/>
            <a:ext cx="1831975" cy="838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sz="2400">
                <a:solidFill>
                  <a:schemeClr val="tx1"/>
                </a:solidFill>
                <a:cs typeface="Gill Sans" charset="0"/>
              </a:rPr>
              <a:t>Retailer </a:t>
            </a:r>
          </a:p>
          <a:p>
            <a:r>
              <a:rPr lang="en-US" sz="2400">
                <a:solidFill>
                  <a:schemeClr val="tx1"/>
                </a:solidFill>
                <a:cs typeface="Gill Sans" charset="0"/>
              </a:rPr>
              <a:t>Responsibility</a:t>
            </a:r>
          </a:p>
        </p:txBody>
      </p:sp>
      <p:sp>
        <p:nvSpPr>
          <p:cNvPr id="174095" name="Rectangle 14"/>
          <p:cNvSpPr>
            <a:spLocks/>
          </p:cNvSpPr>
          <p:nvPr/>
        </p:nvSpPr>
        <p:spPr bwMode="auto">
          <a:xfrm>
            <a:off x="4640263" y="4432300"/>
            <a:ext cx="15652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Source Locally</a:t>
            </a:r>
          </a:p>
          <a:p>
            <a:pPr algn="l"/>
            <a:r>
              <a:rPr lang="en-US" sz="1400">
                <a:solidFill>
                  <a:schemeClr val="tx1"/>
                </a:solidFill>
                <a:cs typeface="Gill Sans" charset="0"/>
              </a:rPr>
              <a:t>Take Back</a:t>
            </a:r>
          </a:p>
          <a:p>
            <a:pPr algn="l"/>
            <a:r>
              <a:rPr lang="en-US" sz="1400">
                <a:solidFill>
                  <a:schemeClr val="tx1"/>
                </a:solidFill>
                <a:cs typeface="Gill Sans" charset="0"/>
              </a:rPr>
              <a:t>Sell in Bulk</a:t>
            </a:r>
          </a:p>
          <a:p>
            <a:pPr algn="l"/>
            <a:r>
              <a:rPr lang="en-US" sz="1400">
                <a:solidFill>
                  <a:schemeClr val="tx1"/>
                </a:solidFill>
                <a:cs typeface="Gill Sans" charset="0"/>
              </a:rPr>
              <a:t>Green Procurement</a:t>
            </a:r>
          </a:p>
          <a:p>
            <a:pPr algn="l"/>
            <a:r>
              <a:rPr lang="en-US" sz="1400">
                <a:solidFill>
                  <a:schemeClr val="tx1"/>
                </a:solidFill>
                <a:cs typeface="Gill Sans" charset="0"/>
              </a:rPr>
              <a:t>Reduce Packaging</a:t>
            </a:r>
          </a:p>
          <a:p>
            <a:pPr algn="l"/>
            <a:r>
              <a:rPr lang="en-US" sz="1400">
                <a:solidFill>
                  <a:schemeClr val="tx1"/>
                </a:solidFill>
                <a:cs typeface="Gill Sans" charset="0"/>
              </a:rPr>
              <a:t>Reusable Packaging</a:t>
            </a:r>
          </a:p>
          <a:p>
            <a:pPr algn="l"/>
            <a:r>
              <a:rPr lang="en-US" sz="1400">
                <a:solidFill>
                  <a:schemeClr val="tx1"/>
                </a:solidFill>
                <a:cs typeface="Gill Sans" charset="0"/>
              </a:rPr>
              <a:t>Reuse</a:t>
            </a:r>
          </a:p>
          <a:p>
            <a:pPr algn="l"/>
            <a:r>
              <a:rPr lang="en-US" sz="1400">
                <a:solidFill>
                  <a:schemeClr val="tx1"/>
                </a:solidFill>
                <a:cs typeface="Gill Sans" charset="0"/>
              </a:rPr>
              <a:t>Recycle</a:t>
            </a:r>
          </a:p>
          <a:p>
            <a:pPr algn="l"/>
            <a:r>
              <a:rPr lang="en-US" sz="1400">
                <a:solidFill>
                  <a:schemeClr val="tx1"/>
                </a:solidFill>
                <a:cs typeface="Gill Sans" charset="0"/>
              </a:rPr>
              <a:t>Compost</a:t>
            </a:r>
          </a:p>
          <a:p>
            <a:pPr algn="l"/>
            <a:r>
              <a:rPr lang="en-US" sz="1400">
                <a:solidFill>
                  <a:schemeClr val="tx1"/>
                </a:solidFill>
                <a:cs typeface="Gill Sans" charset="0"/>
              </a:rPr>
              <a:t>Educate Consumer</a:t>
            </a:r>
          </a:p>
        </p:txBody>
      </p:sp>
      <p:sp>
        <p:nvSpPr>
          <p:cNvPr id="174096" name="Line 15"/>
          <p:cNvSpPr>
            <a:spLocks noChangeShapeType="1"/>
          </p:cNvSpPr>
          <p:nvPr/>
        </p:nvSpPr>
        <p:spPr bwMode="auto">
          <a:xfrm>
            <a:off x="10299700" y="3187700"/>
            <a:ext cx="0" cy="3556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097" name="Rectangle 16"/>
          <p:cNvSpPr>
            <a:spLocks/>
          </p:cNvSpPr>
          <p:nvPr/>
        </p:nvSpPr>
        <p:spPr bwMode="auto">
          <a:xfrm>
            <a:off x="9385300" y="3530600"/>
            <a:ext cx="1831975" cy="838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r>
              <a:rPr lang="en-US" sz="2400">
                <a:solidFill>
                  <a:schemeClr val="tx1"/>
                </a:solidFill>
                <a:cs typeface="Gill Sans" charset="0"/>
              </a:rPr>
              <a:t>Government </a:t>
            </a:r>
          </a:p>
          <a:p>
            <a:r>
              <a:rPr lang="en-US" sz="2400">
                <a:solidFill>
                  <a:schemeClr val="tx1"/>
                </a:solidFill>
                <a:cs typeface="Gill Sans" charset="0"/>
              </a:rPr>
              <a:t>Responsibility</a:t>
            </a:r>
          </a:p>
        </p:txBody>
      </p:sp>
      <p:sp>
        <p:nvSpPr>
          <p:cNvPr id="174098" name="Rectangle 17"/>
          <p:cNvSpPr>
            <a:spLocks/>
          </p:cNvSpPr>
          <p:nvPr/>
        </p:nvSpPr>
        <p:spPr bwMode="auto">
          <a:xfrm>
            <a:off x="9698038" y="4406900"/>
            <a:ext cx="21240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Lead by Example</a:t>
            </a:r>
          </a:p>
          <a:p>
            <a:pPr algn="l"/>
            <a:r>
              <a:rPr lang="en-US" sz="1400">
                <a:solidFill>
                  <a:schemeClr val="tx1"/>
                </a:solidFill>
                <a:cs typeface="Gill Sans" charset="0"/>
              </a:rPr>
              <a:t>Oversight</a:t>
            </a:r>
          </a:p>
          <a:p>
            <a:pPr algn="l"/>
            <a:r>
              <a:rPr lang="en-US" sz="1400">
                <a:solidFill>
                  <a:schemeClr val="tx1"/>
                </a:solidFill>
                <a:cs typeface="Gill Sans" charset="0"/>
              </a:rPr>
              <a:t>Regulation</a:t>
            </a:r>
          </a:p>
          <a:p>
            <a:pPr algn="l"/>
            <a:r>
              <a:rPr lang="en-US" sz="1400">
                <a:solidFill>
                  <a:schemeClr val="tx1"/>
                </a:solidFill>
                <a:cs typeface="Gill Sans" charset="0"/>
              </a:rPr>
              <a:t>Infrastructure</a:t>
            </a:r>
          </a:p>
          <a:p>
            <a:pPr algn="l"/>
            <a:r>
              <a:rPr lang="en-US" sz="1400">
                <a:solidFill>
                  <a:schemeClr val="tx1"/>
                </a:solidFill>
                <a:cs typeface="Gill Sans" charset="0"/>
              </a:rPr>
              <a:t>Zoning</a:t>
            </a:r>
          </a:p>
          <a:p>
            <a:pPr algn="l"/>
            <a:r>
              <a:rPr lang="en-US" sz="1400">
                <a:solidFill>
                  <a:schemeClr val="tx1"/>
                </a:solidFill>
                <a:cs typeface="Gill Sans" charset="0"/>
              </a:rPr>
              <a:t>Incentivize</a:t>
            </a:r>
          </a:p>
          <a:p>
            <a:pPr algn="l"/>
            <a:r>
              <a:rPr lang="en-US" sz="1400">
                <a:solidFill>
                  <a:schemeClr val="tx1"/>
                </a:solidFill>
                <a:cs typeface="Gill Sans" charset="0"/>
              </a:rPr>
              <a:t>Market Development</a:t>
            </a:r>
          </a:p>
          <a:p>
            <a:pPr algn="l"/>
            <a:r>
              <a:rPr lang="en-US" sz="1400">
                <a:solidFill>
                  <a:schemeClr val="tx1"/>
                </a:solidFill>
                <a:cs typeface="Gill Sans" charset="0"/>
              </a:rPr>
              <a:t>Technical Assistance</a:t>
            </a:r>
          </a:p>
          <a:p>
            <a:pPr algn="l"/>
            <a:r>
              <a:rPr lang="en-US" sz="1400">
                <a:solidFill>
                  <a:schemeClr val="tx1"/>
                </a:solidFill>
                <a:cs typeface="Gill Sans" charset="0"/>
              </a:rPr>
              <a:t>Education</a:t>
            </a:r>
          </a:p>
          <a:p>
            <a:pPr algn="l"/>
            <a:r>
              <a:rPr lang="en-US" sz="1400">
                <a:solidFill>
                  <a:schemeClr val="tx1"/>
                </a:solidFill>
                <a:cs typeface="Gill Sans" charset="0"/>
              </a:rPr>
              <a:t>Green Procurement</a:t>
            </a:r>
          </a:p>
          <a:p>
            <a:pPr algn="l"/>
            <a:r>
              <a:rPr lang="en-US" sz="1400">
                <a:solidFill>
                  <a:schemeClr val="tx1"/>
                </a:solidFill>
                <a:cs typeface="Gill Sans" charset="0"/>
              </a:rPr>
              <a:t>Develop Metrics</a:t>
            </a:r>
          </a:p>
          <a:p>
            <a:pPr algn="l"/>
            <a:r>
              <a:rPr lang="en-US" sz="1400">
                <a:solidFill>
                  <a:schemeClr val="tx1"/>
                </a:solidFill>
                <a:cs typeface="Gill Sans" charset="0"/>
              </a:rPr>
              <a:t>Support Existing</a:t>
            </a:r>
          </a:p>
          <a:p>
            <a:pPr algn="l"/>
            <a:r>
              <a:rPr lang="en-US" sz="1400">
                <a:solidFill>
                  <a:schemeClr val="tx1"/>
                </a:solidFill>
                <a:cs typeface="Gill Sans" charset="0"/>
              </a:rPr>
              <a:t>       Enterprise</a:t>
            </a:r>
          </a:p>
          <a:p>
            <a:pPr algn="l"/>
            <a:r>
              <a:rPr lang="en-US" sz="1400">
                <a:solidFill>
                  <a:schemeClr val="tx1"/>
                </a:solidFill>
                <a:cs typeface="Gill Sans" charset="0"/>
              </a:rPr>
              <a:t>All Stakeholder Engagement</a:t>
            </a:r>
          </a:p>
        </p:txBody>
      </p:sp>
      <p:sp>
        <p:nvSpPr>
          <p:cNvPr id="174099" name="Line 18"/>
          <p:cNvSpPr>
            <a:spLocks noChangeShapeType="1"/>
          </p:cNvSpPr>
          <p:nvPr/>
        </p:nvSpPr>
        <p:spPr bwMode="auto">
          <a:xfrm>
            <a:off x="9652000" y="4381500"/>
            <a:ext cx="0" cy="19431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4100" name="Line 19"/>
          <p:cNvSpPr>
            <a:spLocks noChangeShapeType="1"/>
          </p:cNvSpPr>
          <p:nvPr/>
        </p:nvSpPr>
        <p:spPr bwMode="auto">
          <a:xfrm>
            <a:off x="4584700" y="4381500"/>
            <a:ext cx="0" cy="19431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9366530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Line 1"/>
          <p:cNvSpPr>
            <a:spLocks noChangeShapeType="1"/>
          </p:cNvSpPr>
          <p:nvPr/>
        </p:nvSpPr>
        <p:spPr bwMode="auto">
          <a:xfrm>
            <a:off x="10414000" y="2946400"/>
            <a:ext cx="0" cy="685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07" name="Oval 2"/>
          <p:cNvSpPr>
            <a:spLocks/>
          </p:cNvSpPr>
          <p:nvPr/>
        </p:nvSpPr>
        <p:spPr bwMode="auto">
          <a:xfrm>
            <a:off x="9779000" y="3263900"/>
            <a:ext cx="1270000" cy="1270000"/>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175108" name="Oval 3"/>
          <p:cNvSpPr>
            <a:spLocks/>
          </p:cNvSpPr>
          <p:nvPr/>
        </p:nvSpPr>
        <p:spPr bwMode="auto">
          <a:xfrm>
            <a:off x="9893300" y="3378200"/>
            <a:ext cx="1028700" cy="1028700"/>
          </a:xfrm>
          <a:prstGeom prst="ellipse">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175109" name="Line 4"/>
          <p:cNvSpPr>
            <a:spLocks noChangeShapeType="1"/>
          </p:cNvSpPr>
          <p:nvPr/>
        </p:nvSpPr>
        <p:spPr bwMode="auto">
          <a:xfrm>
            <a:off x="3046413" y="2957513"/>
            <a:ext cx="73533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0" name="Line 5"/>
          <p:cNvSpPr>
            <a:spLocks noChangeShapeType="1"/>
          </p:cNvSpPr>
          <p:nvPr/>
        </p:nvSpPr>
        <p:spPr bwMode="auto">
          <a:xfrm>
            <a:off x="3060700" y="2959100"/>
            <a:ext cx="0" cy="685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1" name="Line 6"/>
          <p:cNvSpPr>
            <a:spLocks noChangeShapeType="1"/>
          </p:cNvSpPr>
          <p:nvPr/>
        </p:nvSpPr>
        <p:spPr bwMode="auto">
          <a:xfrm>
            <a:off x="6438900" y="3770313"/>
            <a:ext cx="0" cy="1068387"/>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2" name="Line 7"/>
          <p:cNvSpPr>
            <a:spLocks noChangeShapeType="1"/>
          </p:cNvSpPr>
          <p:nvPr/>
        </p:nvSpPr>
        <p:spPr bwMode="auto">
          <a:xfrm>
            <a:off x="3124200" y="4826000"/>
            <a:ext cx="0" cy="685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3" name="Line 8"/>
          <p:cNvSpPr>
            <a:spLocks noChangeShapeType="1"/>
          </p:cNvSpPr>
          <p:nvPr/>
        </p:nvSpPr>
        <p:spPr bwMode="auto">
          <a:xfrm>
            <a:off x="6438900" y="4826000"/>
            <a:ext cx="0" cy="685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4" name="Line 9"/>
          <p:cNvSpPr>
            <a:spLocks noChangeShapeType="1"/>
          </p:cNvSpPr>
          <p:nvPr/>
        </p:nvSpPr>
        <p:spPr bwMode="auto">
          <a:xfrm>
            <a:off x="6426200" y="2411413"/>
            <a:ext cx="0" cy="890587"/>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5" name="Line 10"/>
          <p:cNvSpPr>
            <a:spLocks noChangeShapeType="1"/>
          </p:cNvSpPr>
          <p:nvPr/>
        </p:nvSpPr>
        <p:spPr bwMode="auto">
          <a:xfrm>
            <a:off x="6427788" y="1392238"/>
            <a:ext cx="0" cy="525462"/>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16" name="Rectangle 11"/>
          <p:cNvSpPr>
            <a:spLocks/>
          </p:cNvSpPr>
          <p:nvPr/>
        </p:nvSpPr>
        <p:spPr bwMode="auto">
          <a:xfrm>
            <a:off x="4064000" y="908050"/>
            <a:ext cx="4498975" cy="692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Sustainable Resource Management</a:t>
            </a:r>
          </a:p>
        </p:txBody>
      </p:sp>
      <p:sp>
        <p:nvSpPr>
          <p:cNvPr id="175117" name="Rectangle 12"/>
          <p:cNvSpPr>
            <a:spLocks/>
          </p:cNvSpPr>
          <p:nvPr/>
        </p:nvSpPr>
        <p:spPr bwMode="auto">
          <a:xfrm>
            <a:off x="4938713" y="3200400"/>
            <a:ext cx="2935287" cy="677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Zero Waste Recovery</a:t>
            </a:r>
          </a:p>
        </p:txBody>
      </p:sp>
      <p:sp>
        <p:nvSpPr>
          <p:cNvPr id="175118" name="Rectangle 13"/>
          <p:cNvSpPr>
            <a:spLocks/>
          </p:cNvSpPr>
          <p:nvPr/>
        </p:nvSpPr>
        <p:spPr bwMode="auto">
          <a:xfrm>
            <a:off x="2616200" y="5408196"/>
            <a:ext cx="1076325" cy="677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Reuse</a:t>
            </a:r>
          </a:p>
        </p:txBody>
      </p:sp>
      <p:sp>
        <p:nvSpPr>
          <p:cNvPr id="175119" name="Rectangle 14"/>
          <p:cNvSpPr>
            <a:spLocks/>
          </p:cNvSpPr>
          <p:nvPr/>
        </p:nvSpPr>
        <p:spPr bwMode="auto">
          <a:xfrm>
            <a:off x="5870575" y="5370096"/>
            <a:ext cx="1165225" cy="677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Recycle</a:t>
            </a:r>
          </a:p>
        </p:txBody>
      </p:sp>
      <p:sp>
        <p:nvSpPr>
          <p:cNvPr id="175120" name="Rectangle 15"/>
          <p:cNvSpPr>
            <a:spLocks/>
          </p:cNvSpPr>
          <p:nvPr/>
        </p:nvSpPr>
        <p:spPr bwMode="auto">
          <a:xfrm>
            <a:off x="8772525" y="5334000"/>
            <a:ext cx="1387475" cy="673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Compost</a:t>
            </a:r>
          </a:p>
        </p:txBody>
      </p:sp>
      <p:sp>
        <p:nvSpPr>
          <p:cNvPr id="175121" name="Line 16"/>
          <p:cNvSpPr>
            <a:spLocks noChangeShapeType="1"/>
          </p:cNvSpPr>
          <p:nvPr/>
        </p:nvSpPr>
        <p:spPr bwMode="auto">
          <a:xfrm>
            <a:off x="3111500" y="4838700"/>
            <a:ext cx="63373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22" name="Line 17"/>
          <p:cNvSpPr>
            <a:spLocks noChangeShapeType="1"/>
          </p:cNvSpPr>
          <p:nvPr/>
        </p:nvSpPr>
        <p:spPr bwMode="auto">
          <a:xfrm>
            <a:off x="9448800" y="4826000"/>
            <a:ext cx="0" cy="6858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23" name="Line 18"/>
          <p:cNvSpPr>
            <a:spLocks noChangeShapeType="1"/>
          </p:cNvSpPr>
          <p:nvPr/>
        </p:nvSpPr>
        <p:spPr bwMode="auto">
          <a:xfrm flipH="1">
            <a:off x="6057900" y="6007100"/>
            <a:ext cx="12700" cy="20574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24" name="Line 19"/>
          <p:cNvSpPr>
            <a:spLocks noChangeShapeType="1"/>
          </p:cNvSpPr>
          <p:nvPr/>
        </p:nvSpPr>
        <p:spPr bwMode="auto">
          <a:xfrm>
            <a:off x="2832100" y="6007100"/>
            <a:ext cx="0" cy="20447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25" name="Line 20"/>
          <p:cNvSpPr>
            <a:spLocks noChangeShapeType="1"/>
          </p:cNvSpPr>
          <p:nvPr/>
        </p:nvSpPr>
        <p:spPr bwMode="auto">
          <a:xfrm flipH="1">
            <a:off x="8978900" y="6007100"/>
            <a:ext cx="12700" cy="20574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26" name="Rectangle 21"/>
          <p:cNvSpPr>
            <a:spLocks/>
          </p:cNvSpPr>
          <p:nvPr/>
        </p:nvSpPr>
        <p:spPr bwMode="auto">
          <a:xfrm>
            <a:off x="2887663" y="6051550"/>
            <a:ext cx="17113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Collection/Salvage</a:t>
            </a:r>
          </a:p>
          <a:p>
            <a:pPr algn="l"/>
            <a:r>
              <a:rPr lang="en-US" sz="1400">
                <a:solidFill>
                  <a:schemeClr val="tx1"/>
                </a:solidFill>
                <a:cs typeface="Gill Sans" charset="0"/>
              </a:rPr>
              <a:t>Repair/Remanufacture</a:t>
            </a:r>
          </a:p>
          <a:p>
            <a:pPr algn="l"/>
            <a:r>
              <a:rPr lang="en-US" sz="1400">
                <a:solidFill>
                  <a:schemeClr val="tx1"/>
                </a:solidFill>
                <a:cs typeface="Gill Sans" charset="0"/>
              </a:rPr>
              <a:t>Conventional Reuse</a:t>
            </a:r>
          </a:p>
          <a:p>
            <a:pPr algn="l"/>
            <a:r>
              <a:rPr lang="en-US" sz="1400">
                <a:solidFill>
                  <a:schemeClr val="tx1"/>
                </a:solidFill>
                <a:cs typeface="Gill Sans" charset="0"/>
              </a:rPr>
              <a:t>Creative Reuse</a:t>
            </a:r>
          </a:p>
          <a:p>
            <a:pPr algn="l"/>
            <a:r>
              <a:rPr lang="en-US" sz="1400">
                <a:solidFill>
                  <a:schemeClr val="tx1"/>
                </a:solidFill>
                <a:cs typeface="Gill Sans" charset="0"/>
              </a:rPr>
              <a:t>Redistribute</a:t>
            </a:r>
          </a:p>
          <a:p>
            <a:pPr algn="l"/>
            <a:r>
              <a:rPr lang="en-US" sz="1400">
                <a:solidFill>
                  <a:schemeClr val="tx1"/>
                </a:solidFill>
                <a:cs typeface="Gill Sans" charset="0"/>
              </a:rPr>
              <a:t>Resell</a:t>
            </a:r>
          </a:p>
          <a:p>
            <a:pPr algn="l"/>
            <a:r>
              <a:rPr lang="en-US" sz="1400">
                <a:solidFill>
                  <a:schemeClr val="tx1"/>
                </a:solidFill>
                <a:cs typeface="Gill Sans" charset="0"/>
              </a:rPr>
              <a:t>Educate</a:t>
            </a:r>
          </a:p>
        </p:txBody>
      </p:sp>
      <p:sp>
        <p:nvSpPr>
          <p:cNvPr id="175127" name="Rectangle 22"/>
          <p:cNvSpPr>
            <a:spLocks/>
          </p:cNvSpPr>
          <p:nvPr/>
        </p:nvSpPr>
        <p:spPr bwMode="auto">
          <a:xfrm>
            <a:off x="8967788" y="6007100"/>
            <a:ext cx="129381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Collection</a:t>
            </a:r>
          </a:p>
          <a:p>
            <a:pPr algn="l"/>
            <a:r>
              <a:rPr lang="en-US" sz="1400">
                <a:solidFill>
                  <a:schemeClr val="tx1"/>
                </a:solidFill>
                <a:cs typeface="Gill Sans" charset="0"/>
              </a:rPr>
              <a:t>Processing</a:t>
            </a:r>
          </a:p>
          <a:p>
            <a:pPr algn="l"/>
            <a:r>
              <a:rPr lang="en-US" sz="1400">
                <a:solidFill>
                  <a:schemeClr val="tx1"/>
                </a:solidFill>
                <a:cs typeface="Gill Sans" charset="0"/>
              </a:rPr>
              <a:t>Soil Distribution</a:t>
            </a:r>
          </a:p>
          <a:p>
            <a:pPr algn="l"/>
            <a:r>
              <a:rPr lang="en-US" sz="1400">
                <a:solidFill>
                  <a:schemeClr val="tx1"/>
                </a:solidFill>
                <a:cs typeface="Gill Sans" charset="0"/>
              </a:rPr>
              <a:t>Promotion</a:t>
            </a:r>
          </a:p>
          <a:p>
            <a:pPr algn="l"/>
            <a:r>
              <a:rPr lang="en-US" sz="1400">
                <a:solidFill>
                  <a:schemeClr val="tx1"/>
                </a:solidFill>
                <a:cs typeface="Gill Sans" charset="0"/>
              </a:rPr>
              <a:t>Educate</a:t>
            </a:r>
          </a:p>
        </p:txBody>
      </p:sp>
      <p:sp>
        <p:nvSpPr>
          <p:cNvPr id="175128" name="Rectangle 23"/>
          <p:cNvSpPr>
            <a:spLocks/>
          </p:cNvSpPr>
          <p:nvPr/>
        </p:nvSpPr>
        <p:spPr bwMode="auto">
          <a:xfrm>
            <a:off x="6084888" y="6032500"/>
            <a:ext cx="12922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cs typeface="Gill Sans" charset="0"/>
              </a:rPr>
              <a:t>Collection</a:t>
            </a:r>
          </a:p>
          <a:p>
            <a:pPr algn="l"/>
            <a:r>
              <a:rPr lang="en-US" sz="1400">
                <a:solidFill>
                  <a:schemeClr val="tx1"/>
                </a:solidFill>
                <a:cs typeface="Gill Sans" charset="0"/>
              </a:rPr>
              <a:t>Separate</a:t>
            </a:r>
          </a:p>
          <a:p>
            <a:pPr algn="l"/>
            <a:r>
              <a:rPr lang="en-US" sz="1400">
                <a:solidFill>
                  <a:schemeClr val="tx1"/>
                </a:solidFill>
                <a:cs typeface="Gill Sans" charset="0"/>
              </a:rPr>
              <a:t>Processing</a:t>
            </a:r>
          </a:p>
          <a:p>
            <a:pPr algn="l"/>
            <a:r>
              <a:rPr lang="en-US" sz="1400">
                <a:solidFill>
                  <a:schemeClr val="tx1"/>
                </a:solidFill>
                <a:cs typeface="Gill Sans" charset="0"/>
              </a:rPr>
              <a:t>Raw Materials</a:t>
            </a:r>
          </a:p>
          <a:p>
            <a:pPr algn="l"/>
            <a:r>
              <a:rPr lang="en-US" sz="1400">
                <a:solidFill>
                  <a:schemeClr val="tx1"/>
                </a:solidFill>
                <a:cs typeface="Gill Sans" charset="0"/>
              </a:rPr>
              <a:t>Sell Recyclability</a:t>
            </a:r>
          </a:p>
          <a:p>
            <a:pPr algn="l"/>
            <a:r>
              <a:rPr lang="en-US" sz="1400">
                <a:solidFill>
                  <a:schemeClr val="tx1"/>
                </a:solidFill>
                <a:cs typeface="Gill Sans" charset="0"/>
              </a:rPr>
              <a:t>Educate</a:t>
            </a:r>
          </a:p>
          <a:p>
            <a:pPr algn="l"/>
            <a:endParaRPr lang="en-US" sz="1400">
              <a:solidFill>
                <a:schemeClr val="tx1"/>
              </a:solidFill>
              <a:cs typeface="Gill Sans" charset="0"/>
            </a:endParaRPr>
          </a:p>
        </p:txBody>
      </p:sp>
      <p:sp>
        <p:nvSpPr>
          <p:cNvPr id="175129" name="Oval 24"/>
          <p:cNvSpPr>
            <a:spLocks/>
          </p:cNvSpPr>
          <p:nvPr/>
        </p:nvSpPr>
        <p:spPr bwMode="auto">
          <a:xfrm>
            <a:off x="2425700" y="3276600"/>
            <a:ext cx="1270000" cy="1270000"/>
          </a:xfrm>
          <a:prstGeom prst="ellipse">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175130" name="Oval 25"/>
          <p:cNvSpPr>
            <a:spLocks/>
          </p:cNvSpPr>
          <p:nvPr/>
        </p:nvSpPr>
        <p:spPr bwMode="auto">
          <a:xfrm>
            <a:off x="2540000" y="3390900"/>
            <a:ext cx="1028700" cy="1028700"/>
          </a:xfrm>
          <a:prstGeom prst="ellipse">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175131" name="Rectangle 26"/>
          <p:cNvSpPr>
            <a:spLocks/>
          </p:cNvSpPr>
          <p:nvPr/>
        </p:nvSpPr>
        <p:spPr bwMode="auto">
          <a:xfrm>
            <a:off x="9866312" y="3623846"/>
            <a:ext cx="1208088" cy="677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Landfill</a:t>
            </a:r>
          </a:p>
        </p:txBody>
      </p:sp>
      <p:sp>
        <p:nvSpPr>
          <p:cNvPr id="175132" name="Rectangle 27"/>
          <p:cNvSpPr>
            <a:spLocks/>
          </p:cNvSpPr>
          <p:nvPr/>
        </p:nvSpPr>
        <p:spPr bwMode="auto">
          <a:xfrm>
            <a:off x="2159000" y="3670300"/>
            <a:ext cx="1695450" cy="673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nSpc>
                <a:spcPct val="200000"/>
              </a:lnSpc>
            </a:pPr>
            <a:r>
              <a:rPr lang="en-US" sz="2400" dirty="0">
                <a:solidFill>
                  <a:schemeClr val="tx1"/>
                </a:solidFill>
                <a:cs typeface="Gill Sans" charset="0"/>
              </a:rPr>
              <a:t>Incineration</a:t>
            </a:r>
          </a:p>
        </p:txBody>
      </p:sp>
      <p:sp>
        <p:nvSpPr>
          <p:cNvPr id="175133" name="Line 28"/>
          <p:cNvSpPr>
            <a:spLocks noChangeShapeType="1"/>
          </p:cNvSpPr>
          <p:nvPr/>
        </p:nvSpPr>
        <p:spPr bwMode="auto">
          <a:xfrm>
            <a:off x="2540000" y="3352800"/>
            <a:ext cx="1143000" cy="1143000"/>
          </a:xfrm>
          <a:prstGeom prst="line">
            <a:avLst/>
          </a:prstGeom>
          <a:noFill/>
          <a:ln w="101600">
            <a:solidFill>
              <a:srgbClr val="A408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34" name="Line 29"/>
          <p:cNvSpPr>
            <a:spLocks noChangeShapeType="1"/>
          </p:cNvSpPr>
          <p:nvPr/>
        </p:nvSpPr>
        <p:spPr bwMode="auto">
          <a:xfrm>
            <a:off x="9779000" y="3276600"/>
            <a:ext cx="1295400" cy="1295400"/>
          </a:xfrm>
          <a:prstGeom prst="line">
            <a:avLst/>
          </a:prstGeom>
          <a:noFill/>
          <a:ln w="101600">
            <a:solidFill>
              <a:srgbClr val="A408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75135" name="Rectangle 30"/>
          <p:cNvSpPr>
            <a:spLocks/>
          </p:cNvSpPr>
          <p:nvPr/>
        </p:nvSpPr>
        <p:spPr bwMode="auto">
          <a:xfrm>
            <a:off x="7642225" y="1473200"/>
            <a:ext cx="16557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b="1">
                <a:solidFill>
                  <a:schemeClr val="tx1"/>
                </a:solidFill>
                <a:cs typeface="Gill Sans" charset="0"/>
              </a:rPr>
              <a:t>Key Principles</a:t>
            </a:r>
          </a:p>
          <a:p>
            <a:r>
              <a:rPr lang="en-US" sz="1400">
                <a:solidFill>
                  <a:schemeClr val="tx1"/>
                </a:solidFill>
                <a:cs typeface="Gill Sans" charset="0"/>
              </a:rPr>
              <a:t>Redesign</a:t>
            </a:r>
          </a:p>
          <a:p>
            <a:r>
              <a:rPr lang="en-US" sz="1400">
                <a:solidFill>
                  <a:schemeClr val="tx1"/>
                </a:solidFill>
                <a:cs typeface="Gill Sans" charset="0"/>
              </a:rPr>
              <a:t>Highest and Best Use</a:t>
            </a:r>
          </a:p>
          <a:p>
            <a:r>
              <a:rPr lang="en-US" sz="1400">
                <a:solidFill>
                  <a:schemeClr val="tx1"/>
                </a:solidFill>
                <a:cs typeface="Gill Sans" charset="0"/>
              </a:rPr>
              <a:t>Source Separation</a:t>
            </a:r>
          </a:p>
          <a:p>
            <a:r>
              <a:rPr lang="en-US" sz="1400">
                <a:solidFill>
                  <a:schemeClr val="tx1"/>
                </a:solidFill>
                <a:cs typeface="Gill Sans" charset="0"/>
              </a:rPr>
              <a:t>EPR</a:t>
            </a:r>
          </a:p>
        </p:txBody>
      </p:sp>
      <p:sp>
        <p:nvSpPr>
          <p:cNvPr id="175136" name="Rectangle 31"/>
          <p:cNvSpPr>
            <a:spLocks/>
          </p:cNvSpPr>
          <p:nvPr/>
        </p:nvSpPr>
        <p:spPr bwMode="auto">
          <a:xfrm>
            <a:off x="5715000" y="1955800"/>
            <a:ext cx="1397000" cy="558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nSpc>
                <a:spcPct val="200000"/>
              </a:lnSpc>
            </a:pPr>
            <a:r>
              <a:rPr lang="en-US" sz="2400" dirty="0">
                <a:solidFill>
                  <a:schemeClr val="tx1"/>
                </a:solidFill>
                <a:cs typeface="Gill Sans" charset="0"/>
              </a:rPr>
              <a:t>Reduce</a:t>
            </a:r>
          </a:p>
        </p:txBody>
      </p:sp>
      <p:sp>
        <p:nvSpPr>
          <p:cNvPr id="2" name="Donut 1"/>
          <p:cNvSpPr/>
          <p:nvPr/>
        </p:nvSpPr>
        <p:spPr bwMode="auto">
          <a:xfrm>
            <a:off x="9474200" y="3048000"/>
            <a:ext cx="1905000" cy="1981200"/>
          </a:xfrm>
          <a:prstGeom prst="donut">
            <a:avLst>
              <a:gd name="adj" fmla="val 8978"/>
            </a:avLst>
          </a:prstGeom>
          <a:solidFill>
            <a:srgbClr val="CC3300"/>
          </a:solidFill>
          <a:ln w="2540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34" name="Donut 33"/>
          <p:cNvSpPr/>
          <p:nvPr/>
        </p:nvSpPr>
        <p:spPr bwMode="auto">
          <a:xfrm>
            <a:off x="2082800" y="3048000"/>
            <a:ext cx="1905000" cy="1981200"/>
          </a:xfrm>
          <a:prstGeom prst="donut">
            <a:avLst>
              <a:gd name="adj" fmla="val 8978"/>
            </a:avLst>
          </a:prstGeom>
          <a:solidFill>
            <a:srgbClr val="CC3300"/>
          </a:solidFill>
          <a:ln w="2540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6008788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8&quot; unique_id=&quot;10577&quot;&gt;&lt;/object&gt;&lt;object type=&quot;2&quot; unique_id=&quot;10578&quot;&gt;&lt;object type=&quot;3&quot; unique_id=&quot;10579&quot;&gt;&lt;property id=&quot;20148&quot; value=&quot;5&quot;/&gt;&lt;property id=&quot;20300&quot; value=&quot;Slide 1&quot;/&gt;&lt;property id=&quot;20307&quot; value=&quot;257&quot;/&gt;&lt;/object&gt;&lt;object type=&quot;3&quot; unique_id=&quot;10580&quot;&gt;&lt;property id=&quot;20148&quot; value=&quot;5&quot;/&gt;&lt;property id=&quot;20300&quot; value=&quot;Slide 2 - &amp;quot;Which is the Environment and which is the Economy?&amp;quot;&quot;/&gt;&lt;property id=&quot;20307&quot; value=&quot;258&quot;/&gt;&lt;/object&gt;&lt;object type=&quot;3&quot; unique_id=&quot;10581&quot;&gt;&lt;property id=&quot;20148&quot; value=&quot;5&quot;/&gt;&lt;property id=&quot;20300&quot; value=&quot;Slide 3 - &amp;quot;Which is the Environment and which is the Economy?&amp;quot;&quot;/&gt;&lt;property id=&quot;20307&quot; value=&quot;259&quot;/&gt;&lt;/object&gt;&lt;object type=&quot;3&quot; unique_id=&quot;10582&quot;&gt;&lt;property id=&quot;20148&quot; value=&quot;5&quot;/&gt;&lt;property id=&quot;20300&quot; value=&quot;Slide 4 - &amp;quot;Which is the Environment and which is the Economy?&amp;quot;&quot;/&gt;&lt;property id=&quot;20307&quot; value=&quot;260&quot;/&gt;&lt;/object&gt;&lt;object type=&quot;3&quot; unique_id=&quot;10583&quot;&gt;&lt;property id=&quot;20148&quot; value=&quot;5&quot;/&gt;&lt;property id=&quot;20300&quot; value=&quot;Slide 5 - &amp;quot;Business Principles&amp;quot;&quot;/&gt;&lt;property id=&quot;20307&quot; value=&quot;261&quot;/&gt;&lt;/object&gt;&lt;object type=&quot;3&quot; unique_id=&quot;10584&quot;&gt;&lt;property id=&quot;20148&quot; value=&quot;5&quot;/&gt;&lt;property id=&quot;20300&quot; value=&quot;Slide 6 - &amp;quot;Is Sustainability...&amp;quot;&quot;/&gt;&lt;property id=&quot;20307&quot; value=&quot;262&quot;/&gt;&lt;/object&gt;&lt;object type=&quot;3&quot; unique_id=&quot;10585&quot;&gt;&lt;property id=&quot;20148&quot; value=&quot;5&quot;/&gt;&lt;property id=&quot;20300&quot; value=&quot;Slide 7&quot;/&gt;&lt;property id=&quot;20307&quot; value=&quot;263&quot;/&gt;&lt;/object&gt;&lt;object type=&quot;3&quot; unique_id=&quot;10586&quot;&gt;&lt;property id=&quot;20148&quot; value=&quot;5&quot;/&gt;&lt;property id=&quot;20300&quot; value=&quot;Slide 8&quot;/&gt;&lt;property id=&quot;20307&quot; value=&quot;264&quot;/&gt;&lt;/object&gt;&lt;object type=&quot;3&quot; unique_id=&quot;10587&quot;&gt;&lt;property id=&quot;20148&quot; value=&quot;5&quot;/&gt;&lt;property id=&quot;20300&quot; value=&quot;Slide 9&quot;/&gt;&lt;property id=&quot;20307&quot; value=&quot;265&quot;/&gt;&lt;/object&gt;&lt;object type=&quot;3&quot; unique_id=&quot;10588&quot;&gt;&lt;property id=&quot;20148&quot; value=&quot;5&quot;/&gt;&lt;property id=&quot;20300&quot; value=&quot;Slide 10&quot;/&gt;&lt;property id=&quot;20307&quot; value=&quot;266&quot;/&gt;&lt;/object&gt;&lt;object type=&quot;3&quot; unique_id=&quot;10589&quot;&gt;&lt;property id=&quot;20148&quot; value=&quot;5&quot;/&gt;&lt;property id=&quot;20300&quot; value=&quot;Slide 11&quot;/&gt;&lt;property id=&quot;20307&quot; value=&quot;267&quot;/&gt;&lt;/object&gt;&lt;object type=&quot;3&quot; unique_id=&quot;10590&quot;&gt;&lt;property id=&quot;20148&quot; value=&quot;5&quot;/&gt;&lt;property id=&quot;20300&quot; value=&quot;Slide 12&quot;/&gt;&lt;property id=&quot;20307&quot; value=&quot;285&quot;/&gt;&lt;/object&gt;&lt;object type=&quot;3&quot; unique_id=&quot;10591&quot;&gt;&lt;property id=&quot;20148&quot; value=&quot;5&quot;/&gt;&lt;property id=&quot;20300&quot; value=&quot;Slide 13&quot;/&gt;&lt;property id=&quot;20307&quot; value=&quot;286&quot;/&gt;&lt;/object&gt;&lt;object type=&quot;3&quot; unique_id=&quot;10592&quot;&gt;&lt;property id=&quot;20148&quot; value=&quot;5&quot;/&gt;&lt;property id=&quot;20300&quot; value=&quot;Slide 14&quot;/&gt;&lt;property id=&quot;20307&quot; value=&quot;287&quot;/&gt;&lt;/object&gt;&lt;object type=&quot;3&quot; unique_id=&quot;10593&quot;&gt;&lt;property id=&quot;20148&quot; value=&quot;5&quot;/&gt;&lt;property id=&quot;20300&quot; value=&quot;Slide 15 - &amp;quot;Change Process&amp;quot;&quot;/&gt;&lt;property id=&quot;20307&quot; value=&quot;270&quot;/&gt;&lt;/object&gt;&lt;object type=&quot;3&quot; unique_id=&quot;10594&quot;&gt;&lt;property id=&quot;20148&quot; value=&quot;5&quot;/&gt;&lt;property id=&quot;20300&quot; value=&quot;Slide 16&quot;/&gt;&lt;property id=&quot;20307&quot; value=&quot;288&quot;/&gt;&lt;/object&gt;&lt;object type=&quot;3&quot; unique_id=&quot;10595&quot;&gt;&lt;property id=&quot;20148&quot; value=&quot;5&quot;/&gt;&lt;property id=&quot;20300&quot; value=&quot;Slide 17&quot;/&gt;&lt;property id=&quot;20307&quot; value=&quot;289&quot;/&gt;&lt;/object&gt;&lt;object type=&quot;3&quot; unique_id=&quot;10596&quot;&gt;&lt;property id=&quot;20148&quot; value=&quot;5&quot;/&gt;&lt;property id=&quot;20300&quot; value=&quot;Slide 18&quot;/&gt;&lt;property id=&quot;20307&quot; value=&quot;268&quot;/&gt;&lt;/object&gt;&lt;object type=&quot;3&quot; unique_id=&quot;10597&quot;&gt;&lt;property id=&quot;20148&quot; value=&quot;5&quot;/&gt;&lt;property id=&quot;20300&quot; value=&quot;Slide 19&quot;/&gt;&lt;property id=&quot;20307&quot; value=&quot;269&quot;/&gt;&lt;/object&gt;&lt;object type=&quot;3&quot; unique_id=&quot;10598&quot;&gt;&lt;property id=&quot;20148&quot; value=&quot;5&quot;/&gt;&lt;property id=&quot;20300&quot; value=&quot;Slide 20 - &amp;quot;Oil vs. Labor&amp;quot;&quot;/&gt;&lt;property id=&quot;20307&quot; value=&quot;272&quot;/&gt;&lt;/object&gt;&lt;object type=&quot;3&quot; unique_id=&quot;10599&quot;&gt;&lt;property id=&quot;20148&quot; value=&quot;5&quot;/&gt;&lt;property id=&quot;20300&quot; value=&quot;Slide 22&quot;/&gt;&lt;property id=&quot;20307&quot; value=&quot;271&quot;/&gt;&lt;/object&gt;&lt;object type=&quot;3&quot; unique_id=&quot;10600&quot;&gt;&lt;property id=&quot;20148&quot; value=&quot;5&quot;/&gt;&lt;property id=&quot;20300&quot; value=&quot;Slide 23&quot;/&gt;&lt;property id=&quot;20307&quot; value=&quot;273&quot;/&gt;&lt;/object&gt;&lt;object type=&quot;3&quot; unique_id=&quot;10601&quot;&gt;&lt;property id=&quot;20148&quot; value=&quot;5&quot;/&gt;&lt;property id=&quot;20300&quot; value=&quot;Slide 24&quot;/&gt;&lt;property id=&quot;20307&quot; value=&quot;274&quot;/&gt;&lt;/object&gt;&lt;object type=&quot;3&quot; unique_id=&quot;10602&quot;&gt;&lt;property id=&quot;20148&quot; value=&quot;5&quot;/&gt;&lt;property id=&quot;20300&quot; value=&quot;Slide 25 - &amp;quot;LifeCycle Footprint Diagram&amp;#x0D;&amp;#x0A;Interface Inc. 2006 vs Interface Inc. 2020&amp;#x0D;&amp;#x0A;&amp;quot;&quot;/&gt;&lt;property id=&quot;20307&quot; value=&quot;294&quot;/&gt;&lt;/object&gt;&lt;object type=&quot;3&quot; unique_id=&quot;10603&quot;&gt;&lt;property id=&quot;20148&quot; value=&quot;5&quot;/&gt;&lt;property id=&quot;20300&quot; value=&quot;Slide 26 - &amp;quot;LifeCycle Footprint Diagram&amp;#x0D;&amp;#x0A;Interface Inc. 2006 vs Interface Inc. 2020&amp;#x0D;&amp;#x0A;&amp;quot;&quot;/&gt;&lt;property id=&quot;20307&quot; value=&quot;296&quot;/&gt;&lt;/object&gt;&lt;object type=&quot;3&quot; unique_id=&quot;10604&quot;&gt;&lt;property id=&quot;20148&quot; value=&quot;5&quot;/&gt;&lt;property id=&quot;20300&quot; value=&quot;Slide 27&quot;/&gt;&lt;property id=&quot;20307&quot; value=&quot;276&quot;/&gt;&lt;/object&gt;&lt;object type=&quot;3&quot; unique_id=&quot;10605&quot;&gt;&lt;property id=&quot;20148&quot; value=&quot;5&quot;/&gt;&lt;property id=&quot;20300&quot; value=&quot;Slide 28&quot;/&gt;&lt;property id=&quot;20307&quot; value=&quot;277&quot;/&gt;&lt;/object&gt;&lt;object type=&quot;3&quot; unique_id=&quot;10606&quot;&gt;&lt;property id=&quot;20148&quot; value=&quot;5&quot;/&gt;&lt;property id=&quot;20300&quot; value=&quot;Slide 29&quot;/&gt;&lt;property id=&quot;20307&quot; value=&quot;278&quot;/&gt;&lt;/object&gt;&lt;object type=&quot;3&quot; unique_id=&quot;10607&quot;&gt;&lt;property id=&quot;20148&quot; value=&quot;5&quot;/&gt;&lt;property id=&quot;20300&quot; value=&quot;Slide 30&quot;/&gt;&lt;property id=&quot;20307&quot; value=&quot;279&quot;/&gt;&lt;/object&gt;&lt;object type=&quot;3&quot; unique_id=&quot;10608&quot;&gt;&lt;property id=&quot;20148&quot; value=&quot;5&quot;/&gt;&lt;property id=&quot;20300&quot; value=&quot;Slide 31&quot;/&gt;&lt;property id=&quot;20307&quot; value=&quot;280&quot;/&gt;&lt;/object&gt;&lt;object type=&quot;3&quot; unique_id=&quot;10609&quot;&gt;&lt;property id=&quot;20148&quot; value=&quot;5&quot;/&gt;&lt;property id=&quot;20300&quot; value=&quot;Slide 32&quot;/&gt;&lt;property id=&quot;20307&quot; value=&quot;284&quot;/&gt;&lt;/object&gt;&lt;object type=&quot;3&quot; unique_id=&quot;10610&quot;&gt;&lt;property id=&quot;20148&quot; value=&quot;5&quot;/&gt;&lt;property id=&quot;20300&quot; value=&quot;Slide 33&quot;/&gt;&lt;property id=&quot;20307&quot; value=&quot;281&quot;/&gt;&lt;/object&gt;&lt;object type=&quot;3&quot; unique_id=&quot;10611&quot;&gt;&lt;property id=&quot;20148&quot; value=&quot;5&quot;/&gt;&lt;property id=&quot;20300&quot; value=&quot;Slide 34&quot;/&gt;&lt;property id=&quot;20307&quot; value=&quot;282&quot;/&gt;&lt;/object&gt;&lt;object type=&quot;3&quot; unique_id=&quot;10612&quot;&gt;&lt;property id=&quot;20148&quot; value=&quot;5&quot;/&gt;&lt;property id=&quot;20300&quot; value=&quot;Slide 35&quot;/&gt;&lt;property id=&quot;20307&quot; value=&quot;295&quot;/&gt;&lt;/object&gt;&lt;object type=&quot;3&quot; unique_id=&quot;10613&quot;&gt;&lt;property id=&quot;20148&quot; value=&quot;5&quot;/&gt;&lt;property id=&quot;20300&quot; value=&quot;Slide 36&quot;/&gt;&lt;property id=&quot;20307&quot; value=&quot;291&quot;/&gt;&lt;/object&gt;&lt;object type=&quot;3&quot; unique_id=&quot;10614&quot;&gt;&lt;property id=&quot;20148&quot; value=&quot;5&quot;/&gt;&lt;property id=&quot;20300&quot; value=&quot;Slide 37&quot;/&gt;&lt;property id=&quot;20307&quot; value=&quot;292&quot;/&gt;&lt;/object&gt;&lt;object type=&quot;3&quot; unique_id=&quot;10615&quot;&gt;&lt;property id=&quot;20148&quot; value=&quot;5&quot;/&gt;&lt;property id=&quot;20300&quot; value=&quot;Slide 38&quot;/&gt;&lt;property id=&quot;20307&quot; value=&quot;293&quot;/&gt;&lt;/object&gt;&lt;object type=&quot;3&quot; unique_id=&quot;10616&quot;&gt;&lt;property id=&quot;20148&quot; value=&quot;5&quot;/&gt;&lt;property id=&quot;20300&quot; value=&quot;Slide 39&quot;/&gt;&lt;property id=&quot;20307&quot; value=&quot;283&quot;/&gt;&lt;/object&gt;&lt;object type=&quot;3&quot; unique_id=&quot;10657&quot;&gt;&lt;property id=&quot;20148&quot; value=&quot;5&quot;/&gt;&lt;property id=&quot;20300&quot; value=&quot;Slide 21&quot;/&gt;&lt;property id=&quot;20307&quot; value=&quot;29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
      <a:dk1>
        <a:srgbClr val="808080"/>
      </a:dk1>
      <a:lt1>
        <a:srgbClr val="FFFFFF"/>
      </a:lt1>
      <a:dk2>
        <a:srgbClr val="000000"/>
      </a:dk2>
      <a:lt2>
        <a:srgbClr val="000000"/>
      </a:lt2>
      <a:accent1>
        <a:srgbClr val="98B7FE"/>
      </a:accent1>
      <a:accent2>
        <a:srgbClr val="333399"/>
      </a:accent2>
      <a:accent3>
        <a:srgbClr val="AAAAAA"/>
      </a:accent3>
      <a:accent4>
        <a:srgbClr val="DADADA"/>
      </a:accent4>
      <a:accent5>
        <a:srgbClr val="CAD8FE"/>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1855</TotalTime>
  <Pages>0</Pages>
  <Words>994</Words>
  <Characters>0</Characters>
  <Application>Microsoft Office PowerPoint</Application>
  <PresentationFormat>Custom</PresentationFormat>
  <Lines>0</Lines>
  <Paragraphs>269</Paragraphs>
  <Slides>18</Slides>
  <Notes>11</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Blank</vt:lpstr>
      <vt:lpstr>Title - Top</vt:lpstr>
      <vt:lpstr>Title &amp; Bullets</vt:lpstr>
      <vt:lpstr>Office Theme</vt:lpstr>
      <vt:lpstr>PowerPoint Presentation</vt:lpstr>
      <vt:lpstr>Is Sustainability...</vt:lpstr>
      <vt:lpstr>PowerPoint Presentation</vt:lpstr>
      <vt:lpstr>PowerPoint Presentation</vt:lpstr>
      <vt:lpstr>PowerPoint Presentation</vt:lpstr>
      <vt:lpstr>PowerPoint Presentation</vt:lpstr>
      <vt:lpstr>Change Process</vt:lpstr>
      <vt:lpstr>PowerPoint Presentation</vt:lpstr>
      <vt:lpstr>PowerPoint Presentation</vt:lpstr>
      <vt:lpstr>PowerPoint Presentation</vt:lpstr>
      <vt:lpstr>PowerPoint Presentation</vt:lpstr>
      <vt:lpstr>PowerPoint Presentation</vt:lpstr>
      <vt:lpstr>Life Cycles in Nature</vt:lpstr>
      <vt:lpstr>PowerPoint Presentation</vt:lpstr>
      <vt:lpstr>Oil vs. Labor</vt:lpstr>
      <vt:lpstr>PowerPoint Presentation</vt:lpstr>
      <vt:lpstr>Is Sustainability...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GRC</dc:creator>
  <cp:lastModifiedBy>HP Authorized Customer</cp:lastModifiedBy>
  <cp:revision>170</cp:revision>
  <cp:lastPrinted>2013-02-21T16:11:56Z</cp:lastPrinted>
  <dcterms:created xsi:type="dcterms:W3CDTF">2012-03-01T19:09:15Z</dcterms:created>
  <dcterms:modified xsi:type="dcterms:W3CDTF">2013-09-10T17:44:15Z</dcterms:modified>
</cp:coreProperties>
</file>