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handoutMasterIdLst>
    <p:handoutMasterId r:id="rId26"/>
  </p:handoutMasterIdLst>
  <p:sldIdLst>
    <p:sldId id="294" r:id="rId2"/>
    <p:sldId id="549" r:id="rId3"/>
    <p:sldId id="472" r:id="rId4"/>
    <p:sldId id="557" r:id="rId5"/>
    <p:sldId id="453" r:id="rId6"/>
    <p:sldId id="521" r:id="rId7"/>
    <p:sldId id="454" r:id="rId8"/>
    <p:sldId id="519" r:id="rId9"/>
    <p:sldId id="553" r:id="rId10"/>
    <p:sldId id="488" r:id="rId11"/>
    <p:sldId id="525" r:id="rId12"/>
    <p:sldId id="490" r:id="rId13"/>
    <p:sldId id="532" r:id="rId14"/>
    <p:sldId id="501" r:id="rId15"/>
    <p:sldId id="510" r:id="rId16"/>
    <p:sldId id="558" r:id="rId17"/>
    <p:sldId id="560" r:id="rId18"/>
    <p:sldId id="550" r:id="rId19"/>
    <p:sldId id="556" r:id="rId20"/>
    <p:sldId id="536" r:id="rId21"/>
    <p:sldId id="539" r:id="rId22"/>
    <p:sldId id="531" r:id="rId23"/>
    <p:sldId id="542" r:id="rId2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Trebuchet MS" pitchFamily="34" charset="0"/>
        <a:ea typeface="ＭＳ Ｐゴシック"/>
        <a:cs typeface="ＭＳ Ｐゴシック"/>
      </a:defRPr>
    </a:lvl1pPr>
    <a:lvl2pPr marL="457200" algn="l" rtl="0" fontAlgn="base">
      <a:spcBef>
        <a:spcPct val="0"/>
      </a:spcBef>
      <a:spcAft>
        <a:spcPct val="0"/>
      </a:spcAft>
      <a:defRPr kern="1200">
        <a:solidFill>
          <a:schemeClr val="tx1"/>
        </a:solidFill>
        <a:latin typeface="Trebuchet MS" pitchFamily="34" charset="0"/>
        <a:ea typeface="ＭＳ Ｐゴシック"/>
        <a:cs typeface="ＭＳ Ｐゴシック"/>
      </a:defRPr>
    </a:lvl2pPr>
    <a:lvl3pPr marL="914400" algn="l" rtl="0" fontAlgn="base">
      <a:spcBef>
        <a:spcPct val="0"/>
      </a:spcBef>
      <a:spcAft>
        <a:spcPct val="0"/>
      </a:spcAft>
      <a:defRPr kern="1200">
        <a:solidFill>
          <a:schemeClr val="tx1"/>
        </a:solidFill>
        <a:latin typeface="Trebuchet MS" pitchFamily="34" charset="0"/>
        <a:ea typeface="ＭＳ Ｐゴシック"/>
        <a:cs typeface="ＭＳ Ｐゴシック"/>
      </a:defRPr>
    </a:lvl3pPr>
    <a:lvl4pPr marL="1371600" algn="l" rtl="0" fontAlgn="base">
      <a:spcBef>
        <a:spcPct val="0"/>
      </a:spcBef>
      <a:spcAft>
        <a:spcPct val="0"/>
      </a:spcAft>
      <a:defRPr kern="1200">
        <a:solidFill>
          <a:schemeClr val="tx1"/>
        </a:solidFill>
        <a:latin typeface="Trebuchet MS" pitchFamily="34" charset="0"/>
        <a:ea typeface="ＭＳ Ｐゴシック"/>
        <a:cs typeface="ＭＳ Ｐゴシック"/>
      </a:defRPr>
    </a:lvl4pPr>
    <a:lvl5pPr marL="1828800" algn="l" rtl="0" fontAlgn="base">
      <a:spcBef>
        <a:spcPct val="0"/>
      </a:spcBef>
      <a:spcAft>
        <a:spcPct val="0"/>
      </a:spcAft>
      <a:defRPr kern="1200">
        <a:solidFill>
          <a:schemeClr val="tx1"/>
        </a:solidFill>
        <a:latin typeface="Trebuchet MS" pitchFamily="34" charset="0"/>
        <a:ea typeface="ＭＳ Ｐゴシック"/>
        <a:cs typeface="ＭＳ Ｐゴシック"/>
      </a:defRPr>
    </a:lvl5pPr>
    <a:lvl6pPr marL="2286000" algn="l" defTabSz="914400" rtl="0" eaLnBrk="1" latinLnBrk="0" hangingPunct="1">
      <a:defRPr kern="1200">
        <a:solidFill>
          <a:schemeClr val="tx1"/>
        </a:solidFill>
        <a:latin typeface="Trebuchet MS" pitchFamily="34" charset="0"/>
        <a:ea typeface="ＭＳ Ｐゴシック"/>
        <a:cs typeface="ＭＳ Ｐゴシック"/>
      </a:defRPr>
    </a:lvl6pPr>
    <a:lvl7pPr marL="2743200" algn="l" defTabSz="914400" rtl="0" eaLnBrk="1" latinLnBrk="0" hangingPunct="1">
      <a:defRPr kern="1200">
        <a:solidFill>
          <a:schemeClr val="tx1"/>
        </a:solidFill>
        <a:latin typeface="Trebuchet MS" pitchFamily="34" charset="0"/>
        <a:ea typeface="ＭＳ Ｐゴシック"/>
        <a:cs typeface="ＭＳ Ｐゴシック"/>
      </a:defRPr>
    </a:lvl7pPr>
    <a:lvl8pPr marL="3200400" algn="l" defTabSz="914400" rtl="0" eaLnBrk="1" latinLnBrk="0" hangingPunct="1">
      <a:defRPr kern="1200">
        <a:solidFill>
          <a:schemeClr val="tx1"/>
        </a:solidFill>
        <a:latin typeface="Trebuchet MS" pitchFamily="34" charset="0"/>
        <a:ea typeface="ＭＳ Ｐゴシック"/>
        <a:cs typeface="ＭＳ Ｐゴシック"/>
      </a:defRPr>
    </a:lvl8pPr>
    <a:lvl9pPr marL="3657600" algn="l" defTabSz="914400" rtl="0" eaLnBrk="1" latinLnBrk="0" hangingPunct="1">
      <a:defRPr kern="1200">
        <a:solidFill>
          <a:schemeClr val="tx1"/>
        </a:solidFill>
        <a:latin typeface="Trebuchet MS" pitchFamily="34" charset="0"/>
        <a:ea typeface="ＭＳ Ｐゴシック"/>
        <a:cs typeface="ＭＳ Ｐゴシック"/>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693C"/>
    <a:srgbClr val="7AB800"/>
    <a:srgbClr val="FFFFFF"/>
    <a:srgbClr val="B5734E"/>
    <a:srgbClr val="ED9C33"/>
    <a:srgbClr val="E67538"/>
    <a:srgbClr val="AB8AB8"/>
    <a:srgbClr val="5482AB"/>
    <a:srgbClr val="8ED2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25" autoAdjust="0"/>
    <p:restoredTop sz="84014" autoAdjust="0"/>
  </p:normalViewPr>
  <p:slideViewPr>
    <p:cSldViewPr snapToGrid="0">
      <p:cViewPr>
        <p:scale>
          <a:sx n="70" d="100"/>
          <a:sy n="70" d="100"/>
        </p:scale>
        <p:origin x="-1308" y="-72"/>
      </p:cViewPr>
      <p:guideLst>
        <p:guide orient="horz" pos="966"/>
        <p:guide orient="horz" pos="286"/>
        <p:guide orient="horz" pos="2282"/>
        <p:guide orient="horz" pos="2426"/>
        <p:guide orient="horz" pos="4118"/>
        <p:guide pos="288"/>
        <p:guide pos="5472"/>
        <p:guide pos="2804"/>
        <p:guide pos="29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p:scale>
          <a:sx n="96" d="100"/>
          <a:sy n="96" d="100"/>
        </p:scale>
        <p:origin x="-1938" y="1590"/>
      </p:cViewPr>
      <p:guideLst>
        <p:guide orient="horz" pos="2928"/>
        <p:guide pos="2208"/>
      </p:guideLst>
    </p:cSldViewPr>
  </p:notesViewPr>
  <p:gridSpacing cx="457200" cy="457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aron%20Burman\AppData\Local\Microsoft\Windows\Temporary%20Internet%20Files\Content.Outlook\SO1AH32Y\EPA%20MSW%20Generation-Recovery-Percentage%20Dat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aron%20Burman\AppData\Local\Microsoft\Windows\Temporary%20Internet%20Files\Content.Outlook\SO1AH32Y\EPA%20MSW%20Generation-Recovery-Percentage%20Dat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shcrpf01\group\Recycle_America_Alliance\RAA_Corporate\DA%20Monthly%20Files\2015\Feb-15\Workday%207\Residue%20%25%20-MOR5%20Feb-15.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9721128608923899E-2"/>
          <c:y val="2.4512706864347499E-2"/>
          <c:w val="0.94500109361329898"/>
          <c:h val="0.59665455068664497"/>
        </c:manualLayout>
      </c:layout>
      <c:bar3DChart>
        <c:barDir val="col"/>
        <c:grouping val="clustered"/>
        <c:varyColors val="0"/>
        <c:ser>
          <c:idx val="0"/>
          <c:order val="0"/>
          <c:tx>
            <c:strRef>
              <c:f>Difference!$E$2</c:f>
              <c:strCache>
                <c:ptCount val="1"/>
                <c:pt idx="0">
                  <c:v>Recovery Percentage (2012)</c:v>
                </c:pt>
              </c:strCache>
            </c:strRef>
          </c:tx>
          <c:spPr>
            <a:solidFill>
              <a:schemeClr val="accent1"/>
            </a:solidFill>
            <a:ln>
              <a:noFill/>
            </a:ln>
            <a:effectLst/>
            <a:sp3d/>
          </c:spPr>
          <c:invertIfNegative val="0"/>
          <c:cat>
            <c:strRef>
              <c:f>Difference!$B$3:$B$15</c:f>
              <c:strCache>
                <c:ptCount val="13"/>
                <c:pt idx="0">
                  <c:v>newspaper</c:v>
                </c:pt>
                <c:pt idx="1">
                  <c:v>glass containers</c:v>
                </c:pt>
                <c:pt idx="2">
                  <c:v>steel containers</c:v>
                </c:pt>
                <c:pt idx="3">
                  <c:v>total other paper nondurable goods </c:v>
                </c:pt>
                <c:pt idx="4">
                  <c:v>other paper &amp; paperboard packaging</c:v>
                </c:pt>
                <c:pt idx="5">
                  <c:v>aluminum containers</c:v>
                </c:pt>
                <c:pt idx="6">
                  <c:v>aluminum foil, closures, etc. </c:v>
                </c:pt>
                <c:pt idx="7">
                  <c:v>HDPE natural bottles</c:v>
                </c:pt>
                <c:pt idx="8">
                  <c:v>other plastic containers</c:v>
                </c:pt>
                <c:pt idx="9">
                  <c:v>plastic bags, sacks, &amp; wraps</c:v>
                </c:pt>
                <c:pt idx="10">
                  <c:v>PET bottles and jars</c:v>
                </c:pt>
                <c:pt idx="11">
                  <c:v>other plastic packaging</c:v>
                </c:pt>
                <c:pt idx="12">
                  <c:v>corrugated containers</c:v>
                </c:pt>
              </c:strCache>
            </c:strRef>
          </c:cat>
          <c:val>
            <c:numRef>
              <c:f>Difference!$O$3:$O$15</c:f>
              <c:numCache>
                <c:formatCode>0%</c:formatCode>
                <c:ptCount val="13"/>
                <c:pt idx="0">
                  <c:v>-6.5602241274958506E-2</c:v>
                </c:pt>
                <c:pt idx="1">
                  <c:v>-3.1073561448738199E-2</c:v>
                </c:pt>
                <c:pt idx="2">
                  <c:v>-6.5974682762018604E-3</c:v>
                </c:pt>
                <c:pt idx="3">
                  <c:v>-5.73758534633881E-3</c:v>
                </c:pt>
                <c:pt idx="4">
                  <c:v>-4.2962631863411298E-3</c:v>
                </c:pt>
                <c:pt idx="5">
                  <c:v>-2.0779631892286501E-3</c:v>
                </c:pt>
                <c:pt idx="6">
                  <c:v>8.8075994992518696E-4</c:v>
                </c:pt>
                <c:pt idx="7">
                  <c:v>2.3624367639613199E-3</c:v>
                </c:pt>
                <c:pt idx="8">
                  <c:v>3.7178047623406701E-3</c:v>
                </c:pt>
                <c:pt idx="9">
                  <c:v>1.2835203311343401E-2</c:v>
                </c:pt>
                <c:pt idx="10">
                  <c:v>2.44294242154274E-2</c:v>
                </c:pt>
                <c:pt idx="11">
                  <c:v>2.5245687257051501E-2</c:v>
                </c:pt>
                <c:pt idx="12">
                  <c:v>4.59137664617578E-2</c:v>
                </c:pt>
              </c:numCache>
            </c:numRef>
          </c:val>
        </c:ser>
        <c:dLbls>
          <c:showLegendKey val="0"/>
          <c:showVal val="0"/>
          <c:showCatName val="0"/>
          <c:showSerName val="0"/>
          <c:showPercent val="0"/>
          <c:showBubbleSize val="0"/>
        </c:dLbls>
        <c:gapWidth val="150"/>
        <c:shape val="box"/>
        <c:axId val="70666496"/>
        <c:axId val="74547200"/>
        <c:axId val="0"/>
      </c:bar3DChart>
      <c:catAx>
        <c:axId val="70666496"/>
        <c:scaling>
          <c:orientation val="minMax"/>
        </c:scaling>
        <c:delete val="1"/>
        <c:axPos val="b"/>
        <c:numFmt formatCode="General" sourceLinked="1"/>
        <c:majorTickMark val="none"/>
        <c:minorTickMark val="none"/>
        <c:tickLblPos val="nextTo"/>
        <c:crossAx val="74547200"/>
        <c:crosses val="autoZero"/>
        <c:auto val="1"/>
        <c:lblAlgn val="ctr"/>
        <c:lblOffset val="100"/>
        <c:noMultiLvlLbl val="0"/>
      </c:catAx>
      <c:valAx>
        <c:axId val="745472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066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Difference!$E$2</c:f>
              <c:strCache>
                <c:ptCount val="1"/>
                <c:pt idx="0">
                  <c:v>Recovery Percentage (2012)</c:v>
                </c:pt>
              </c:strCache>
            </c:strRef>
          </c:tx>
          <c:spPr>
            <a:solidFill>
              <a:srgbClr val="F79646">
                <a:alpha val="0"/>
              </a:srgbClr>
            </a:solidFill>
            <a:ln>
              <a:noFill/>
            </a:ln>
            <a:effectLst/>
            <a:sp3d/>
          </c:spPr>
          <c:invertIfNegative val="0"/>
          <c:cat>
            <c:strRef>
              <c:f>Difference!$B$3:$B$15</c:f>
              <c:strCache>
                <c:ptCount val="13"/>
                <c:pt idx="0">
                  <c:v>newspaper</c:v>
                </c:pt>
                <c:pt idx="1">
                  <c:v>glass containers</c:v>
                </c:pt>
                <c:pt idx="2">
                  <c:v>steel containers</c:v>
                </c:pt>
                <c:pt idx="3">
                  <c:v>total other paper nondurable goods </c:v>
                </c:pt>
                <c:pt idx="4">
                  <c:v>other paper &amp; paperboard packaging</c:v>
                </c:pt>
                <c:pt idx="5">
                  <c:v>aluminum containers</c:v>
                </c:pt>
                <c:pt idx="6">
                  <c:v>aluminum foil, closures, etc. </c:v>
                </c:pt>
                <c:pt idx="7">
                  <c:v>HDPE natural bottles</c:v>
                </c:pt>
                <c:pt idx="8">
                  <c:v>other plastic containers</c:v>
                </c:pt>
                <c:pt idx="9">
                  <c:v>plastic bags, sacks, &amp; wraps</c:v>
                </c:pt>
                <c:pt idx="10">
                  <c:v>PET bottles and jars</c:v>
                </c:pt>
                <c:pt idx="11">
                  <c:v>other plastic packaging</c:v>
                </c:pt>
                <c:pt idx="12">
                  <c:v>corrugated containers</c:v>
                </c:pt>
              </c:strCache>
            </c:strRef>
          </c:cat>
          <c:val>
            <c:numRef>
              <c:f>Difference!$E$3:$E$15</c:f>
              <c:numCache>
                <c:formatCode>0.0%</c:formatCode>
                <c:ptCount val="13"/>
                <c:pt idx="0">
                  <c:v>0.70047732696897402</c:v>
                </c:pt>
                <c:pt idx="1">
                  <c:v>0.34100000000000003</c:v>
                </c:pt>
                <c:pt idx="2">
                  <c:v>0.72199999999999998</c:v>
                </c:pt>
                <c:pt idx="3">
                  <c:v>0.43166441136671202</c:v>
                </c:pt>
                <c:pt idx="4">
                  <c:v>0.24736225087925001</c:v>
                </c:pt>
                <c:pt idx="5">
                  <c:v>0.5</c:v>
                </c:pt>
                <c:pt idx="6">
                  <c:v>0</c:v>
                </c:pt>
                <c:pt idx="7">
                  <c:v>0.28199999999999997</c:v>
                </c:pt>
                <c:pt idx="8">
                  <c:v>0.16800000000000001</c:v>
                </c:pt>
                <c:pt idx="9">
                  <c:v>0.115</c:v>
                </c:pt>
                <c:pt idx="10">
                  <c:v>0.308</c:v>
                </c:pt>
                <c:pt idx="11">
                  <c:v>1.4999999999999999E-2</c:v>
                </c:pt>
                <c:pt idx="12">
                  <c:v>0.90900000000000003</c:v>
                </c:pt>
              </c:numCache>
            </c:numRef>
          </c:val>
        </c:ser>
        <c:dLbls>
          <c:showLegendKey val="0"/>
          <c:showVal val="0"/>
          <c:showCatName val="0"/>
          <c:showSerName val="0"/>
          <c:showPercent val="0"/>
          <c:showBubbleSize val="0"/>
        </c:dLbls>
        <c:gapWidth val="150"/>
        <c:shape val="box"/>
        <c:axId val="74567040"/>
        <c:axId val="74581120"/>
        <c:axId val="0"/>
      </c:bar3DChart>
      <c:catAx>
        <c:axId val="745670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4581120"/>
        <c:crosses val="autoZero"/>
        <c:auto val="1"/>
        <c:lblAlgn val="ctr"/>
        <c:lblOffset val="100"/>
        <c:noMultiLvlLbl val="0"/>
      </c:catAx>
      <c:valAx>
        <c:axId val="74581120"/>
        <c:scaling>
          <c:orientation val="minMax"/>
          <c:max val="1"/>
        </c:scaling>
        <c:delete val="1"/>
        <c:axPos val="l"/>
        <c:numFmt formatCode="0%" sourceLinked="0"/>
        <c:majorTickMark val="none"/>
        <c:minorTickMark val="none"/>
        <c:tickLblPos val="nextTo"/>
        <c:crossAx val="74567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sz="1800" b="1" i="0" u="none" strike="noStrike" baseline="0">
                <a:solidFill>
                  <a:srgbClr val="000000"/>
                </a:solidFill>
                <a:latin typeface="Calibri"/>
                <a:ea typeface="Calibri"/>
                <a:cs typeface="Calibri"/>
              </a:defRPr>
            </a:pPr>
            <a:r>
              <a:rPr lang="en-US"/>
              <a:t>Contamination</a:t>
            </a:r>
            <a:r>
              <a:rPr lang="en-US" baseline="0"/>
              <a:t> Percent</a:t>
            </a:r>
            <a:endParaRPr lang="en-US"/>
          </a:p>
        </c:rich>
      </c:tx>
      <c:layout>
        <c:manualLayout>
          <c:xMode val="edge"/>
          <c:yMode val="edge"/>
          <c:x val="0.36578057267728414"/>
          <c:y val="4.2803645522452201E-3"/>
        </c:manualLayout>
      </c:layout>
      <c:overlay val="0"/>
    </c:title>
    <c:autoTitleDeleted val="0"/>
    <c:plotArea>
      <c:layout>
        <c:manualLayout>
          <c:layoutTarget val="inner"/>
          <c:xMode val="edge"/>
          <c:yMode val="edge"/>
          <c:x val="6.8262346169264868E-2"/>
          <c:y val="9.2510720887827802E-2"/>
          <c:w val="0.87929343126057369"/>
          <c:h val="0.69861148548747676"/>
        </c:manualLayout>
      </c:layout>
      <c:barChart>
        <c:barDir val="col"/>
        <c:grouping val="clustered"/>
        <c:varyColors val="0"/>
        <c:ser>
          <c:idx val="1"/>
          <c:order val="1"/>
          <c:tx>
            <c:strRef>
              <c:f>'Residue % w Tons'!$A$33</c:f>
              <c:strCache>
                <c:ptCount val="1"/>
                <c:pt idx="0">
                  <c:v>Inbound Tons</c:v>
                </c:pt>
              </c:strCache>
            </c:strRef>
          </c:tx>
          <c:spPr>
            <a:solidFill>
              <a:schemeClr val="accent3">
                <a:lumMod val="40000"/>
                <a:lumOff val="60000"/>
              </a:schemeClr>
            </a:solidFill>
            <a:ln>
              <a:solidFill>
                <a:schemeClr val="accent3">
                  <a:lumMod val="50000"/>
                </a:schemeClr>
              </a:solidFill>
            </a:ln>
          </c:spPr>
          <c:invertIfNegative val="0"/>
          <c:cat>
            <c:strRef>
              <c:f>'Residue % w Tons'!$B$31:$Y$31</c:f>
              <c:strCache>
                <c:ptCount val="24"/>
                <c:pt idx="0">
                  <c:v>Mar-13</c:v>
                </c:pt>
                <c:pt idx="1">
                  <c:v>Apr-13</c:v>
                </c:pt>
                <c:pt idx="2">
                  <c:v>May-13</c:v>
                </c:pt>
                <c:pt idx="3">
                  <c:v>Jun-13</c:v>
                </c:pt>
                <c:pt idx="4">
                  <c:v>Jul-13</c:v>
                </c:pt>
                <c:pt idx="5">
                  <c:v>Aug-13</c:v>
                </c:pt>
                <c:pt idx="6">
                  <c:v>Sep-13</c:v>
                </c:pt>
                <c:pt idx="7">
                  <c:v>Oct-13</c:v>
                </c:pt>
                <c:pt idx="8">
                  <c:v>Nov-13</c:v>
                </c:pt>
                <c:pt idx="9">
                  <c:v>Dec-13</c:v>
                </c:pt>
                <c:pt idx="10">
                  <c:v>Jan-14</c:v>
                </c:pt>
                <c:pt idx="11">
                  <c:v>Feb-14</c:v>
                </c:pt>
                <c:pt idx="12">
                  <c:v>Mar-14</c:v>
                </c:pt>
                <c:pt idx="13">
                  <c:v>Apr-14</c:v>
                </c:pt>
                <c:pt idx="14">
                  <c:v>May-14</c:v>
                </c:pt>
                <c:pt idx="15">
                  <c:v>Jun-14</c:v>
                </c:pt>
                <c:pt idx="16">
                  <c:v>Jul-14</c:v>
                </c:pt>
                <c:pt idx="17">
                  <c:v>Aug-14</c:v>
                </c:pt>
                <c:pt idx="18">
                  <c:v>Sep-14</c:v>
                </c:pt>
                <c:pt idx="19">
                  <c:v>Oct-14</c:v>
                </c:pt>
                <c:pt idx="20">
                  <c:v>Nov-14</c:v>
                </c:pt>
                <c:pt idx="21">
                  <c:v>Dec-14</c:v>
                </c:pt>
                <c:pt idx="22">
                  <c:v>Jan-15</c:v>
                </c:pt>
                <c:pt idx="23">
                  <c:v>Feb-15</c:v>
                </c:pt>
              </c:strCache>
            </c:strRef>
          </c:cat>
          <c:val>
            <c:numRef>
              <c:f>'Residue % w Tons'!$B$33:$Y$33</c:f>
              <c:numCache>
                <c:formatCode>_(* #,##0_);_(* \(#,##0\);_(* "-"??_);_(@_)</c:formatCode>
                <c:ptCount val="24"/>
                <c:pt idx="0">
                  <c:v>674980.02099999995</c:v>
                </c:pt>
                <c:pt idx="1">
                  <c:v>709281.50600000005</c:v>
                </c:pt>
                <c:pt idx="2">
                  <c:v>713051.41500000004</c:v>
                </c:pt>
                <c:pt idx="3">
                  <c:v>690943.27200000011</c:v>
                </c:pt>
                <c:pt idx="4">
                  <c:v>713030.42100000009</c:v>
                </c:pt>
                <c:pt idx="5">
                  <c:v>691529.28100000008</c:v>
                </c:pt>
                <c:pt idx="6">
                  <c:v>644965.63099999994</c:v>
                </c:pt>
                <c:pt idx="7">
                  <c:v>711550.16100000008</c:v>
                </c:pt>
                <c:pt idx="8">
                  <c:v>640107.06999999995</c:v>
                </c:pt>
                <c:pt idx="9">
                  <c:v>684546.97399999993</c:v>
                </c:pt>
                <c:pt idx="10">
                  <c:v>671239.48900000006</c:v>
                </c:pt>
                <c:pt idx="11">
                  <c:v>572303.04799999995</c:v>
                </c:pt>
                <c:pt idx="12">
                  <c:v>638424.59000000008</c:v>
                </c:pt>
                <c:pt idx="13">
                  <c:v>677820.14500000002</c:v>
                </c:pt>
                <c:pt idx="14">
                  <c:v>684380.75599999994</c:v>
                </c:pt>
                <c:pt idx="15">
                  <c:v>659348.90399999998</c:v>
                </c:pt>
                <c:pt idx="16">
                  <c:v>651731.35100000002</c:v>
                </c:pt>
                <c:pt idx="17">
                  <c:v>610222.65300000005</c:v>
                </c:pt>
                <c:pt idx="18">
                  <c:v>618358.75399999996</c:v>
                </c:pt>
                <c:pt idx="19">
                  <c:v>645027.58200000005</c:v>
                </c:pt>
                <c:pt idx="20">
                  <c:v>550041.02599999995</c:v>
                </c:pt>
                <c:pt idx="21">
                  <c:v>660757.09700000007</c:v>
                </c:pt>
                <c:pt idx="22">
                  <c:v>598410.95699999994</c:v>
                </c:pt>
                <c:pt idx="23">
                  <c:v>517439.85800000001</c:v>
                </c:pt>
              </c:numCache>
            </c:numRef>
          </c:val>
        </c:ser>
        <c:dLbls>
          <c:showLegendKey val="0"/>
          <c:showVal val="0"/>
          <c:showCatName val="0"/>
          <c:showSerName val="0"/>
          <c:showPercent val="0"/>
          <c:showBubbleSize val="0"/>
        </c:dLbls>
        <c:gapWidth val="150"/>
        <c:axId val="75960320"/>
        <c:axId val="75961856"/>
      </c:barChart>
      <c:lineChart>
        <c:grouping val="standard"/>
        <c:varyColors val="0"/>
        <c:ser>
          <c:idx val="0"/>
          <c:order val="0"/>
          <c:tx>
            <c:strRef>
              <c:f>'Residue % w Tons'!$A$32</c:f>
              <c:strCache>
                <c:ptCount val="1"/>
                <c:pt idx="0">
                  <c:v>Residue %</c:v>
                </c:pt>
              </c:strCache>
            </c:strRef>
          </c:tx>
          <c:spPr>
            <a:ln w="38100"/>
          </c:spPr>
          <c:cat>
            <c:strRef>
              <c:f>'Residue % w Tons'!$B$31:$Y$31</c:f>
              <c:strCache>
                <c:ptCount val="24"/>
                <c:pt idx="0">
                  <c:v>Mar-13</c:v>
                </c:pt>
                <c:pt idx="1">
                  <c:v>Apr-13</c:v>
                </c:pt>
                <c:pt idx="2">
                  <c:v>May-13</c:v>
                </c:pt>
                <c:pt idx="3">
                  <c:v>Jun-13</c:v>
                </c:pt>
                <c:pt idx="4">
                  <c:v>Jul-13</c:v>
                </c:pt>
                <c:pt idx="5">
                  <c:v>Aug-13</c:v>
                </c:pt>
                <c:pt idx="6">
                  <c:v>Sep-13</c:v>
                </c:pt>
                <c:pt idx="7">
                  <c:v>Oct-13</c:v>
                </c:pt>
                <c:pt idx="8">
                  <c:v>Nov-13</c:v>
                </c:pt>
                <c:pt idx="9">
                  <c:v>Dec-13</c:v>
                </c:pt>
                <c:pt idx="10">
                  <c:v>Jan-14</c:v>
                </c:pt>
                <c:pt idx="11">
                  <c:v>Feb-14</c:v>
                </c:pt>
                <c:pt idx="12">
                  <c:v>Mar-14</c:v>
                </c:pt>
                <c:pt idx="13">
                  <c:v>Apr-14</c:v>
                </c:pt>
                <c:pt idx="14">
                  <c:v>May-14</c:v>
                </c:pt>
                <c:pt idx="15">
                  <c:v>Jun-14</c:v>
                </c:pt>
                <c:pt idx="16">
                  <c:v>Jul-14</c:v>
                </c:pt>
                <c:pt idx="17">
                  <c:v>Aug-14</c:v>
                </c:pt>
                <c:pt idx="18">
                  <c:v>Sep-14</c:v>
                </c:pt>
                <c:pt idx="19">
                  <c:v>Oct-14</c:v>
                </c:pt>
                <c:pt idx="20">
                  <c:v>Nov-14</c:v>
                </c:pt>
                <c:pt idx="21">
                  <c:v>Dec-14</c:v>
                </c:pt>
                <c:pt idx="22">
                  <c:v>Jan-15</c:v>
                </c:pt>
                <c:pt idx="23">
                  <c:v>Feb-15</c:v>
                </c:pt>
              </c:strCache>
            </c:strRef>
          </c:cat>
          <c:val>
            <c:numRef>
              <c:f>'Residue % w Tons'!$B$32:$Y$32</c:f>
              <c:numCache>
                <c:formatCode>0.0%</c:formatCode>
                <c:ptCount val="24"/>
                <c:pt idx="0">
                  <c:v>0.13497173422263414</c:v>
                </c:pt>
                <c:pt idx="1">
                  <c:v>0.14178947166853101</c:v>
                </c:pt>
                <c:pt idx="2">
                  <c:v>0.15257430630019855</c:v>
                </c:pt>
                <c:pt idx="3">
                  <c:v>0.16430728773345663</c:v>
                </c:pt>
                <c:pt idx="4">
                  <c:v>0.16050093885124711</c:v>
                </c:pt>
                <c:pt idx="5">
                  <c:v>0.15822652779326055</c:v>
                </c:pt>
                <c:pt idx="6">
                  <c:v>0.16377217160583865</c:v>
                </c:pt>
                <c:pt idx="7">
                  <c:v>0.15685995607553518</c:v>
                </c:pt>
                <c:pt idx="8">
                  <c:v>0.14654606142687973</c:v>
                </c:pt>
                <c:pt idx="9">
                  <c:v>0.13739770764073236</c:v>
                </c:pt>
                <c:pt idx="10">
                  <c:v>0.15637781405914869</c:v>
                </c:pt>
                <c:pt idx="11">
                  <c:v>0.15663788322161795</c:v>
                </c:pt>
                <c:pt idx="12">
                  <c:v>0.16033187568793361</c:v>
                </c:pt>
                <c:pt idx="13">
                  <c:v>0.15841206814530423</c:v>
                </c:pt>
                <c:pt idx="14">
                  <c:v>0.15787971542554596</c:v>
                </c:pt>
                <c:pt idx="15">
                  <c:v>0.1586779038613523</c:v>
                </c:pt>
                <c:pt idx="16">
                  <c:v>0.17531652087118946</c:v>
                </c:pt>
                <c:pt idx="17">
                  <c:v>0.16499882707566413</c:v>
                </c:pt>
                <c:pt idx="18">
                  <c:v>0.16403959569399093</c:v>
                </c:pt>
                <c:pt idx="19">
                  <c:v>0.1596140163196928</c:v>
                </c:pt>
                <c:pt idx="20">
                  <c:v>0.15976029213500886</c:v>
                </c:pt>
                <c:pt idx="21">
                  <c:v>0.15703159371438424</c:v>
                </c:pt>
                <c:pt idx="22">
                  <c:v>0.16356970047926445</c:v>
                </c:pt>
                <c:pt idx="23">
                  <c:v>0.1589329517789099</c:v>
                </c:pt>
              </c:numCache>
            </c:numRef>
          </c:val>
          <c:smooth val="0"/>
        </c:ser>
        <c:dLbls>
          <c:showLegendKey val="0"/>
          <c:showVal val="0"/>
          <c:showCatName val="0"/>
          <c:showSerName val="0"/>
          <c:showPercent val="0"/>
          <c:showBubbleSize val="0"/>
        </c:dLbls>
        <c:marker val="1"/>
        <c:smooth val="0"/>
        <c:axId val="75963392"/>
        <c:axId val="75965184"/>
      </c:lineChart>
      <c:catAx>
        <c:axId val="75960320"/>
        <c:scaling>
          <c:orientation val="minMax"/>
        </c:scaling>
        <c:delete val="0"/>
        <c:axPos val="b"/>
        <c:numFmt formatCode="General" sourceLinked="1"/>
        <c:majorTickMark val="out"/>
        <c:minorTickMark val="none"/>
        <c:tickLblPos val="nextTo"/>
        <c:txPr>
          <a:bodyPr rot="-2700000" vert="horz"/>
          <a:lstStyle/>
          <a:p>
            <a:pPr>
              <a:defRPr sz="1000" b="1" i="0" u="none" strike="noStrike" baseline="0">
                <a:solidFill>
                  <a:srgbClr val="000000"/>
                </a:solidFill>
                <a:latin typeface="Calibri"/>
                <a:ea typeface="Calibri"/>
                <a:cs typeface="Calibri"/>
              </a:defRPr>
            </a:pPr>
            <a:endParaRPr lang="en-US"/>
          </a:p>
        </c:txPr>
        <c:crossAx val="75961856"/>
        <c:crosses val="autoZero"/>
        <c:auto val="1"/>
        <c:lblAlgn val="ctr"/>
        <c:lblOffset val="100"/>
        <c:noMultiLvlLbl val="0"/>
      </c:catAx>
      <c:valAx>
        <c:axId val="75961856"/>
        <c:scaling>
          <c:orientation val="minMax"/>
        </c:scaling>
        <c:delete val="0"/>
        <c:axPos val="l"/>
        <c:majorGridlines/>
        <c:numFmt formatCode="_(* #,##0_);_(* \(#,##0\);_(* &quot;-&quot;??_);_(@_)" sourceLinked="1"/>
        <c:majorTickMark val="out"/>
        <c:minorTickMark val="none"/>
        <c:tickLblPos val="nextTo"/>
        <c:txPr>
          <a:bodyPr rot="0" vert="horz"/>
          <a:lstStyle/>
          <a:p>
            <a:pPr>
              <a:defRPr sz="1000" b="1" i="0" u="none" strike="noStrike" baseline="0">
                <a:solidFill>
                  <a:srgbClr val="000000"/>
                </a:solidFill>
                <a:latin typeface="Calibri"/>
                <a:ea typeface="Calibri"/>
                <a:cs typeface="Calibri"/>
              </a:defRPr>
            </a:pPr>
            <a:endParaRPr lang="en-US"/>
          </a:p>
        </c:txPr>
        <c:crossAx val="75960320"/>
        <c:crosses val="autoZero"/>
        <c:crossBetween val="between"/>
      </c:valAx>
      <c:catAx>
        <c:axId val="75963392"/>
        <c:scaling>
          <c:orientation val="minMax"/>
        </c:scaling>
        <c:delete val="1"/>
        <c:axPos val="b"/>
        <c:majorTickMark val="out"/>
        <c:minorTickMark val="none"/>
        <c:tickLblPos val="nextTo"/>
        <c:crossAx val="75965184"/>
        <c:crosses val="autoZero"/>
        <c:auto val="1"/>
        <c:lblAlgn val="ctr"/>
        <c:lblOffset val="100"/>
        <c:noMultiLvlLbl val="0"/>
      </c:catAx>
      <c:valAx>
        <c:axId val="75965184"/>
        <c:scaling>
          <c:orientation val="minMax"/>
        </c:scaling>
        <c:delete val="0"/>
        <c:axPos val="r"/>
        <c:numFmt formatCode="0.0%" sourceLinked="1"/>
        <c:majorTickMark val="out"/>
        <c:minorTickMark val="none"/>
        <c:tickLblPos val="nextTo"/>
        <c:txPr>
          <a:bodyPr rot="0" vert="horz"/>
          <a:lstStyle/>
          <a:p>
            <a:pPr>
              <a:defRPr sz="1000" b="1" i="0" u="none" strike="noStrike" baseline="0">
                <a:solidFill>
                  <a:srgbClr val="000000"/>
                </a:solidFill>
                <a:latin typeface="Calibri"/>
                <a:ea typeface="Calibri"/>
                <a:cs typeface="Calibri"/>
              </a:defRPr>
            </a:pPr>
            <a:endParaRPr lang="en-US"/>
          </a:p>
        </c:txPr>
        <c:crossAx val="75963392"/>
        <c:crosses val="max"/>
        <c:crossBetween val="between"/>
      </c:valAx>
    </c:plotArea>
    <c:legend>
      <c:legendPos val="b"/>
      <c:layout/>
      <c:overlay val="0"/>
      <c:txPr>
        <a:bodyPr/>
        <a:lstStyle/>
        <a:p>
          <a:pPr>
            <a:defRPr sz="775" b="1" i="0" u="none" strike="noStrike" baseline="0">
              <a:solidFill>
                <a:srgbClr val="000000"/>
              </a:solidFill>
              <a:latin typeface="Calibri"/>
              <a:ea typeface="Calibri"/>
              <a:cs typeface="Calibri"/>
            </a:defRPr>
          </a:pPr>
          <a:endParaRPr lang="en-US"/>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20C91C-B9CC-46DE-8439-3C2C773001A5}"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F78A3BC2-35EF-47A3-B523-8F8EDDD8288B}">
      <dgm:prSet custT="1"/>
      <dgm:spPr/>
      <dgm:t>
        <a:bodyPr/>
        <a:lstStyle/>
        <a:p>
          <a:pPr rtl="0"/>
          <a:r>
            <a:rPr lang="en-US" sz="2800" dirty="0" smtClean="0"/>
            <a:t>Simplifying the Message</a:t>
          </a:r>
          <a:endParaRPr lang="en-US" sz="2800" dirty="0"/>
        </a:p>
      </dgm:t>
    </dgm:pt>
    <dgm:pt modelId="{B4951AE6-9560-4B47-92A8-46D640EEB6E9}" type="parTrans" cxnId="{0CF114FE-DDC2-4E04-9B66-9930C10A846E}">
      <dgm:prSet/>
      <dgm:spPr/>
      <dgm:t>
        <a:bodyPr/>
        <a:lstStyle/>
        <a:p>
          <a:endParaRPr lang="en-US"/>
        </a:p>
      </dgm:t>
    </dgm:pt>
    <dgm:pt modelId="{2066DF6E-0C89-41D8-A9B1-81E76A9A312A}" type="sibTrans" cxnId="{0CF114FE-DDC2-4E04-9B66-9930C10A846E}">
      <dgm:prSet/>
      <dgm:spPr/>
      <dgm:t>
        <a:bodyPr/>
        <a:lstStyle/>
        <a:p>
          <a:endParaRPr lang="en-US"/>
        </a:p>
      </dgm:t>
    </dgm:pt>
    <dgm:pt modelId="{72FF876A-3DBA-45E4-82B1-BF4608B999CB}">
      <dgm:prSet custT="1"/>
      <dgm:spPr/>
      <dgm:t>
        <a:bodyPr/>
        <a:lstStyle/>
        <a:p>
          <a:pPr rtl="0"/>
          <a:r>
            <a:rPr lang="en-US" sz="1600" dirty="0" smtClean="0"/>
            <a:t>Accompanying myth busters/FAQs for those who want to dig deeper</a:t>
          </a:r>
          <a:endParaRPr lang="en-US" sz="1600" dirty="0"/>
        </a:p>
      </dgm:t>
    </dgm:pt>
    <dgm:pt modelId="{B4BAB77A-646D-43EF-AF93-DA3E2B069DD1}" type="parTrans" cxnId="{98D084D8-0A4D-48A5-906C-199F05B68551}">
      <dgm:prSet/>
      <dgm:spPr/>
      <dgm:t>
        <a:bodyPr/>
        <a:lstStyle/>
        <a:p>
          <a:endParaRPr lang="en-US"/>
        </a:p>
      </dgm:t>
    </dgm:pt>
    <dgm:pt modelId="{CDC94A2C-2379-4CF5-86A9-14B31401C210}" type="sibTrans" cxnId="{98D084D8-0A4D-48A5-906C-199F05B68551}">
      <dgm:prSet/>
      <dgm:spPr/>
      <dgm:t>
        <a:bodyPr/>
        <a:lstStyle/>
        <a:p>
          <a:endParaRPr lang="en-US"/>
        </a:p>
      </dgm:t>
    </dgm:pt>
    <dgm:pt modelId="{8F7BB251-4D0F-44D3-8392-52840FC2CF12}">
      <dgm:prSet custT="1"/>
      <dgm:spPr/>
      <dgm:t>
        <a:bodyPr/>
        <a:lstStyle/>
        <a:p>
          <a:pPr rtl="0"/>
          <a:endParaRPr lang="en-US" sz="500" dirty="0"/>
        </a:p>
      </dgm:t>
    </dgm:pt>
    <dgm:pt modelId="{53CA7EA3-414F-4E50-9290-B46EDD2F00C3}" type="parTrans" cxnId="{5398E2E8-CF0D-4C25-9866-BDC49305FC74}">
      <dgm:prSet/>
      <dgm:spPr/>
      <dgm:t>
        <a:bodyPr/>
        <a:lstStyle/>
        <a:p>
          <a:endParaRPr lang="en-US"/>
        </a:p>
      </dgm:t>
    </dgm:pt>
    <dgm:pt modelId="{E6DFE392-59EC-420E-A7FF-3D68A9C48838}" type="sibTrans" cxnId="{5398E2E8-CF0D-4C25-9866-BDC49305FC74}">
      <dgm:prSet/>
      <dgm:spPr/>
      <dgm:t>
        <a:bodyPr/>
        <a:lstStyle/>
        <a:p>
          <a:endParaRPr lang="en-US"/>
        </a:p>
      </dgm:t>
    </dgm:pt>
    <dgm:pt modelId="{FBF40376-19C8-49AC-B528-A214DFB21C57}">
      <dgm:prSet custT="1"/>
      <dgm:spPr/>
      <dgm:t>
        <a:bodyPr/>
        <a:lstStyle/>
        <a:p>
          <a:pPr rtl="0"/>
          <a:r>
            <a:rPr lang="en-US" sz="1600" dirty="0" smtClean="0"/>
            <a:t>Focus on 3 simple behaviors that could greatly impact recycling</a:t>
          </a:r>
          <a:endParaRPr lang="en-US" sz="1600" dirty="0"/>
        </a:p>
      </dgm:t>
    </dgm:pt>
    <dgm:pt modelId="{93EFA4D1-E807-4217-9D8E-BF0F1682F0D4}" type="parTrans" cxnId="{68C15753-40E5-46C5-9F37-1C8A1A890DEA}">
      <dgm:prSet/>
      <dgm:spPr/>
      <dgm:t>
        <a:bodyPr/>
        <a:lstStyle/>
        <a:p>
          <a:endParaRPr lang="en-US"/>
        </a:p>
      </dgm:t>
    </dgm:pt>
    <dgm:pt modelId="{C68BDFAD-EDB1-4679-9144-86DB4F94DCAD}" type="sibTrans" cxnId="{68C15753-40E5-46C5-9F37-1C8A1A890DEA}">
      <dgm:prSet/>
      <dgm:spPr/>
      <dgm:t>
        <a:bodyPr/>
        <a:lstStyle/>
        <a:p>
          <a:endParaRPr lang="en-US"/>
        </a:p>
      </dgm:t>
    </dgm:pt>
    <dgm:pt modelId="{CC8D64C6-1C6C-4DAD-B5BE-EDC8502A4A19}">
      <dgm:prSet custT="1"/>
      <dgm:spPr/>
      <dgm:t>
        <a:bodyPr/>
        <a:lstStyle/>
        <a:p>
          <a:pPr rtl="0"/>
          <a:r>
            <a:rPr lang="en-US" sz="1600" dirty="0" smtClean="0"/>
            <a:t>Tested and proven approach</a:t>
          </a:r>
          <a:endParaRPr lang="en-US" sz="1600" dirty="0"/>
        </a:p>
      </dgm:t>
    </dgm:pt>
    <dgm:pt modelId="{09234F85-EA78-4E0D-9B87-7DBF4DDAB66B}" type="parTrans" cxnId="{4A8B550C-8EBA-47A5-9513-3317A60740E1}">
      <dgm:prSet/>
      <dgm:spPr/>
      <dgm:t>
        <a:bodyPr/>
        <a:lstStyle/>
        <a:p>
          <a:endParaRPr lang="en-US"/>
        </a:p>
      </dgm:t>
    </dgm:pt>
    <dgm:pt modelId="{ED6D15D9-3E8A-46D7-A2AF-AAD52A861C21}" type="sibTrans" cxnId="{4A8B550C-8EBA-47A5-9513-3317A60740E1}">
      <dgm:prSet/>
      <dgm:spPr/>
      <dgm:t>
        <a:bodyPr/>
        <a:lstStyle/>
        <a:p>
          <a:endParaRPr lang="en-US"/>
        </a:p>
      </dgm:t>
    </dgm:pt>
    <dgm:pt modelId="{E8933B02-990D-4122-8A17-C6D42D89CF47}" type="pres">
      <dgm:prSet presAssocID="{B920C91C-B9CC-46DE-8439-3C2C773001A5}" presName="Name0" presStyleCnt="0">
        <dgm:presLayoutVars>
          <dgm:dir/>
          <dgm:animLvl val="lvl"/>
          <dgm:resizeHandles/>
        </dgm:presLayoutVars>
      </dgm:prSet>
      <dgm:spPr/>
      <dgm:t>
        <a:bodyPr/>
        <a:lstStyle/>
        <a:p>
          <a:endParaRPr lang="en-US"/>
        </a:p>
      </dgm:t>
    </dgm:pt>
    <dgm:pt modelId="{94A805CA-E3BB-4273-8A83-977318A2BCB1}" type="pres">
      <dgm:prSet presAssocID="{F78A3BC2-35EF-47A3-B523-8F8EDDD8288B}" presName="linNode" presStyleCnt="0"/>
      <dgm:spPr/>
      <dgm:t>
        <a:bodyPr/>
        <a:lstStyle/>
        <a:p>
          <a:endParaRPr lang="en-US"/>
        </a:p>
      </dgm:t>
    </dgm:pt>
    <dgm:pt modelId="{FB9FC820-E847-46E0-ACB9-8909A34A40C2}" type="pres">
      <dgm:prSet presAssocID="{F78A3BC2-35EF-47A3-B523-8F8EDDD8288B}" presName="parentShp" presStyleLbl="node1" presStyleIdx="0" presStyleCnt="1" custScaleY="100196">
        <dgm:presLayoutVars>
          <dgm:bulletEnabled val="1"/>
        </dgm:presLayoutVars>
      </dgm:prSet>
      <dgm:spPr/>
      <dgm:t>
        <a:bodyPr/>
        <a:lstStyle/>
        <a:p>
          <a:endParaRPr lang="en-US"/>
        </a:p>
      </dgm:t>
    </dgm:pt>
    <dgm:pt modelId="{3832AFC2-2A66-47F2-A5BE-255044B5D69F}" type="pres">
      <dgm:prSet presAssocID="{F78A3BC2-35EF-47A3-B523-8F8EDDD8288B}" presName="childShp" presStyleLbl="bgAccFollowNode1" presStyleIdx="0" presStyleCnt="1" custScaleX="84462" custScaleY="100098" custLinFactNeighborX="-291">
        <dgm:presLayoutVars>
          <dgm:bulletEnabled val="1"/>
        </dgm:presLayoutVars>
      </dgm:prSet>
      <dgm:spPr/>
      <dgm:t>
        <a:bodyPr/>
        <a:lstStyle/>
        <a:p>
          <a:endParaRPr lang="en-US"/>
        </a:p>
      </dgm:t>
    </dgm:pt>
  </dgm:ptLst>
  <dgm:cxnLst>
    <dgm:cxn modelId="{AFA53255-F0EF-4FC3-9ADE-919ABDC5D231}" type="presOf" srcId="{72FF876A-3DBA-45E4-82B1-BF4608B999CB}" destId="{3832AFC2-2A66-47F2-A5BE-255044B5D69F}" srcOrd="0" destOrd="3" presId="urn:microsoft.com/office/officeart/2005/8/layout/vList6"/>
    <dgm:cxn modelId="{F40E5259-27A3-4481-AE95-EDDEF78D6210}" type="presOf" srcId="{8F7BB251-4D0F-44D3-8392-52840FC2CF12}" destId="{3832AFC2-2A66-47F2-A5BE-255044B5D69F}" srcOrd="0" destOrd="0" presId="urn:microsoft.com/office/officeart/2005/8/layout/vList6"/>
    <dgm:cxn modelId="{DD61DEDB-539A-4E9A-A0E2-BC3F13D4CF36}" type="presOf" srcId="{CC8D64C6-1C6C-4DAD-B5BE-EDC8502A4A19}" destId="{3832AFC2-2A66-47F2-A5BE-255044B5D69F}" srcOrd="0" destOrd="2" presId="urn:microsoft.com/office/officeart/2005/8/layout/vList6"/>
    <dgm:cxn modelId="{5398E2E8-CF0D-4C25-9866-BDC49305FC74}" srcId="{F78A3BC2-35EF-47A3-B523-8F8EDDD8288B}" destId="{8F7BB251-4D0F-44D3-8392-52840FC2CF12}" srcOrd="0" destOrd="0" parTransId="{53CA7EA3-414F-4E50-9290-B46EDD2F00C3}" sibTransId="{E6DFE392-59EC-420E-A7FF-3D68A9C48838}"/>
    <dgm:cxn modelId="{0CF114FE-DDC2-4E04-9B66-9930C10A846E}" srcId="{B920C91C-B9CC-46DE-8439-3C2C773001A5}" destId="{F78A3BC2-35EF-47A3-B523-8F8EDDD8288B}" srcOrd="0" destOrd="0" parTransId="{B4951AE6-9560-4B47-92A8-46D640EEB6E9}" sibTransId="{2066DF6E-0C89-41D8-A9B1-81E76A9A312A}"/>
    <dgm:cxn modelId="{3D363CF0-42C8-4ADD-AA0B-761AC83F45F0}" type="presOf" srcId="{FBF40376-19C8-49AC-B528-A214DFB21C57}" destId="{3832AFC2-2A66-47F2-A5BE-255044B5D69F}" srcOrd="0" destOrd="1" presId="urn:microsoft.com/office/officeart/2005/8/layout/vList6"/>
    <dgm:cxn modelId="{4A8B550C-8EBA-47A5-9513-3317A60740E1}" srcId="{F78A3BC2-35EF-47A3-B523-8F8EDDD8288B}" destId="{CC8D64C6-1C6C-4DAD-B5BE-EDC8502A4A19}" srcOrd="2" destOrd="0" parTransId="{09234F85-EA78-4E0D-9B87-7DBF4DDAB66B}" sibTransId="{ED6D15D9-3E8A-46D7-A2AF-AAD52A861C21}"/>
    <dgm:cxn modelId="{98D084D8-0A4D-48A5-906C-199F05B68551}" srcId="{F78A3BC2-35EF-47A3-B523-8F8EDDD8288B}" destId="{72FF876A-3DBA-45E4-82B1-BF4608B999CB}" srcOrd="3" destOrd="0" parTransId="{B4BAB77A-646D-43EF-AF93-DA3E2B069DD1}" sibTransId="{CDC94A2C-2379-4CF5-86A9-14B31401C210}"/>
    <dgm:cxn modelId="{A6E0F3B4-9D4C-4F1E-9F31-8991FF166AFB}" type="presOf" srcId="{F78A3BC2-35EF-47A3-B523-8F8EDDD8288B}" destId="{FB9FC820-E847-46E0-ACB9-8909A34A40C2}" srcOrd="0" destOrd="0" presId="urn:microsoft.com/office/officeart/2005/8/layout/vList6"/>
    <dgm:cxn modelId="{BAC0A171-E3B1-43D0-9BA4-304161666D01}" type="presOf" srcId="{B920C91C-B9CC-46DE-8439-3C2C773001A5}" destId="{E8933B02-990D-4122-8A17-C6D42D89CF47}" srcOrd="0" destOrd="0" presId="urn:microsoft.com/office/officeart/2005/8/layout/vList6"/>
    <dgm:cxn modelId="{68C15753-40E5-46C5-9F37-1C8A1A890DEA}" srcId="{F78A3BC2-35EF-47A3-B523-8F8EDDD8288B}" destId="{FBF40376-19C8-49AC-B528-A214DFB21C57}" srcOrd="1" destOrd="0" parTransId="{93EFA4D1-E807-4217-9D8E-BF0F1682F0D4}" sibTransId="{C68BDFAD-EDB1-4679-9144-86DB4F94DCAD}"/>
    <dgm:cxn modelId="{93268FE6-8FC3-4BB2-B988-34C5E2AA8CDD}" type="presParOf" srcId="{E8933B02-990D-4122-8A17-C6D42D89CF47}" destId="{94A805CA-E3BB-4273-8A83-977318A2BCB1}" srcOrd="0" destOrd="0" presId="urn:microsoft.com/office/officeart/2005/8/layout/vList6"/>
    <dgm:cxn modelId="{368E7F5C-104F-4827-8A19-459324B8BF00}" type="presParOf" srcId="{94A805CA-E3BB-4273-8A83-977318A2BCB1}" destId="{FB9FC820-E847-46E0-ACB9-8909A34A40C2}" srcOrd="0" destOrd="0" presId="urn:microsoft.com/office/officeart/2005/8/layout/vList6"/>
    <dgm:cxn modelId="{C81A20DC-D60C-4788-AFAD-FE5175B9A8E5}" type="presParOf" srcId="{94A805CA-E3BB-4273-8A83-977318A2BCB1}" destId="{3832AFC2-2A66-47F2-A5BE-255044B5D69F}"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32AFC2-2A66-47F2-A5BE-255044B5D69F}">
      <dsp:nvSpPr>
        <dsp:cNvPr id="0" name=""/>
        <dsp:cNvSpPr/>
      </dsp:nvSpPr>
      <dsp:spPr>
        <a:xfrm>
          <a:off x="4017739" y="1935"/>
          <a:ext cx="4565823" cy="1978542"/>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 tIns="3175" rIns="3175" bIns="3175" numCol="1" spcCol="1270" anchor="t" anchorCtr="0">
          <a:noAutofit/>
        </a:bodyPr>
        <a:lstStyle/>
        <a:p>
          <a:pPr marL="57150" lvl="1" indent="-57150" algn="l" defTabSz="222250" rtl="0">
            <a:lnSpc>
              <a:spcPct val="90000"/>
            </a:lnSpc>
            <a:spcBef>
              <a:spcPct val="0"/>
            </a:spcBef>
            <a:spcAft>
              <a:spcPct val="15000"/>
            </a:spcAft>
            <a:buChar char="••"/>
          </a:pPr>
          <a:endParaRPr lang="en-US" sz="500" kern="1200" dirty="0"/>
        </a:p>
        <a:p>
          <a:pPr marL="171450" lvl="1" indent="-171450" algn="l" defTabSz="711200" rtl="0">
            <a:lnSpc>
              <a:spcPct val="90000"/>
            </a:lnSpc>
            <a:spcBef>
              <a:spcPct val="0"/>
            </a:spcBef>
            <a:spcAft>
              <a:spcPct val="15000"/>
            </a:spcAft>
            <a:buChar char="••"/>
          </a:pPr>
          <a:r>
            <a:rPr lang="en-US" sz="1600" kern="1200" dirty="0" smtClean="0"/>
            <a:t>Focus on 3 simple behaviors that could greatly impact recycling</a:t>
          </a:r>
          <a:endParaRPr lang="en-US" sz="1600" kern="1200" dirty="0"/>
        </a:p>
        <a:p>
          <a:pPr marL="171450" lvl="1" indent="-171450" algn="l" defTabSz="711200" rtl="0">
            <a:lnSpc>
              <a:spcPct val="90000"/>
            </a:lnSpc>
            <a:spcBef>
              <a:spcPct val="0"/>
            </a:spcBef>
            <a:spcAft>
              <a:spcPct val="15000"/>
            </a:spcAft>
            <a:buChar char="••"/>
          </a:pPr>
          <a:r>
            <a:rPr lang="en-US" sz="1600" kern="1200" dirty="0" smtClean="0"/>
            <a:t>Tested and proven approach</a:t>
          </a:r>
          <a:endParaRPr lang="en-US" sz="1600" kern="1200" dirty="0"/>
        </a:p>
        <a:p>
          <a:pPr marL="171450" lvl="1" indent="-171450" algn="l" defTabSz="711200" rtl="0">
            <a:lnSpc>
              <a:spcPct val="90000"/>
            </a:lnSpc>
            <a:spcBef>
              <a:spcPct val="0"/>
            </a:spcBef>
            <a:spcAft>
              <a:spcPct val="15000"/>
            </a:spcAft>
            <a:buChar char="••"/>
          </a:pPr>
          <a:r>
            <a:rPr lang="en-US" sz="1600" kern="1200" dirty="0" smtClean="0"/>
            <a:t>Accompanying myth busters/FAQs for those who want to dig deeper</a:t>
          </a:r>
          <a:endParaRPr lang="en-US" sz="1600" kern="1200" dirty="0"/>
        </a:p>
      </dsp:txBody>
      <dsp:txXfrm>
        <a:off x="4017739" y="249253"/>
        <a:ext cx="3823870" cy="1483906"/>
      </dsp:txXfrm>
    </dsp:sp>
    <dsp:sp modelId="{FB9FC820-E847-46E0-ACB9-8909A34A40C2}">
      <dsp:nvSpPr>
        <dsp:cNvPr id="0" name=""/>
        <dsp:cNvSpPr/>
      </dsp:nvSpPr>
      <dsp:spPr>
        <a:xfrm>
          <a:off x="424377" y="966"/>
          <a:ext cx="3603848" cy="19804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kern="1200" dirty="0" smtClean="0"/>
            <a:t>Simplifying the Message</a:t>
          </a:r>
          <a:endParaRPr lang="en-US" sz="2800" kern="1200" dirty="0"/>
        </a:p>
      </dsp:txBody>
      <dsp:txXfrm>
        <a:off x="521056" y="97645"/>
        <a:ext cx="3410490" cy="1787121"/>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1" y="0"/>
            <a:ext cx="3038475" cy="465138"/>
          </a:xfrm>
          <a:prstGeom prst="rect">
            <a:avLst/>
          </a:prstGeom>
          <a:noFill/>
          <a:ln w="9525">
            <a:noFill/>
            <a:miter lim="800000"/>
            <a:headEnd/>
            <a:tailEnd/>
          </a:ln>
          <a:effectLst/>
        </p:spPr>
        <p:txBody>
          <a:bodyPr vert="horz" wrap="square" lIns="230681" tIns="230681" rIns="92272" bIns="46136" numCol="1" anchor="t" anchorCtr="0" compatLnSpc="1">
            <a:prstTxWarp prst="textNoShape">
              <a:avLst/>
            </a:prstTxWarp>
          </a:bodyPr>
          <a:lstStyle>
            <a:lvl1pPr>
              <a:lnSpc>
                <a:spcPct val="100000"/>
              </a:lnSpc>
              <a:buFontTx/>
              <a:buNone/>
              <a:defRPr sz="800">
                <a:latin typeface="Trebuchet MS" charset="0"/>
                <a:ea typeface="+mn-ea"/>
                <a:cs typeface="+mn-cs"/>
              </a:defRPr>
            </a:lvl1pPr>
          </a:lstStyle>
          <a:p>
            <a:pPr>
              <a:defRPr/>
            </a:pPr>
            <a:endParaRPr lang="en-US"/>
          </a:p>
        </p:txBody>
      </p:sp>
      <p:sp>
        <p:nvSpPr>
          <p:cNvPr id="67587" name="Rectangle 3"/>
          <p:cNvSpPr>
            <a:spLocks noGrp="1" noChangeArrowheads="1"/>
          </p:cNvSpPr>
          <p:nvPr>
            <p:ph type="dt" sz="quarter" idx="1"/>
          </p:nvPr>
        </p:nvSpPr>
        <p:spPr bwMode="auto">
          <a:xfrm>
            <a:off x="3970339" y="0"/>
            <a:ext cx="3038475" cy="465138"/>
          </a:xfrm>
          <a:prstGeom prst="rect">
            <a:avLst/>
          </a:prstGeom>
          <a:noFill/>
          <a:ln w="9525">
            <a:noFill/>
            <a:miter lim="800000"/>
            <a:headEnd/>
            <a:tailEnd/>
          </a:ln>
          <a:effectLst/>
        </p:spPr>
        <p:txBody>
          <a:bodyPr vert="horz" wrap="square" lIns="92272" tIns="230681" rIns="230681" bIns="46136" numCol="1" anchor="t" anchorCtr="0" compatLnSpc="1">
            <a:prstTxWarp prst="textNoShape">
              <a:avLst/>
            </a:prstTxWarp>
          </a:bodyPr>
          <a:lstStyle>
            <a:lvl1pPr algn="r">
              <a:lnSpc>
                <a:spcPct val="100000"/>
              </a:lnSpc>
              <a:buFontTx/>
              <a:buNone/>
              <a:defRPr sz="800">
                <a:latin typeface="Trebuchet MS" charset="0"/>
                <a:ea typeface="+mn-ea"/>
                <a:cs typeface="+mn-cs"/>
              </a:defRPr>
            </a:lvl1pPr>
          </a:lstStyle>
          <a:p>
            <a:pPr>
              <a:defRPr/>
            </a:pPr>
            <a:endParaRPr lang="en-US"/>
          </a:p>
        </p:txBody>
      </p:sp>
      <p:sp>
        <p:nvSpPr>
          <p:cNvPr id="67588" name="Rectangle 4"/>
          <p:cNvSpPr>
            <a:spLocks noGrp="1" noChangeArrowheads="1"/>
          </p:cNvSpPr>
          <p:nvPr>
            <p:ph type="ftr" sz="quarter" idx="2"/>
          </p:nvPr>
        </p:nvSpPr>
        <p:spPr bwMode="auto">
          <a:xfrm>
            <a:off x="1" y="8829676"/>
            <a:ext cx="3038475" cy="465138"/>
          </a:xfrm>
          <a:prstGeom prst="rect">
            <a:avLst/>
          </a:prstGeom>
          <a:noFill/>
          <a:ln w="9525">
            <a:noFill/>
            <a:miter lim="800000"/>
            <a:headEnd/>
            <a:tailEnd/>
          </a:ln>
          <a:effectLst/>
        </p:spPr>
        <p:txBody>
          <a:bodyPr vert="horz" wrap="square" lIns="230681" tIns="46136" rIns="92272" bIns="230681" numCol="1" anchor="b" anchorCtr="0" compatLnSpc="1">
            <a:prstTxWarp prst="textNoShape">
              <a:avLst/>
            </a:prstTxWarp>
          </a:bodyPr>
          <a:lstStyle>
            <a:lvl1pPr>
              <a:lnSpc>
                <a:spcPct val="100000"/>
              </a:lnSpc>
              <a:buFontTx/>
              <a:buNone/>
              <a:defRPr sz="800">
                <a:latin typeface="Trebuchet MS" charset="0"/>
                <a:ea typeface="+mn-ea"/>
                <a:cs typeface="+mn-cs"/>
              </a:defRPr>
            </a:lvl1pPr>
          </a:lstStyle>
          <a:p>
            <a:pPr>
              <a:defRPr/>
            </a:pPr>
            <a:endParaRPr lang="en-US"/>
          </a:p>
        </p:txBody>
      </p:sp>
      <p:sp>
        <p:nvSpPr>
          <p:cNvPr id="67589" name="Rectangle 5"/>
          <p:cNvSpPr>
            <a:spLocks noGrp="1" noChangeArrowheads="1"/>
          </p:cNvSpPr>
          <p:nvPr>
            <p:ph type="sldNum" sz="quarter" idx="3"/>
          </p:nvPr>
        </p:nvSpPr>
        <p:spPr bwMode="auto">
          <a:xfrm>
            <a:off x="3971926" y="8831263"/>
            <a:ext cx="3038475" cy="465137"/>
          </a:xfrm>
          <a:prstGeom prst="rect">
            <a:avLst/>
          </a:prstGeom>
          <a:noFill/>
          <a:ln w="9525">
            <a:noFill/>
            <a:miter lim="800000"/>
            <a:headEnd/>
            <a:tailEnd/>
          </a:ln>
          <a:effectLst/>
        </p:spPr>
        <p:txBody>
          <a:bodyPr vert="horz" wrap="square" lIns="92272" tIns="46136" rIns="230681" bIns="230681" numCol="1" anchor="b" anchorCtr="0" compatLnSpc="1">
            <a:prstTxWarp prst="textNoShape">
              <a:avLst/>
            </a:prstTxWarp>
          </a:bodyPr>
          <a:lstStyle>
            <a:lvl1pPr algn="r">
              <a:lnSpc>
                <a:spcPct val="100000"/>
              </a:lnSpc>
              <a:buFontTx/>
              <a:buNone/>
              <a:defRPr sz="800">
                <a:latin typeface="Trebuchet MS" charset="0"/>
                <a:ea typeface="ＭＳ Ｐゴシック" charset="-128"/>
                <a:cs typeface="+mn-cs"/>
              </a:defRPr>
            </a:lvl1pPr>
          </a:lstStyle>
          <a:p>
            <a:pPr>
              <a:defRPr/>
            </a:pPr>
            <a:fld id="{46CB887A-170B-4F92-8419-360896A35A62}" type="slidenum">
              <a:rPr lang="en-US"/>
              <a:pPr>
                <a:defRPr/>
              </a:pPr>
              <a:t>‹#›</a:t>
            </a:fld>
            <a:endParaRPr lang="en-US" dirty="0"/>
          </a:p>
        </p:txBody>
      </p:sp>
    </p:spTree>
    <p:extLst>
      <p:ext uri="{BB962C8B-B14F-4D97-AF65-F5344CB8AC3E}">
        <p14:creationId xmlns:p14="http://schemas.microsoft.com/office/powerpoint/2010/main" val="42068971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1" y="0"/>
            <a:ext cx="3038475" cy="465138"/>
          </a:xfrm>
          <a:prstGeom prst="rect">
            <a:avLst/>
          </a:prstGeom>
          <a:noFill/>
          <a:ln w="9525">
            <a:noFill/>
            <a:miter lim="800000"/>
            <a:headEnd/>
            <a:tailEnd/>
          </a:ln>
          <a:effectLst/>
        </p:spPr>
        <p:txBody>
          <a:bodyPr vert="horz" wrap="square" lIns="230681" tIns="230681" rIns="92272" bIns="46136" numCol="1" anchor="t" anchorCtr="0" compatLnSpc="1">
            <a:prstTxWarp prst="textNoShape">
              <a:avLst/>
            </a:prstTxWarp>
          </a:bodyPr>
          <a:lstStyle>
            <a:lvl1pPr>
              <a:lnSpc>
                <a:spcPct val="100000"/>
              </a:lnSpc>
              <a:buFontTx/>
              <a:buNone/>
              <a:defRPr sz="800">
                <a:latin typeface="Trebuchet MS" charset="0"/>
                <a:ea typeface="+mn-ea"/>
                <a:cs typeface="+mn-cs"/>
              </a:defRPr>
            </a:lvl1pPr>
          </a:lstStyle>
          <a:p>
            <a:pPr>
              <a:defRPr/>
            </a:pPr>
            <a:endParaRPr lang="en-US"/>
          </a:p>
        </p:txBody>
      </p:sp>
      <p:sp>
        <p:nvSpPr>
          <p:cNvPr id="69635" name="Rectangle 3"/>
          <p:cNvSpPr>
            <a:spLocks noGrp="1" noChangeArrowheads="1"/>
          </p:cNvSpPr>
          <p:nvPr>
            <p:ph type="dt" idx="1"/>
          </p:nvPr>
        </p:nvSpPr>
        <p:spPr bwMode="auto">
          <a:xfrm>
            <a:off x="3970339" y="0"/>
            <a:ext cx="3038475" cy="465138"/>
          </a:xfrm>
          <a:prstGeom prst="rect">
            <a:avLst/>
          </a:prstGeom>
          <a:noFill/>
          <a:ln w="9525">
            <a:noFill/>
            <a:miter lim="800000"/>
            <a:headEnd/>
            <a:tailEnd/>
          </a:ln>
          <a:effectLst/>
        </p:spPr>
        <p:txBody>
          <a:bodyPr vert="horz" wrap="square" lIns="92272" tIns="230681" rIns="230681" bIns="46136" numCol="1" anchor="t" anchorCtr="0" compatLnSpc="1">
            <a:prstTxWarp prst="textNoShape">
              <a:avLst/>
            </a:prstTxWarp>
          </a:bodyPr>
          <a:lstStyle>
            <a:lvl1pPr algn="r">
              <a:lnSpc>
                <a:spcPct val="100000"/>
              </a:lnSpc>
              <a:buFontTx/>
              <a:buNone/>
              <a:defRPr sz="800">
                <a:latin typeface="Trebuchet MS" charset="0"/>
                <a:ea typeface="+mn-ea"/>
                <a:cs typeface="+mn-cs"/>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69637" name="Rectangle 5"/>
          <p:cNvSpPr>
            <a:spLocks noGrp="1" noChangeArrowheads="1"/>
          </p:cNvSpPr>
          <p:nvPr>
            <p:ph type="body" sz="quarter" idx="3"/>
          </p:nvPr>
        </p:nvSpPr>
        <p:spPr bwMode="auto">
          <a:xfrm>
            <a:off x="1168400" y="4416427"/>
            <a:ext cx="4672013" cy="4183062"/>
          </a:xfrm>
          <a:prstGeom prst="rect">
            <a:avLst/>
          </a:prstGeom>
          <a:noFill/>
          <a:ln w="9525">
            <a:noFill/>
            <a:miter lim="800000"/>
            <a:headEnd/>
            <a:tailEnd/>
          </a:ln>
          <a:effectLst/>
        </p:spPr>
        <p:txBody>
          <a:bodyPr vert="horz" wrap="square" lIns="92272" tIns="46136" rIns="92272" bIns="4613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9638" name="Rectangle 6"/>
          <p:cNvSpPr>
            <a:spLocks noGrp="1" noChangeArrowheads="1"/>
          </p:cNvSpPr>
          <p:nvPr>
            <p:ph type="ftr" sz="quarter" idx="4"/>
          </p:nvPr>
        </p:nvSpPr>
        <p:spPr bwMode="auto">
          <a:xfrm>
            <a:off x="1" y="8829676"/>
            <a:ext cx="3038475" cy="465138"/>
          </a:xfrm>
          <a:prstGeom prst="rect">
            <a:avLst/>
          </a:prstGeom>
          <a:noFill/>
          <a:ln w="9525">
            <a:noFill/>
            <a:miter lim="800000"/>
            <a:headEnd/>
            <a:tailEnd/>
          </a:ln>
          <a:effectLst/>
        </p:spPr>
        <p:txBody>
          <a:bodyPr vert="horz" wrap="square" lIns="230681" tIns="46136" rIns="92272" bIns="230681" numCol="1" anchor="b" anchorCtr="0" compatLnSpc="1">
            <a:prstTxWarp prst="textNoShape">
              <a:avLst/>
            </a:prstTxWarp>
          </a:bodyPr>
          <a:lstStyle>
            <a:lvl1pPr>
              <a:lnSpc>
                <a:spcPct val="100000"/>
              </a:lnSpc>
              <a:buFontTx/>
              <a:buNone/>
              <a:defRPr sz="800">
                <a:latin typeface="Trebuchet MS" charset="0"/>
                <a:ea typeface="+mn-ea"/>
                <a:cs typeface="+mn-cs"/>
              </a:defRPr>
            </a:lvl1pPr>
          </a:lstStyle>
          <a:p>
            <a:pPr>
              <a:defRPr/>
            </a:pPr>
            <a:endParaRPr lang="en-US"/>
          </a:p>
        </p:txBody>
      </p:sp>
      <p:sp>
        <p:nvSpPr>
          <p:cNvPr id="69639" name="Rectangle 7"/>
          <p:cNvSpPr>
            <a:spLocks noGrp="1" noChangeArrowheads="1"/>
          </p:cNvSpPr>
          <p:nvPr>
            <p:ph type="sldNum" sz="quarter" idx="5"/>
          </p:nvPr>
        </p:nvSpPr>
        <p:spPr bwMode="auto">
          <a:xfrm>
            <a:off x="3970339" y="8829676"/>
            <a:ext cx="3038475" cy="465138"/>
          </a:xfrm>
          <a:prstGeom prst="rect">
            <a:avLst/>
          </a:prstGeom>
          <a:noFill/>
          <a:ln w="9525">
            <a:noFill/>
            <a:miter lim="800000"/>
            <a:headEnd/>
            <a:tailEnd/>
          </a:ln>
          <a:effectLst/>
        </p:spPr>
        <p:txBody>
          <a:bodyPr vert="horz" wrap="square" lIns="92272" tIns="46136" rIns="230681" bIns="230681" numCol="1" anchor="b" anchorCtr="0" compatLnSpc="1">
            <a:prstTxWarp prst="textNoShape">
              <a:avLst/>
            </a:prstTxWarp>
          </a:bodyPr>
          <a:lstStyle>
            <a:lvl1pPr algn="r">
              <a:lnSpc>
                <a:spcPct val="100000"/>
              </a:lnSpc>
              <a:buFontTx/>
              <a:buNone/>
              <a:defRPr sz="800">
                <a:latin typeface="Trebuchet MS" charset="0"/>
                <a:ea typeface="ＭＳ Ｐゴシック" charset="-128"/>
                <a:cs typeface="+mn-cs"/>
              </a:defRPr>
            </a:lvl1pPr>
          </a:lstStyle>
          <a:p>
            <a:pPr>
              <a:defRPr/>
            </a:pPr>
            <a:fld id="{3BFDE023-15E2-4FF6-87EA-4E2603B46A65}" type="slidenum">
              <a:rPr lang="en-US"/>
              <a:pPr>
                <a:defRPr/>
              </a:pPr>
              <a:t>‹#›</a:t>
            </a:fld>
            <a:endParaRPr lang="en-US" dirty="0"/>
          </a:p>
        </p:txBody>
      </p:sp>
    </p:spTree>
    <p:extLst>
      <p:ext uri="{BB962C8B-B14F-4D97-AF65-F5344CB8AC3E}">
        <p14:creationId xmlns:p14="http://schemas.microsoft.com/office/powerpoint/2010/main" val="24393257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800" kern="1200">
        <a:solidFill>
          <a:schemeClr val="tx1"/>
        </a:solidFill>
        <a:latin typeface="Trebuchet MS" charset="0"/>
        <a:ea typeface="ＭＳ Ｐゴシック" charset="-128"/>
        <a:cs typeface="ＭＳ Ｐゴシック"/>
      </a:defRPr>
    </a:lvl1pPr>
    <a:lvl2pPr marL="457200" algn="l" rtl="0" eaLnBrk="0" fontAlgn="base" hangingPunct="0">
      <a:spcBef>
        <a:spcPct val="30000"/>
      </a:spcBef>
      <a:spcAft>
        <a:spcPct val="0"/>
      </a:spcAft>
      <a:defRPr sz="800" kern="1200">
        <a:solidFill>
          <a:schemeClr val="tx1"/>
        </a:solidFill>
        <a:latin typeface="Trebuchet MS" charset="0"/>
        <a:ea typeface="ＭＳ Ｐゴシック" charset="-128"/>
        <a:cs typeface="ＭＳ Ｐゴシック"/>
      </a:defRPr>
    </a:lvl2pPr>
    <a:lvl3pPr marL="914400" algn="l" rtl="0" eaLnBrk="0" fontAlgn="base" hangingPunct="0">
      <a:spcBef>
        <a:spcPct val="30000"/>
      </a:spcBef>
      <a:spcAft>
        <a:spcPct val="0"/>
      </a:spcAft>
      <a:defRPr sz="800" kern="1200">
        <a:solidFill>
          <a:schemeClr val="tx1"/>
        </a:solidFill>
        <a:latin typeface="Trebuchet MS" charset="0"/>
        <a:ea typeface="ＭＳ Ｐゴシック" charset="-128"/>
        <a:cs typeface="ＭＳ Ｐゴシック"/>
      </a:defRPr>
    </a:lvl3pPr>
    <a:lvl4pPr marL="1371600" algn="l" rtl="0" eaLnBrk="0" fontAlgn="base" hangingPunct="0">
      <a:spcBef>
        <a:spcPct val="30000"/>
      </a:spcBef>
      <a:spcAft>
        <a:spcPct val="0"/>
      </a:spcAft>
      <a:defRPr sz="800" kern="1200">
        <a:solidFill>
          <a:schemeClr val="tx1"/>
        </a:solidFill>
        <a:latin typeface="Trebuchet MS" charset="0"/>
        <a:ea typeface="ＭＳ Ｐゴシック" charset="-128"/>
        <a:cs typeface="ＭＳ Ｐゴシック"/>
      </a:defRPr>
    </a:lvl4pPr>
    <a:lvl5pPr marL="1828800" algn="l" rtl="0" eaLnBrk="0" fontAlgn="base" hangingPunct="0">
      <a:spcBef>
        <a:spcPct val="30000"/>
      </a:spcBef>
      <a:spcAft>
        <a:spcPct val="0"/>
      </a:spcAft>
      <a:defRPr sz="800" kern="1200">
        <a:solidFill>
          <a:schemeClr val="tx1"/>
        </a:solidFill>
        <a:latin typeface="Trebuchet MS"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w&amp;url=http://www.censusscope.org/us/chart_popl.html&amp;ei=ZJ8ZVeHXGsKmNq6ggTg&amp;bvm=bv.89381419,d.eXY&amp;psig=AFQjCNG_EgwD50YqzL6cZaNjj98Fb3u0-w&amp;ust=142782887710163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xfrm>
            <a:off x="289223" y="4327007"/>
            <a:ext cx="6362901" cy="4824585"/>
          </a:xfrm>
          <a:noFill/>
          <a:ln/>
        </p:spPr>
        <p:txBody>
          <a:bodyPr/>
          <a:lstStyle/>
          <a:p>
            <a:pPr eaLnBrk="1" hangingPunct="1">
              <a:spcBef>
                <a:spcPts val="595"/>
              </a:spcBef>
            </a:pPr>
            <a:r>
              <a:rPr lang="en-US" altLang="en-US" sz="1600" dirty="0">
                <a:latin typeface="+mn-lt"/>
                <a:ea typeface="ＭＳ Ｐゴシック" pitchFamily="34" charset="-128"/>
              </a:rPr>
              <a:t>Thank you for the chance to be here today.  </a:t>
            </a:r>
            <a:r>
              <a:rPr lang="en-US" altLang="en-US" sz="1600" dirty="0" smtClean="0">
                <a:latin typeface="+mn-lt"/>
                <a:ea typeface="ＭＳ Ｐゴシック" pitchFamily="34" charset="-128"/>
              </a:rPr>
              <a:t>I thought that I would provide a broader context about </a:t>
            </a:r>
            <a:r>
              <a:rPr lang="en-US" altLang="en-US" sz="1600" dirty="0">
                <a:latin typeface="+mn-lt"/>
                <a:ea typeface="ＭＳ Ｐゴシック" pitchFamily="34" charset="-128"/>
              </a:rPr>
              <a:t>what is happening to the waste stream as our society changes – resulting in changes to the products and package that we </a:t>
            </a:r>
            <a:r>
              <a:rPr lang="en-US" altLang="en-US" sz="1600" dirty="0" smtClean="0">
                <a:latin typeface="+mn-lt"/>
                <a:ea typeface="ＭＳ Ｐゴシック" pitchFamily="34" charset="-128"/>
              </a:rPr>
              <a:t>use, and why  this ultimately matters to the state of Florida in reaching its 75% recycling goal, and why it matters to businesses in Florida, who may ultimately end up having to pick up a bigger piece of the pie if the state is to achieve its recycling goals. </a:t>
            </a:r>
            <a:endParaRPr lang="en-US" altLang="en-US" sz="1600" dirty="0">
              <a:latin typeface="+mn-lt"/>
              <a:ea typeface="ＭＳ Ｐゴシック" pitchFamily="34" charset="-128"/>
            </a:endParaRPr>
          </a:p>
          <a:p>
            <a:pPr eaLnBrk="1" hangingPunct="1">
              <a:spcBef>
                <a:spcPts val="595"/>
              </a:spcBef>
            </a:pPr>
            <a:r>
              <a:rPr lang="en-US" altLang="en-US" sz="1600" dirty="0">
                <a:latin typeface="+mn-lt"/>
                <a:ea typeface="ＭＳ Ｐゴシック" pitchFamily="34" charset="-128"/>
              </a:rPr>
              <a:t>According to the EPA, about </a:t>
            </a:r>
            <a:r>
              <a:rPr lang="en-US" altLang="en-US" sz="1600" dirty="0" smtClean="0">
                <a:latin typeface="+mn-lt"/>
                <a:ea typeface="ＭＳ Ｐゴシック" pitchFamily="34" charset="-128"/>
              </a:rPr>
              <a:t>30% </a:t>
            </a:r>
            <a:r>
              <a:rPr lang="en-US" altLang="en-US" sz="1600" dirty="0">
                <a:latin typeface="+mn-lt"/>
                <a:ea typeface="ＭＳ Ｐゴシック" pitchFamily="34" charset="-128"/>
              </a:rPr>
              <a:t>of all municipal waste generated in the U.S. is packaging.  And, if you think about it, almost all of the material  that  we collect in curbside recycling programs is packaging, which means that changes to the waste stream matter a lot to recyclers.  </a:t>
            </a:r>
            <a:r>
              <a:rPr lang="en-US" altLang="en-US" sz="1600" dirty="0" smtClean="0">
                <a:latin typeface="+mn-lt"/>
                <a:ea typeface="ＭＳ Ｐゴシック" pitchFamily="34" charset="-128"/>
              </a:rPr>
              <a:t>  It also means that even if residential customers recycle everything they can – the state won’t hit its goals. </a:t>
            </a:r>
            <a:endParaRPr lang="en-US" altLang="en-US" sz="1600" dirty="0">
              <a:latin typeface="+mn-lt"/>
              <a:ea typeface="ＭＳ Ｐゴシック" pitchFamily="34" charset="-128"/>
            </a:endParaRPr>
          </a:p>
          <a:p>
            <a:pPr eaLnBrk="1" hangingPunct="1">
              <a:spcBef>
                <a:spcPts val="595"/>
              </a:spcBef>
            </a:pPr>
            <a:r>
              <a:rPr lang="en-US" altLang="en-US" sz="1600" dirty="0">
                <a:latin typeface="+mn-lt"/>
                <a:ea typeface="ＭＳ Ｐゴシック" pitchFamily="34" charset="-128"/>
              </a:rPr>
              <a:t>As the largest recycler in North America, </a:t>
            </a:r>
            <a:r>
              <a:rPr lang="en-US" altLang="en-US" sz="1600" dirty="0" smtClean="0">
                <a:latin typeface="+mn-lt"/>
                <a:ea typeface="ＭＳ Ｐゴシック" pitchFamily="34" charset="-128"/>
              </a:rPr>
              <a:t>changes in the waste stream matter </a:t>
            </a:r>
            <a:r>
              <a:rPr lang="en-US" altLang="en-US" sz="1600" dirty="0">
                <a:latin typeface="+mn-lt"/>
                <a:ea typeface="ＭＳ Ｐゴシック" pitchFamily="34" charset="-128"/>
              </a:rPr>
              <a:t>a lot to Waste Management, and we are spending more time understanding the changing waste stream.  </a:t>
            </a:r>
          </a:p>
          <a:p>
            <a:pPr eaLnBrk="1" hangingPunct="1">
              <a:spcBef>
                <a:spcPts val="595"/>
              </a:spcBef>
            </a:pPr>
            <a:r>
              <a:rPr lang="en-US" altLang="en-US" sz="1600" dirty="0">
                <a:latin typeface="+mn-lt"/>
                <a:ea typeface="ＭＳ Ｐゴシック" pitchFamily="34" charset="-128"/>
              </a:rPr>
              <a:t>I’m going to talk about trends that affect the composition of the waste stream - and what it means for recycling.   </a:t>
            </a:r>
            <a:endParaRPr lang="en-US" altLang="en-US" sz="1600" b="1" dirty="0">
              <a:latin typeface="+mn-lt"/>
              <a:ea typeface="ＭＳ Ｐゴシック" pitchFamily="34" charset="-128"/>
            </a:endParaRPr>
          </a:p>
          <a:p>
            <a:pPr eaLnBrk="1" hangingPunct="1">
              <a:spcBef>
                <a:spcPts val="600"/>
              </a:spcBef>
            </a:pPr>
            <a:r>
              <a:rPr lang="en-US" altLang="en-US" sz="1300" dirty="0">
                <a:latin typeface="+mn-lt"/>
                <a:ea typeface="ＭＳ Ｐゴシック" pitchFamily="34" charset="-128"/>
              </a:rPr>
              <a:t> </a:t>
            </a:r>
            <a:endParaRPr lang="en-US" sz="1200" b="1" dirty="0">
              <a:latin typeface="Trebuchet MS" pitchFamily="34" charset="0"/>
              <a:ea typeface="ＭＳ Ｐゴシック"/>
            </a:endParaRPr>
          </a:p>
        </p:txBody>
      </p:sp>
      <p:sp>
        <p:nvSpPr>
          <p:cNvPr id="4" name="Slide Number Placeholder 3"/>
          <p:cNvSpPr>
            <a:spLocks noGrp="1"/>
          </p:cNvSpPr>
          <p:nvPr>
            <p:ph type="sldNum" sz="quarter" idx="5"/>
          </p:nvPr>
        </p:nvSpPr>
        <p:spPr/>
        <p:txBody>
          <a:bodyPr/>
          <a:lstStyle/>
          <a:p>
            <a:pPr>
              <a:defRPr/>
            </a:pPr>
            <a:fld id="{F14C06C8-C6DA-4F6D-A358-7CDDCB180E8C}"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6126" y="4438041"/>
            <a:ext cx="6692746" cy="4654363"/>
          </a:xfrm>
        </p:spPr>
        <p:txBody>
          <a:bodyPr/>
          <a:lstStyle/>
          <a:p>
            <a:r>
              <a:rPr lang="en-US" sz="1600" dirty="0"/>
              <a:t>Next, let’s spend a minute talking about demographic changes that are impacting the waste stream.  An aging population means that there are more singe person household – with people buying smaller portions and more pre-prepared foods.  </a:t>
            </a:r>
          </a:p>
          <a:p>
            <a:r>
              <a:rPr lang="en-US" sz="1600" dirty="0"/>
              <a:t>Then, there are the Millennials.  </a:t>
            </a:r>
            <a:r>
              <a:rPr lang="en-US" sz="1600" dirty="0">
                <a:latin typeface="Trebuchet MS" pitchFamily="34" charset="0"/>
                <a:cs typeface="Arial" pitchFamily="34" charset="0"/>
              </a:rPr>
              <a:t>Millennials are young adults between 19-27 in 2015.  There are 79 million of them - making them a larger demographic group than Baby Boomers.  They are just starting to have children and to reach their peak purchasing years.</a:t>
            </a:r>
          </a:p>
          <a:p>
            <a:pPr marL="342827" indent="-342827">
              <a:lnSpc>
                <a:spcPct val="110000"/>
              </a:lnSpc>
              <a:spcBef>
                <a:spcPts val="300"/>
              </a:spcBef>
              <a:buFont typeface="Arial" panose="020B0604020202020204" pitchFamily="34" charset="0"/>
              <a:buChar char="•"/>
            </a:pPr>
            <a:r>
              <a:rPr lang="en-US" sz="1600" dirty="0">
                <a:latin typeface="Trebuchet MS" pitchFamily="34" charset="0"/>
                <a:cs typeface="Arial" pitchFamily="34" charset="0"/>
              </a:rPr>
              <a:t>Millennials are not beholden to traditional packaging.  Cans, jars and bottles do not always fit with their lifestyle.  </a:t>
            </a:r>
          </a:p>
          <a:p>
            <a:pPr marL="342827" indent="-342827">
              <a:lnSpc>
                <a:spcPct val="110000"/>
              </a:lnSpc>
              <a:spcBef>
                <a:spcPts val="300"/>
              </a:spcBef>
              <a:buFont typeface="Arial" panose="020B0604020202020204" pitchFamily="34" charset="0"/>
              <a:buChar char="•"/>
            </a:pPr>
            <a:r>
              <a:rPr lang="en-US" sz="1600" dirty="0"/>
              <a:t>They don’t like leftovers.</a:t>
            </a:r>
          </a:p>
          <a:p>
            <a:pPr marL="342827" indent="-342827">
              <a:lnSpc>
                <a:spcPct val="110000"/>
              </a:lnSpc>
              <a:spcBef>
                <a:spcPts val="300"/>
              </a:spcBef>
              <a:buFont typeface="Arial" panose="020B0604020202020204" pitchFamily="34" charset="0"/>
              <a:buChar char="•"/>
            </a:pPr>
            <a:r>
              <a:rPr lang="en-US" sz="1600" dirty="0">
                <a:cs typeface="Arial" pitchFamily="34" charset="0"/>
              </a:rPr>
              <a:t>They are more likely to eat convenience food, food on the go, and 17% more likely to purchase food from convenience stores and one-stop-shop mass merchandisers than traditional grocery stores.</a:t>
            </a:r>
          </a:p>
          <a:p>
            <a:pPr marL="342827" indent="-342827">
              <a:lnSpc>
                <a:spcPct val="110000"/>
              </a:lnSpc>
              <a:spcBef>
                <a:spcPts val="300"/>
              </a:spcBef>
              <a:buFont typeface="Arial" panose="020B0604020202020204" pitchFamily="34" charset="0"/>
              <a:buChar char="•"/>
            </a:pPr>
            <a:r>
              <a:rPr lang="en-US" sz="1600" dirty="0"/>
              <a:t>Millennials buy products for the product and packaging – they go together like never before.  </a:t>
            </a:r>
            <a:endParaRPr lang="en-US" sz="400" dirty="0"/>
          </a:p>
          <a:p>
            <a:pPr>
              <a:lnSpc>
                <a:spcPct val="110000"/>
              </a:lnSpc>
              <a:spcBef>
                <a:spcPts val="600"/>
              </a:spcBef>
            </a:pPr>
            <a:endParaRPr lang="en-US" sz="1400" dirty="0">
              <a:latin typeface="Trebuchet MS" pitchFamily="34" charset="0"/>
              <a:cs typeface="Arial" pitchFamily="34" charset="0"/>
            </a:endParaRPr>
          </a:p>
          <a:p>
            <a:pPr>
              <a:lnSpc>
                <a:spcPct val="110000"/>
              </a:lnSpc>
              <a:spcBef>
                <a:spcPts val="600"/>
              </a:spcBef>
            </a:pPr>
            <a:endParaRPr lang="en-US" sz="1400" dirty="0">
              <a:latin typeface="Trebuchet MS" pitchFamily="34" charset="0"/>
              <a:cs typeface="Arial" pitchFamily="34" charset="0"/>
            </a:endParaRPr>
          </a:p>
          <a:p>
            <a:endParaRPr lang="en-US" sz="1400" dirty="0"/>
          </a:p>
        </p:txBody>
      </p:sp>
      <p:sp>
        <p:nvSpPr>
          <p:cNvPr id="4" name="Slide Number Placeholder 3"/>
          <p:cNvSpPr>
            <a:spLocks noGrp="1"/>
          </p:cNvSpPr>
          <p:nvPr>
            <p:ph type="sldNum" sz="quarter" idx="10"/>
          </p:nvPr>
        </p:nvSpPr>
        <p:spPr/>
        <p:txBody>
          <a:bodyPr/>
          <a:lstStyle/>
          <a:p>
            <a:pPr>
              <a:defRPr/>
            </a:pPr>
            <a:fld id="{3BFDE023-15E2-4FF6-87EA-4E2603B46A65}" type="slidenum">
              <a:rPr lang="en-US" smtClean="0"/>
              <a:pPr>
                <a:defRPr/>
              </a:pPr>
              <a:t>10</a:t>
            </a:fld>
            <a:endParaRPr lang="en-US" dirty="0"/>
          </a:p>
        </p:txBody>
      </p:sp>
    </p:spTree>
    <p:extLst>
      <p:ext uri="{BB962C8B-B14F-4D97-AF65-F5344CB8AC3E}">
        <p14:creationId xmlns:p14="http://schemas.microsoft.com/office/powerpoint/2010/main" val="2860469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0500" y="4471470"/>
            <a:ext cx="5972175" cy="4183062"/>
          </a:xfrm>
        </p:spPr>
        <p:txBody>
          <a:bodyPr/>
          <a:lstStyle/>
          <a:p>
            <a:r>
              <a:rPr lang="en-US" sz="1600" dirty="0"/>
              <a:t>This is a great slide to depict the tension between consumer behavior and successful recycling.    </a:t>
            </a:r>
          </a:p>
          <a:p>
            <a:r>
              <a:rPr lang="en-US" sz="1600" dirty="0"/>
              <a:t>We are more “on the go” than ever.  Which means that we are often buying smaller packages that are not recyclable.   </a:t>
            </a:r>
          </a:p>
          <a:p>
            <a:endParaRPr lang="en-US" sz="1600" dirty="0"/>
          </a:p>
          <a:p>
            <a:r>
              <a:rPr lang="en-US" sz="1600" dirty="0"/>
              <a:t>Many of these </a:t>
            </a:r>
            <a:r>
              <a:rPr lang="en-US" sz="1600" dirty="0" smtClean="0"/>
              <a:t>are:</a:t>
            </a:r>
            <a:endParaRPr lang="en-US" sz="1600" dirty="0"/>
          </a:p>
          <a:p>
            <a:pPr marL="285750" indent="-285750">
              <a:buFont typeface="Arial" panose="020B0604020202020204" pitchFamily="34" charset="0"/>
              <a:buChar char="•"/>
            </a:pPr>
            <a:r>
              <a:rPr lang="en-US" sz="1600" b="1" dirty="0"/>
              <a:t>multi-layered,</a:t>
            </a:r>
            <a:r>
              <a:rPr lang="en-US" sz="1600" dirty="0"/>
              <a:t> </a:t>
            </a:r>
          </a:p>
          <a:p>
            <a:pPr marL="285750" indent="-285750">
              <a:buFont typeface="Arial" panose="020B0604020202020204" pitchFamily="34" charset="0"/>
              <a:buChar char="•"/>
            </a:pPr>
            <a:r>
              <a:rPr lang="en-US" sz="1600" dirty="0"/>
              <a:t>have </a:t>
            </a:r>
            <a:r>
              <a:rPr lang="en-US" sz="1600" b="1" dirty="0"/>
              <a:t>no markets</a:t>
            </a:r>
            <a:r>
              <a:rPr lang="en-US" sz="1600" dirty="0"/>
              <a:t>, </a:t>
            </a:r>
          </a:p>
          <a:p>
            <a:pPr marL="285750" indent="-285750">
              <a:buFont typeface="Arial" panose="020B0604020202020204" pitchFamily="34" charset="0"/>
              <a:buChar char="•"/>
            </a:pPr>
            <a:r>
              <a:rPr lang="en-US" sz="1600" dirty="0"/>
              <a:t>or are </a:t>
            </a:r>
            <a:r>
              <a:rPr lang="en-US" sz="1600" b="1" dirty="0"/>
              <a:t>too small </a:t>
            </a:r>
            <a:r>
              <a:rPr lang="en-US" sz="1600" dirty="0"/>
              <a:t>to make it through a recycling facility.</a:t>
            </a:r>
          </a:p>
        </p:txBody>
      </p:sp>
      <p:sp>
        <p:nvSpPr>
          <p:cNvPr id="4" name="Slide Number Placeholder 3"/>
          <p:cNvSpPr>
            <a:spLocks noGrp="1"/>
          </p:cNvSpPr>
          <p:nvPr>
            <p:ph type="sldNum" sz="quarter" idx="10"/>
          </p:nvPr>
        </p:nvSpPr>
        <p:spPr/>
        <p:txBody>
          <a:bodyPr/>
          <a:lstStyle/>
          <a:p>
            <a:pPr>
              <a:defRPr/>
            </a:pPr>
            <a:fld id="{3BFDE023-15E2-4FF6-87EA-4E2603B46A65}" type="slidenum">
              <a:rPr lang="en-US" smtClean="0"/>
              <a:pPr>
                <a:defRPr/>
              </a:pPr>
              <a:t>11</a:t>
            </a:fld>
            <a:endParaRPr lang="en-US" dirty="0"/>
          </a:p>
        </p:txBody>
      </p:sp>
    </p:spTree>
    <p:extLst>
      <p:ext uri="{BB962C8B-B14F-4D97-AF65-F5344CB8AC3E}">
        <p14:creationId xmlns:p14="http://schemas.microsoft.com/office/powerpoint/2010/main" val="824850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7198" y="4416426"/>
            <a:ext cx="6478532" cy="4409392"/>
          </a:xfrm>
        </p:spPr>
        <p:txBody>
          <a:bodyPr/>
          <a:lstStyle/>
          <a:p>
            <a:pPr>
              <a:lnSpc>
                <a:spcPct val="110000"/>
              </a:lnSpc>
              <a:spcBef>
                <a:spcPts val="621"/>
              </a:spcBef>
            </a:pPr>
            <a:r>
              <a:rPr lang="en-US" sz="1500" b="1" dirty="0">
                <a:cs typeface="Arial" pitchFamily="34" charset="0"/>
              </a:rPr>
              <a:t>What are the implications of these trends?</a:t>
            </a:r>
          </a:p>
          <a:p>
            <a:pPr>
              <a:lnSpc>
                <a:spcPct val="110000"/>
              </a:lnSpc>
              <a:spcBef>
                <a:spcPts val="621"/>
              </a:spcBef>
            </a:pPr>
            <a:r>
              <a:rPr lang="en-US" sz="1500" dirty="0">
                <a:cs typeface="Arial" pitchFamily="34" charset="0"/>
              </a:rPr>
              <a:t>I love this slide because it’s such a contradiction.  </a:t>
            </a:r>
            <a:r>
              <a:rPr lang="en-US" sz="1500" b="1" dirty="0">
                <a:cs typeface="Arial" pitchFamily="34" charset="0"/>
              </a:rPr>
              <a:t>R</a:t>
            </a:r>
            <a:r>
              <a:rPr lang="en-US" sz="1500" b="1" dirty="0" smtClean="0">
                <a:cs typeface="Arial" pitchFamily="34" charset="0"/>
              </a:rPr>
              <a:t>ecyclers </a:t>
            </a:r>
            <a:r>
              <a:rPr lang="en-US" sz="1500" b="1" dirty="0">
                <a:cs typeface="Arial" pitchFamily="34" charset="0"/>
              </a:rPr>
              <a:t>a</a:t>
            </a:r>
            <a:r>
              <a:rPr lang="en-US" sz="1500" dirty="0">
                <a:cs typeface="Arial" pitchFamily="34" charset="0"/>
              </a:rPr>
              <a:t>re the recipient of the packaging at the back end….</a:t>
            </a:r>
          </a:p>
          <a:p>
            <a:pPr marL="355576" indent="-355576">
              <a:lnSpc>
                <a:spcPct val="110000"/>
              </a:lnSpc>
              <a:spcBef>
                <a:spcPts val="0"/>
              </a:spcBef>
              <a:buFont typeface="Arial" panose="020B0604020202020204" pitchFamily="34" charset="0"/>
              <a:buChar char="•"/>
            </a:pPr>
            <a:r>
              <a:rPr lang="en-US" sz="1500" dirty="0">
                <a:cs typeface="Arial" pitchFamily="34" charset="0"/>
              </a:rPr>
              <a:t>More custom packaging </a:t>
            </a:r>
          </a:p>
          <a:p>
            <a:pPr marL="355576" indent="-355576">
              <a:lnSpc>
                <a:spcPct val="110000"/>
              </a:lnSpc>
              <a:spcBef>
                <a:spcPts val="0"/>
              </a:spcBef>
              <a:buFont typeface="Arial" panose="020B0604020202020204" pitchFamily="34" charset="0"/>
              <a:buChar char="•"/>
            </a:pPr>
            <a:r>
              <a:rPr lang="en-US" sz="1500" dirty="0">
                <a:cs typeface="Arial" pitchFamily="34" charset="0"/>
              </a:rPr>
              <a:t>More small packaging</a:t>
            </a:r>
          </a:p>
          <a:p>
            <a:pPr marL="355576" indent="-355576">
              <a:lnSpc>
                <a:spcPct val="110000"/>
              </a:lnSpc>
              <a:spcBef>
                <a:spcPts val="0"/>
              </a:spcBef>
              <a:buFont typeface="Arial" panose="020B0604020202020204" pitchFamily="34" charset="0"/>
              <a:buChar char="•"/>
            </a:pPr>
            <a:r>
              <a:rPr lang="en-US" sz="1500" dirty="0">
                <a:cs typeface="Arial" pitchFamily="34" charset="0"/>
              </a:rPr>
              <a:t>More packaging that cannot be recycled in MRFs with existing technology</a:t>
            </a:r>
          </a:p>
          <a:p>
            <a:pPr marL="355576" indent="-355576" defTabSz="914103">
              <a:lnSpc>
                <a:spcPct val="110000"/>
              </a:lnSpc>
              <a:spcBef>
                <a:spcPts val="0"/>
              </a:spcBef>
              <a:buFont typeface="Arial" panose="020B0604020202020204" pitchFamily="34" charset="0"/>
              <a:buChar char="•"/>
            </a:pPr>
            <a:r>
              <a:rPr lang="en-US" sz="1500" dirty="0">
                <a:cs typeface="Arial" pitchFamily="34" charset="0"/>
              </a:rPr>
              <a:t>More packaging with no end markets</a:t>
            </a:r>
          </a:p>
          <a:p>
            <a:pPr defTabSz="914103">
              <a:lnSpc>
                <a:spcPct val="110000"/>
              </a:lnSpc>
              <a:spcBef>
                <a:spcPts val="621"/>
              </a:spcBef>
            </a:pPr>
            <a:r>
              <a:rPr lang="en-US" sz="1500" b="1" u="sng" dirty="0">
                <a:cs typeface="Arial" pitchFamily="34" charset="0"/>
              </a:rPr>
              <a:t>But – the upside is that there is less product waste and less </a:t>
            </a:r>
            <a:r>
              <a:rPr lang="en-US" sz="1500" b="1" u="sng" dirty="0" err="1">
                <a:cs typeface="Arial" pitchFamily="34" charset="0"/>
              </a:rPr>
              <a:t>foodwaste</a:t>
            </a:r>
            <a:r>
              <a:rPr lang="en-US" sz="1500" b="1" u="sng" dirty="0">
                <a:cs typeface="Arial" pitchFamily="34" charset="0"/>
              </a:rPr>
              <a:t> which is where most of the Lifecycle impacts are. </a:t>
            </a:r>
            <a:r>
              <a:rPr lang="en-US" sz="1500" b="1" u="sng" dirty="0" smtClean="0">
                <a:cs typeface="Arial" pitchFamily="34" charset="0"/>
              </a:rPr>
              <a:t>  </a:t>
            </a:r>
            <a:r>
              <a:rPr lang="en-US" sz="1500" dirty="0" smtClean="0">
                <a:cs typeface="Arial" pitchFamily="34" charset="0"/>
              </a:rPr>
              <a:t>Remember the lifecycle</a:t>
            </a:r>
            <a:r>
              <a:rPr lang="en-US" sz="1500" baseline="0" dirty="0" smtClean="0">
                <a:cs typeface="Arial" pitchFamily="34" charset="0"/>
              </a:rPr>
              <a:t> </a:t>
            </a:r>
            <a:r>
              <a:rPr lang="en-US" sz="1500" dirty="0" smtClean="0">
                <a:cs typeface="Arial" pitchFamily="34" charset="0"/>
              </a:rPr>
              <a:t>slide….</a:t>
            </a:r>
            <a:endParaRPr lang="en-US" sz="1500" dirty="0">
              <a:cs typeface="Arial" pitchFamily="34" charset="0"/>
            </a:endParaRPr>
          </a:p>
          <a:p>
            <a:pPr>
              <a:lnSpc>
                <a:spcPct val="110000"/>
              </a:lnSpc>
              <a:spcBef>
                <a:spcPts val="600"/>
              </a:spcBef>
            </a:pPr>
            <a:r>
              <a:rPr lang="en-US" sz="1500" b="1" dirty="0"/>
              <a:t>At the end of the day, the types of materials that we use in our daily lives impact the types of materials collected for recycling</a:t>
            </a:r>
            <a:r>
              <a:rPr lang="en-US" sz="1500" dirty="0"/>
              <a:t>.   And dare I suggest that we may define sustainability according to what fits our own lifestyles?  </a:t>
            </a:r>
            <a:r>
              <a:rPr lang="en-US" sz="1500" b="1" dirty="0"/>
              <a:t>W</a:t>
            </a:r>
            <a:r>
              <a:rPr lang="en-US" sz="1500" b="1" dirty="0" smtClean="0"/>
              <a:t>e </a:t>
            </a:r>
            <a:r>
              <a:rPr lang="en-US" sz="1500" b="1" dirty="0"/>
              <a:t>are a society that values convenience – often above sustainability. </a:t>
            </a:r>
          </a:p>
        </p:txBody>
      </p:sp>
      <p:sp>
        <p:nvSpPr>
          <p:cNvPr id="4" name="Slide Number Placeholder 3"/>
          <p:cNvSpPr>
            <a:spLocks noGrp="1"/>
          </p:cNvSpPr>
          <p:nvPr>
            <p:ph type="sldNum" sz="quarter" idx="10"/>
          </p:nvPr>
        </p:nvSpPr>
        <p:spPr/>
        <p:txBody>
          <a:bodyPr/>
          <a:lstStyle/>
          <a:p>
            <a:pPr>
              <a:defRPr/>
            </a:pPr>
            <a:fld id="{3BFDE023-15E2-4FF6-87EA-4E2603B46A65}" type="slidenum">
              <a:rPr lang="en-US" smtClean="0"/>
              <a:pPr>
                <a:defRPr/>
              </a:pPr>
              <a:t>12</a:t>
            </a:fld>
            <a:endParaRPr lang="en-US" dirty="0"/>
          </a:p>
        </p:txBody>
      </p:sp>
    </p:spTree>
    <p:extLst>
      <p:ext uri="{BB962C8B-B14F-4D97-AF65-F5344CB8AC3E}">
        <p14:creationId xmlns:p14="http://schemas.microsoft.com/office/powerpoint/2010/main" val="4055394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DE49CFE7-E9F0-4EBC-8043-47A343F338AD}" type="slidenum">
              <a:rPr lang="en-US" smtClean="0"/>
              <a:t>13</a:t>
            </a:fld>
            <a:endParaRPr lang="en-US" dirty="0"/>
          </a:p>
        </p:txBody>
      </p:sp>
      <p:sp>
        <p:nvSpPr>
          <p:cNvPr id="7" name="Notes Placeholder 2"/>
          <p:cNvSpPr txBox="1">
            <a:spLocks/>
          </p:cNvSpPr>
          <p:nvPr/>
        </p:nvSpPr>
        <p:spPr bwMode="auto">
          <a:xfrm>
            <a:off x="163773" y="4253639"/>
            <a:ext cx="6687404" cy="5054178"/>
          </a:xfrm>
          <a:prstGeom prst="rect">
            <a:avLst/>
          </a:prstGeom>
          <a:noFill/>
          <a:ln w="9525">
            <a:noFill/>
            <a:miter lim="800000"/>
            <a:headEnd/>
            <a:tailEnd/>
          </a:ln>
          <a:effectLst/>
        </p:spPr>
        <p:txBody>
          <a:bodyPr vert="horz" wrap="square" lIns="92261" tIns="46131" rIns="92261" bIns="46131" numCol="1" anchor="t" anchorCtr="0" compatLnSpc="1">
            <a:prstTxWarp prst="textNoShape">
              <a:avLst/>
            </a:prstTxWarp>
          </a:bodyPr>
          <a:lstStyle>
            <a:lvl1pPr algn="l" rtl="0" eaLnBrk="0" fontAlgn="base" hangingPunct="0">
              <a:spcBef>
                <a:spcPct val="30000"/>
              </a:spcBef>
              <a:spcAft>
                <a:spcPct val="0"/>
              </a:spcAft>
              <a:defRPr sz="800" kern="1200">
                <a:solidFill>
                  <a:schemeClr val="tx1"/>
                </a:solidFill>
                <a:latin typeface="Trebuchet MS" charset="0"/>
                <a:ea typeface="ＭＳ Ｐゴシック" charset="-128"/>
                <a:cs typeface="ＭＳ Ｐゴシック"/>
              </a:defRPr>
            </a:lvl1pPr>
            <a:lvl2pPr marL="457200" algn="l" rtl="0" eaLnBrk="0" fontAlgn="base" hangingPunct="0">
              <a:spcBef>
                <a:spcPct val="30000"/>
              </a:spcBef>
              <a:spcAft>
                <a:spcPct val="0"/>
              </a:spcAft>
              <a:defRPr sz="800" kern="1200">
                <a:solidFill>
                  <a:schemeClr val="tx1"/>
                </a:solidFill>
                <a:latin typeface="Trebuchet MS" charset="0"/>
                <a:ea typeface="ＭＳ Ｐゴシック" charset="-128"/>
                <a:cs typeface="ＭＳ Ｐゴシック"/>
              </a:defRPr>
            </a:lvl2pPr>
            <a:lvl3pPr marL="914400" algn="l" rtl="0" eaLnBrk="0" fontAlgn="base" hangingPunct="0">
              <a:spcBef>
                <a:spcPct val="30000"/>
              </a:spcBef>
              <a:spcAft>
                <a:spcPct val="0"/>
              </a:spcAft>
              <a:defRPr sz="800" kern="1200">
                <a:solidFill>
                  <a:schemeClr val="tx1"/>
                </a:solidFill>
                <a:latin typeface="Trebuchet MS" charset="0"/>
                <a:ea typeface="ＭＳ Ｐゴシック" charset="-128"/>
                <a:cs typeface="ＭＳ Ｐゴシック"/>
              </a:defRPr>
            </a:lvl3pPr>
            <a:lvl4pPr marL="1371600" algn="l" rtl="0" eaLnBrk="0" fontAlgn="base" hangingPunct="0">
              <a:spcBef>
                <a:spcPct val="30000"/>
              </a:spcBef>
              <a:spcAft>
                <a:spcPct val="0"/>
              </a:spcAft>
              <a:defRPr sz="800" kern="1200">
                <a:solidFill>
                  <a:schemeClr val="tx1"/>
                </a:solidFill>
                <a:latin typeface="Trebuchet MS" charset="0"/>
                <a:ea typeface="ＭＳ Ｐゴシック" charset="-128"/>
                <a:cs typeface="ＭＳ Ｐゴシック"/>
              </a:defRPr>
            </a:lvl4pPr>
            <a:lvl5pPr marL="1828800" algn="l" rtl="0" eaLnBrk="0" fontAlgn="base" hangingPunct="0">
              <a:spcBef>
                <a:spcPct val="30000"/>
              </a:spcBef>
              <a:spcAft>
                <a:spcPct val="0"/>
              </a:spcAft>
              <a:defRPr sz="800" kern="1200">
                <a:solidFill>
                  <a:schemeClr val="tx1"/>
                </a:solidFill>
                <a:latin typeface="Trebuchet MS"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pPr>
              <a:spcBef>
                <a:spcPts val="298"/>
              </a:spcBef>
            </a:pPr>
            <a:r>
              <a:rPr lang="en-US" sz="1350" b="1" u="sng" dirty="0"/>
              <a:t>So – lets shift gears.  What makes makes something recyclable?</a:t>
            </a:r>
          </a:p>
          <a:p>
            <a:pPr>
              <a:spcBef>
                <a:spcPts val="298"/>
              </a:spcBef>
            </a:pPr>
            <a:r>
              <a:rPr lang="en-US" sz="1350" dirty="0"/>
              <a:t>Over the past 2-3 years, recycling markets have constricted while many producers have pushed us to recycle their products. </a:t>
            </a:r>
          </a:p>
          <a:p>
            <a:pPr>
              <a:spcBef>
                <a:spcPts val="298"/>
              </a:spcBef>
            </a:pPr>
            <a:endParaRPr lang="en-US" sz="400" dirty="0"/>
          </a:p>
          <a:p>
            <a:pPr>
              <a:spcBef>
                <a:spcPts val="298"/>
              </a:spcBef>
            </a:pPr>
            <a:r>
              <a:rPr lang="en-US" sz="1350" dirty="0"/>
              <a:t>Here is what we consider before adding a material.</a:t>
            </a:r>
          </a:p>
          <a:p>
            <a:pPr>
              <a:spcBef>
                <a:spcPts val="298"/>
              </a:spcBef>
            </a:pPr>
            <a:r>
              <a:rPr lang="en-US" sz="1350" b="1" dirty="0"/>
              <a:t>First - can it be collected at the curb?</a:t>
            </a:r>
          </a:p>
          <a:p>
            <a:pPr marL="171140" lvl="2" indent="-171140">
              <a:spcBef>
                <a:spcPts val="298"/>
              </a:spcBef>
              <a:buFont typeface="Arial" panose="020B0604020202020204" pitchFamily="34" charset="0"/>
              <a:buChar char="•"/>
            </a:pPr>
            <a:r>
              <a:rPr lang="en-US" sz="1350" dirty="0"/>
              <a:t>Frankly, with cart based recycling collection, we can collect just about anything.  </a:t>
            </a:r>
          </a:p>
          <a:p>
            <a:pPr marL="0" lvl="2">
              <a:spcBef>
                <a:spcPts val="298"/>
              </a:spcBef>
            </a:pPr>
            <a:endParaRPr lang="en-US" sz="400" dirty="0"/>
          </a:p>
          <a:p>
            <a:pPr marL="0" lvl="2">
              <a:spcBef>
                <a:spcPts val="298"/>
              </a:spcBef>
            </a:pPr>
            <a:r>
              <a:rPr lang="en-US" sz="1350" b="1" dirty="0"/>
              <a:t>Next - can materials be separated for recycling at our recycling facilities</a:t>
            </a:r>
            <a:r>
              <a:rPr lang="en-US" sz="1350" dirty="0"/>
              <a:t>? </a:t>
            </a:r>
          </a:p>
          <a:p>
            <a:pPr marL="171415" lvl="2" indent="-171415">
              <a:spcBef>
                <a:spcPts val="298"/>
              </a:spcBef>
              <a:buFont typeface="Arial" panose="020B0604020202020204" pitchFamily="34" charset="0"/>
              <a:buChar char="•"/>
            </a:pPr>
            <a:r>
              <a:rPr lang="en-US" sz="1350" dirty="0"/>
              <a:t>There are </a:t>
            </a:r>
            <a:r>
              <a:rPr lang="en-US" sz="1350" b="1" u="sng" dirty="0"/>
              <a:t>physical limitations </a:t>
            </a:r>
            <a:r>
              <a:rPr lang="en-US" sz="1350" dirty="0"/>
              <a:t>to what can be sorted for recycling. Equipment and labor may not be able to identify or separate certain types of materials. </a:t>
            </a:r>
            <a:endParaRPr lang="en-US" sz="1350" dirty="0" smtClean="0"/>
          </a:p>
          <a:p>
            <a:pPr marL="171415" lvl="2" indent="-171415">
              <a:spcBef>
                <a:spcPts val="298"/>
              </a:spcBef>
              <a:buFont typeface="Arial" panose="020B0604020202020204" pitchFamily="34" charset="0"/>
              <a:buChar char="•"/>
            </a:pPr>
            <a:r>
              <a:rPr lang="en-US" sz="1350" dirty="0" smtClean="0"/>
              <a:t>We sort by size and shape.  If </a:t>
            </a:r>
            <a:r>
              <a:rPr lang="en-US" sz="1350" dirty="0"/>
              <a:t>recyclables are </a:t>
            </a:r>
            <a:r>
              <a:rPr lang="en-US" sz="1350" dirty="0" smtClean="0"/>
              <a:t>smaller than 2 inches they </a:t>
            </a:r>
            <a:r>
              <a:rPr lang="en-US" sz="1350" dirty="0"/>
              <a:t>fall through the screens and end up in the  </a:t>
            </a:r>
            <a:r>
              <a:rPr lang="en-US" sz="1350" dirty="0" smtClean="0"/>
              <a:t>trash.  Or if </a:t>
            </a:r>
            <a:r>
              <a:rPr lang="en-US" sz="1350" dirty="0"/>
              <a:t>they look or act like other materials, they may end up in the wrong bale.  </a:t>
            </a:r>
            <a:r>
              <a:rPr lang="en-US" sz="1350" b="1" dirty="0"/>
              <a:t>For example, film plastics and pouches </a:t>
            </a:r>
            <a:r>
              <a:rPr lang="en-US" sz="1350" b="1" dirty="0" smtClean="0"/>
              <a:t>look and act </a:t>
            </a:r>
            <a:r>
              <a:rPr lang="en-US" sz="1350" b="1" dirty="0"/>
              <a:t>like paper at our recycling facilities and end up in paper bales – becoming a contaminant when they get to the paper mills</a:t>
            </a:r>
            <a:r>
              <a:rPr lang="en-US" sz="1350" b="1" dirty="0" smtClean="0"/>
              <a:t>.</a:t>
            </a:r>
          </a:p>
          <a:p>
            <a:pPr marL="171415" lvl="2" indent="-171415">
              <a:spcBef>
                <a:spcPts val="298"/>
              </a:spcBef>
              <a:buFont typeface="Arial" panose="020B0604020202020204" pitchFamily="34" charset="0"/>
              <a:buChar char="•"/>
            </a:pPr>
            <a:endParaRPr lang="en-US" sz="400" b="1" dirty="0"/>
          </a:p>
          <a:p>
            <a:pPr marL="0" lvl="1">
              <a:spcBef>
                <a:spcPts val="298"/>
              </a:spcBef>
            </a:pPr>
            <a:r>
              <a:rPr lang="en-US" sz="1350" b="1" dirty="0"/>
              <a:t>Finally – are there end-Markets?</a:t>
            </a:r>
          </a:p>
          <a:p>
            <a:pPr>
              <a:spcBef>
                <a:spcPts val="298"/>
              </a:spcBef>
            </a:pPr>
            <a:r>
              <a:rPr lang="en-US" sz="1350" dirty="0"/>
              <a:t>Robust end-markets are critical for sustainable recycling. Markets require a mix of </a:t>
            </a:r>
            <a:r>
              <a:rPr lang="en-US" sz="1350" dirty="0" smtClean="0"/>
              <a:t>sufficient </a:t>
            </a:r>
            <a:r>
              <a:rPr lang="en-US" sz="1350" dirty="0"/>
              <a:t>volume and value to generate buyers for the material.  Once materials are added to </a:t>
            </a:r>
            <a:r>
              <a:rPr lang="en-US" sz="1350" dirty="0" smtClean="0"/>
              <a:t>recycling programs we can’t take them out, so </a:t>
            </a:r>
            <a:r>
              <a:rPr lang="en-US" sz="1350" b="1" dirty="0" smtClean="0"/>
              <a:t>we </a:t>
            </a:r>
            <a:r>
              <a:rPr lang="en-US" sz="1350" b="1" dirty="0"/>
              <a:t>need reliable multiple markets </a:t>
            </a:r>
            <a:r>
              <a:rPr lang="en-US" sz="1350" dirty="0"/>
              <a:t>to make recycling sustainable at our scale. </a:t>
            </a:r>
          </a:p>
        </p:txBody>
      </p:sp>
    </p:spTree>
    <p:extLst>
      <p:ext uri="{BB962C8B-B14F-4D97-AF65-F5344CB8AC3E}">
        <p14:creationId xmlns:p14="http://schemas.microsoft.com/office/powerpoint/2010/main" val="3909152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7661" y="4416428"/>
            <a:ext cx="6455104" cy="4183062"/>
          </a:xfrm>
        </p:spPr>
        <p:txBody>
          <a:bodyPr/>
          <a:lstStyle/>
          <a:p>
            <a:pPr>
              <a:lnSpc>
                <a:spcPct val="110000"/>
              </a:lnSpc>
              <a:spcBef>
                <a:spcPts val="600"/>
              </a:spcBef>
            </a:pPr>
            <a:r>
              <a:rPr lang="en-US" sz="1600" b="1" dirty="0"/>
              <a:t>Ironically, MRFs only see the changes in the material mix when it shows up at our doorstep.  Historically, we’ve had no line-of-site upstream  to anticipate for future changes.  That simply has to change.  </a:t>
            </a:r>
          </a:p>
          <a:p>
            <a:pPr>
              <a:lnSpc>
                <a:spcPct val="110000"/>
              </a:lnSpc>
              <a:spcBef>
                <a:spcPts val="600"/>
              </a:spcBef>
            </a:pPr>
            <a:r>
              <a:rPr lang="en-US" sz="1600" dirty="0">
                <a:cs typeface="Arial" pitchFamily="34" charset="0"/>
              </a:rPr>
              <a:t>Our </a:t>
            </a:r>
            <a:r>
              <a:rPr lang="en-US" sz="1600" dirty="0"/>
              <a:t>MRFs were built to process </a:t>
            </a:r>
            <a:r>
              <a:rPr lang="en-US" sz="1600" u="sng" dirty="0"/>
              <a:t>80% fiber and 20% </a:t>
            </a:r>
            <a:r>
              <a:rPr lang="en-US" sz="1600" dirty="0"/>
              <a:t>containers, they now receive </a:t>
            </a:r>
            <a:r>
              <a:rPr lang="en-US" sz="1600" u="sng" dirty="0"/>
              <a:t>60% fiber and 40% </a:t>
            </a:r>
            <a:r>
              <a:rPr lang="en-US" sz="1600" dirty="0"/>
              <a:t>containers, with paper percentages continuing to fall</a:t>
            </a:r>
            <a:r>
              <a:rPr lang="en-US" sz="1600" dirty="0" smtClean="0"/>
              <a:t>. </a:t>
            </a:r>
            <a:endParaRPr lang="en-US" sz="1600" dirty="0"/>
          </a:p>
          <a:p>
            <a:pPr marL="0" lvl="3">
              <a:lnSpc>
                <a:spcPct val="90000"/>
              </a:lnSpc>
              <a:spcBef>
                <a:spcPts val="599"/>
              </a:spcBef>
            </a:pPr>
            <a:r>
              <a:rPr lang="en-US" sz="1600" dirty="0" smtClean="0"/>
              <a:t>And the </a:t>
            </a:r>
            <a:r>
              <a:rPr lang="en-US" sz="1600" dirty="0"/>
              <a:t>changing waste stream means that we process more volume and less weight  - </a:t>
            </a:r>
            <a:r>
              <a:rPr lang="en-US" sz="1600" b="1" dirty="0"/>
              <a:t>which means higher per ton cost to process.     </a:t>
            </a:r>
          </a:p>
          <a:p>
            <a:pPr marL="0" lvl="3">
              <a:lnSpc>
                <a:spcPct val="90000"/>
              </a:lnSpc>
              <a:spcBef>
                <a:spcPts val="599"/>
              </a:spcBef>
            </a:pPr>
            <a:endParaRPr lang="en-US" sz="1400" dirty="0"/>
          </a:p>
          <a:p>
            <a:pPr marL="0" lvl="3">
              <a:lnSpc>
                <a:spcPct val="90000"/>
              </a:lnSpc>
              <a:spcBef>
                <a:spcPts val="599"/>
              </a:spcBef>
            </a:pPr>
            <a:r>
              <a:rPr lang="en-US" sz="1400" dirty="0">
                <a:cs typeface="Arial" pitchFamily="34" charset="0"/>
              </a:rPr>
              <a:t> </a:t>
            </a:r>
          </a:p>
          <a:p>
            <a:pPr marL="0" lvl="3">
              <a:lnSpc>
                <a:spcPct val="90000"/>
              </a:lnSpc>
              <a:spcBef>
                <a:spcPts val="599"/>
              </a:spcBef>
            </a:pPr>
            <a:endParaRPr lang="en-US" sz="1400" dirty="0"/>
          </a:p>
          <a:p>
            <a:pPr marL="0" lvl="3">
              <a:lnSpc>
                <a:spcPct val="90000"/>
              </a:lnSpc>
              <a:spcBef>
                <a:spcPts val="599"/>
              </a:spcBef>
            </a:pPr>
            <a:r>
              <a:rPr lang="en-US" sz="1400" dirty="0"/>
              <a:t> </a:t>
            </a:r>
          </a:p>
        </p:txBody>
      </p:sp>
      <p:sp>
        <p:nvSpPr>
          <p:cNvPr id="4" name="Slide Number Placeholder 3"/>
          <p:cNvSpPr>
            <a:spLocks noGrp="1"/>
          </p:cNvSpPr>
          <p:nvPr>
            <p:ph type="sldNum" sz="quarter" idx="10"/>
          </p:nvPr>
        </p:nvSpPr>
        <p:spPr/>
        <p:txBody>
          <a:bodyPr/>
          <a:lstStyle/>
          <a:p>
            <a:pPr>
              <a:defRPr/>
            </a:pPr>
            <a:fld id="{2C0BA6F7-CC8C-4BC1-B86A-CCAAC3E8C046}" type="slidenum">
              <a:rPr lang="en-US" smtClean="0"/>
              <a:pPr>
                <a:defRPr/>
              </a:pPr>
              <a:t>14</a:t>
            </a:fld>
            <a:endParaRPr lang="en-US"/>
          </a:p>
        </p:txBody>
      </p:sp>
    </p:spTree>
    <p:extLst>
      <p:ext uri="{BB962C8B-B14F-4D97-AF65-F5344CB8AC3E}">
        <p14:creationId xmlns:p14="http://schemas.microsoft.com/office/powerpoint/2010/main" val="568986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2734" y="4416425"/>
            <a:ext cx="6635977" cy="4511145"/>
          </a:xfrm>
        </p:spPr>
        <p:txBody>
          <a:bodyPr>
            <a:noAutofit/>
          </a:bodyPr>
          <a:lstStyle/>
          <a:p>
            <a:pPr defTabSz="921565">
              <a:lnSpc>
                <a:spcPct val="110000"/>
              </a:lnSpc>
              <a:spcBef>
                <a:spcPts val="604"/>
              </a:spcBef>
              <a:defRPr/>
            </a:pPr>
            <a:r>
              <a:rPr lang="en-US" sz="1600" dirty="0"/>
              <a:t>Not surprisingly, the growth of single stream has coincided with increased contamination.  We average around 16% contamination at our single stream MRFs – up 3% in the past 5 years.</a:t>
            </a:r>
          </a:p>
          <a:p>
            <a:pPr>
              <a:lnSpc>
                <a:spcPct val="110000"/>
              </a:lnSpc>
              <a:spcBef>
                <a:spcPts val="600"/>
              </a:spcBef>
            </a:pPr>
            <a:r>
              <a:rPr lang="en-US" sz="1600" dirty="0">
                <a:cs typeface="Arial" pitchFamily="34" charset="0"/>
              </a:rPr>
              <a:t>As more complex types of packaging are used, consumers </a:t>
            </a:r>
            <a:r>
              <a:rPr lang="en-US" sz="1600" dirty="0" smtClean="0">
                <a:cs typeface="Arial" pitchFamily="34" charset="0"/>
              </a:rPr>
              <a:t>and commercial customers are </a:t>
            </a:r>
            <a:r>
              <a:rPr lang="en-US" sz="1600" dirty="0">
                <a:cs typeface="Arial" pitchFamily="34" charset="0"/>
              </a:rPr>
              <a:t>confused about what to recycle and they put more </a:t>
            </a:r>
            <a:r>
              <a:rPr lang="en-US" sz="1600" dirty="0" smtClean="0">
                <a:cs typeface="Arial" pitchFamily="34" charset="0"/>
              </a:rPr>
              <a:t>non-recyclable </a:t>
            </a:r>
            <a:r>
              <a:rPr lang="en-US" sz="1600" dirty="0">
                <a:cs typeface="Arial" pitchFamily="34" charset="0"/>
              </a:rPr>
              <a:t>items in recycling carts.  </a:t>
            </a:r>
          </a:p>
          <a:p>
            <a:pPr>
              <a:lnSpc>
                <a:spcPct val="110000"/>
              </a:lnSpc>
              <a:spcBef>
                <a:spcPts val="600"/>
              </a:spcBef>
            </a:pPr>
            <a:r>
              <a:rPr lang="en-US" sz="1600" dirty="0">
                <a:cs typeface="Arial" pitchFamily="34" charset="0"/>
              </a:rPr>
              <a:t>Many MRFs have space and technology limitations that make changes to processing infrastructure difficult and expensive. </a:t>
            </a:r>
          </a:p>
          <a:p>
            <a:pPr defTabSz="921565">
              <a:lnSpc>
                <a:spcPct val="110000"/>
              </a:lnSpc>
              <a:spcBef>
                <a:spcPts val="604"/>
              </a:spcBef>
              <a:defRPr/>
            </a:pPr>
            <a:r>
              <a:rPr lang="en-US" sz="1600" dirty="0"/>
              <a:t>To add insult to injury, market prices for recyclables are low.  This means that quality requirements by end users are high, so our processing costs are up.   </a:t>
            </a:r>
            <a:r>
              <a:rPr lang="en-US" sz="1600" u="sng" dirty="0"/>
              <a:t>In fact – </a:t>
            </a:r>
            <a:r>
              <a:rPr lang="en-US" sz="1600" u="sng" dirty="0" smtClean="0"/>
              <a:t>we have had times our </a:t>
            </a:r>
            <a:r>
              <a:rPr lang="en-US" sz="1600" u="sng" dirty="0"/>
              <a:t>processing </a:t>
            </a:r>
            <a:r>
              <a:rPr lang="en-US" sz="1600" u="sng" dirty="0" smtClean="0"/>
              <a:t>costs exceeded </a:t>
            </a:r>
            <a:r>
              <a:rPr lang="en-US" sz="1600" u="sng" dirty="0"/>
              <a:t>the value of the commodities that we </a:t>
            </a:r>
            <a:r>
              <a:rPr lang="en-US" sz="1600" u="sng" dirty="0" smtClean="0"/>
              <a:t>receive.</a:t>
            </a:r>
            <a:endParaRPr lang="en-US" sz="1600" u="sng" dirty="0"/>
          </a:p>
          <a:p>
            <a:pPr defTabSz="914208">
              <a:defRPr/>
            </a:pPr>
            <a:r>
              <a:rPr lang="en-US" sz="1600" b="1" dirty="0">
                <a:cs typeface="Arial" pitchFamily="34" charset="0"/>
              </a:rPr>
              <a:t>Quality simply must trump quantity in today’s recycling marketplace. </a:t>
            </a:r>
            <a:endParaRPr lang="en-US" sz="1600" dirty="0"/>
          </a:p>
        </p:txBody>
      </p:sp>
      <p:sp>
        <p:nvSpPr>
          <p:cNvPr id="4" name="Slide Number Placeholder 3"/>
          <p:cNvSpPr>
            <a:spLocks noGrp="1"/>
          </p:cNvSpPr>
          <p:nvPr>
            <p:ph type="sldNum" sz="quarter" idx="10"/>
          </p:nvPr>
        </p:nvSpPr>
        <p:spPr/>
        <p:txBody>
          <a:bodyPr/>
          <a:lstStyle/>
          <a:p>
            <a:fld id="{DE49CFE7-E9F0-4EBC-8043-47A343F338AD}"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DE49CFE7-E9F0-4EBC-8043-47A343F338AD}" type="slidenum">
              <a:rPr lang="en-US" smtClean="0"/>
              <a:t>16</a:t>
            </a:fld>
            <a:endParaRPr lang="en-US"/>
          </a:p>
        </p:txBody>
      </p:sp>
    </p:spTree>
    <p:extLst>
      <p:ext uri="{BB962C8B-B14F-4D97-AF65-F5344CB8AC3E}">
        <p14:creationId xmlns:p14="http://schemas.microsoft.com/office/powerpoint/2010/main" val="1136697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4562" y="4416427"/>
            <a:ext cx="6227179" cy="4183063"/>
          </a:xfrm>
        </p:spPr>
        <p:txBody>
          <a:bodyPr/>
          <a:lstStyle/>
          <a:p>
            <a:r>
              <a:rPr lang="en-US" sz="1600" dirty="0"/>
              <a:t>EPA, KAB, CVP and private industry are focusing on a few key messages.  </a:t>
            </a:r>
          </a:p>
          <a:p>
            <a:endParaRPr lang="en-US" sz="1600" dirty="0"/>
          </a:p>
          <a:p>
            <a:r>
              <a:rPr lang="en-US" sz="1600" dirty="0"/>
              <a:t>For example, we have identified the following areas of focus in our messaging efforts:</a:t>
            </a:r>
            <a:br>
              <a:rPr lang="en-US" sz="1600" dirty="0"/>
            </a:br>
            <a:endParaRPr lang="en-US" sz="1600" dirty="0"/>
          </a:p>
          <a:p>
            <a:pPr marL="342865" indent="-342865">
              <a:buFont typeface="+mj-lt"/>
              <a:buAutoNum type="arabicPeriod"/>
            </a:pPr>
            <a:r>
              <a:rPr lang="en-US" sz="1600" dirty="0"/>
              <a:t>Recycle more clean paper and plastics –</a:t>
            </a:r>
          </a:p>
          <a:p>
            <a:pPr marL="342865" indent="-342865">
              <a:buFont typeface="+mj-lt"/>
              <a:buAutoNum type="arabicPeriod"/>
            </a:pPr>
            <a:r>
              <a:rPr lang="en-US" sz="1600" dirty="0"/>
              <a:t>Keep recyclables clean and dry</a:t>
            </a:r>
          </a:p>
          <a:p>
            <a:pPr marL="342865" indent="-342865">
              <a:buFont typeface="+mj-lt"/>
              <a:buAutoNum type="arabicPeriod"/>
            </a:pPr>
            <a:r>
              <a:rPr lang="en-US" sz="1600" dirty="0"/>
              <a:t>Recycle plastics bags at retail locations</a:t>
            </a:r>
          </a:p>
        </p:txBody>
      </p:sp>
      <p:sp>
        <p:nvSpPr>
          <p:cNvPr id="4" name="Slide Number Placeholder 3"/>
          <p:cNvSpPr>
            <a:spLocks noGrp="1"/>
          </p:cNvSpPr>
          <p:nvPr>
            <p:ph type="sldNum" sz="quarter" idx="10"/>
          </p:nvPr>
        </p:nvSpPr>
        <p:spPr/>
        <p:txBody>
          <a:bodyPr/>
          <a:lstStyle/>
          <a:p>
            <a:pPr>
              <a:defRPr/>
            </a:pPr>
            <a:fld id="{3BFDE023-15E2-4FF6-87EA-4E2603B46A65}" type="slidenum">
              <a:rPr lang="en-US" smtClean="0"/>
              <a:pPr>
                <a:defRPr/>
              </a:pPr>
              <a:t>17</a:t>
            </a:fld>
            <a:endParaRPr lang="en-US" dirty="0"/>
          </a:p>
        </p:txBody>
      </p:sp>
    </p:spTree>
    <p:extLst>
      <p:ext uri="{BB962C8B-B14F-4D97-AF65-F5344CB8AC3E}">
        <p14:creationId xmlns:p14="http://schemas.microsoft.com/office/powerpoint/2010/main" val="3483585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Recommunity</a:t>
            </a:r>
            <a:r>
              <a:rPr lang="en-US" dirty="0" smtClean="0"/>
              <a:t> paid to have this study completed. Average commodity</a:t>
            </a:r>
            <a:r>
              <a:rPr lang="en-US" baseline="0" dirty="0" smtClean="0"/>
              <a:t> </a:t>
            </a:r>
            <a:r>
              <a:rPr lang="en-US" dirty="0" smtClean="0"/>
              <a:t>revenue (ACR) value </a:t>
            </a:r>
            <a:r>
              <a:rPr lang="en-US" baseline="0" dirty="0" smtClean="0"/>
              <a:t>vs oil prices. If oil goes up, then commodity prices go up. </a:t>
            </a:r>
          </a:p>
          <a:p>
            <a:r>
              <a:rPr lang="en-US" baseline="0" dirty="0" smtClean="0"/>
              <a:t>Energy prices decrease so overall price goes down for commodities. Petroleum prices go up, then plastics can be made from virgin material instead of recycled material at a similar price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BFDE023-15E2-4FF6-87EA-4E2603B46A65}" type="slidenum">
              <a:rPr lang="en-US" smtClean="0"/>
              <a:pPr>
                <a:defRPr/>
              </a:pPr>
              <a:t>18</a:t>
            </a:fld>
            <a:endParaRPr lang="en-US" dirty="0"/>
          </a:p>
        </p:txBody>
      </p:sp>
    </p:spTree>
    <p:extLst>
      <p:ext uri="{BB962C8B-B14F-4D97-AF65-F5344CB8AC3E}">
        <p14:creationId xmlns:p14="http://schemas.microsoft.com/office/powerpoint/2010/main" val="2316967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13176" y="4416427"/>
            <a:ext cx="6335355" cy="4183062"/>
          </a:xfrm>
        </p:spPr>
        <p:txBody>
          <a:bodyPr/>
          <a:lstStyle/>
          <a:p>
            <a:r>
              <a:rPr lang="en-US" sz="1600" dirty="0"/>
              <a:t>Here is a great graph from our friends in North Carolina, showing  the decreasing value of a ton of commingled recyclables over the past 4 years – with no end in </a:t>
            </a:r>
            <a:r>
              <a:rPr lang="en-US" sz="1600" dirty="0" smtClean="0"/>
              <a:t>sight.</a:t>
            </a:r>
            <a:endParaRPr lang="en-US" sz="1600" dirty="0"/>
          </a:p>
        </p:txBody>
      </p:sp>
      <p:sp>
        <p:nvSpPr>
          <p:cNvPr id="4" name="Slide Number Placeholder 3"/>
          <p:cNvSpPr>
            <a:spLocks noGrp="1"/>
          </p:cNvSpPr>
          <p:nvPr>
            <p:ph type="sldNum" sz="quarter" idx="10"/>
          </p:nvPr>
        </p:nvSpPr>
        <p:spPr/>
        <p:txBody>
          <a:bodyPr/>
          <a:lstStyle/>
          <a:p>
            <a:pPr>
              <a:defRPr/>
            </a:pPr>
            <a:fld id="{3BFDE023-15E2-4FF6-87EA-4E2603B46A65}" type="slidenum">
              <a:rPr lang="en-US" smtClean="0"/>
              <a:pPr>
                <a:defRPr/>
              </a:pPr>
              <a:t>19</a:t>
            </a:fld>
            <a:endParaRPr lang="en-US" dirty="0"/>
          </a:p>
        </p:txBody>
      </p:sp>
    </p:spTree>
    <p:extLst>
      <p:ext uri="{BB962C8B-B14F-4D97-AF65-F5344CB8AC3E}">
        <p14:creationId xmlns:p14="http://schemas.microsoft.com/office/powerpoint/2010/main" val="10401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1" y="4416428"/>
            <a:ext cx="6553201" cy="4183062"/>
          </a:xfrm>
        </p:spPr>
        <p:txBody>
          <a:bodyPr/>
          <a:lstStyle/>
          <a:p>
            <a:r>
              <a:rPr lang="en-US" sz="1400" dirty="0"/>
              <a:t>Waste Management is a $14 billion environmental services company with diverse operations that include recycling, renewable energy and traditional waste services.   </a:t>
            </a:r>
          </a:p>
          <a:p>
            <a:endParaRPr lang="en-US" sz="1400" dirty="0"/>
          </a:p>
          <a:p>
            <a:r>
              <a:rPr lang="en-US" sz="1400" dirty="0"/>
              <a:t>WM is the largest recycler in North America.  We have over </a:t>
            </a:r>
            <a:r>
              <a:rPr lang="en-US" sz="1400" b="1" u="sng" dirty="0" smtClean="0"/>
              <a:t>120 </a:t>
            </a:r>
            <a:r>
              <a:rPr lang="en-US" sz="1400" b="1" u="sng" dirty="0"/>
              <a:t>processing facilities </a:t>
            </a:r>
            <a:r>
              <a:rPr lang="en-US" sz="1400" dirty="0"/>
              <a:t>for recyclables and organic material and we  managed over </a:t>
            </a:r>
            <a:r>
              <a:rPr lang="en-US" sz="1400" b="1" dirty="0"/>
              <a:t>15 million tons of </a:t>
            </a:r>
            <a:r>
              <a:rPr lang="en-US" sz="1400" b="1" dirty="0" smtClean="0"/>
              <a:t>recyclable materials </a:t>
            </a:r>
            <a:r>
              <a:rPr lang="en-US" sz="1400" dirty="0" smtClean="0"/>
              <a:t>last </a:t>
            </a:r>
            <a:r>
              <a:rPr lang="en-US" sz="1400" dirty="0"/>
              <a:t>year.</a:t>
            </a:r>
          </a:p>
        </p:txBody>
      </p:sp>
      <p:sp>
        <p:nvSpPr>
          <p:cNvPr id="4" name="Slide Number Placeholder 3"/>
          <p:cNvSpPr>
            <a:spLocks noGrp="1"/>
          </p:cNvSpPr>
          <p:nvPr>
            <p:ph type="sldNum" sz="quarter" idx="10"/>
          </p:nvPr>
        </p:nvSpPr>
        <p:spPr/>
        <p:txBody>
          <a:bodyPr/>
          <a:lstStyle/>
          <a:p>
            <a:pPr>
              <a:defRPr/>
            </a:pPr>
            <a:fld id="{3BFDE023-15E2-4FF6-87EA-4E2603B46A65}" type="slidenum">
              <a:rPr lang="en-US" smtClean="0"/>
              <a:pPr>
                <a:defRPr/>
              </a:pPr>
              <a:t>2</a:t>
            </a:fld>
            <a:endParaRPr lang="en-US" dirty="0"/>
          </a:p>
        </p:txBody>
      </p:sp>
    </p:spTree>
    <p:extLst>
      <p:ext uri="{BB962C8B-B14F-4D97-AF65-F5344CB8AC3E}">
        <p14:creationId xmlns:p14="http://schemas.microsoft.com/office/powerpoint/2010/main" val="1031783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7231" y="4416428"/>
            <a:ext cx="6556160" cy="4183062"/>
          </a:xfrm>
        </p:spPr>
        <p:txBody>
          <a:bodyPr/>
          <a:lstStyle/>
          <a:p>
            <a:r>
              <a:rPr lang="en-US" sz="1600" dirty="0"/>
              <a:t>At the end of the day, what does this all mean for recycling? </a:t>
            </a:r>
          </a:p>
          <a:p>
            <a:r>
              <a:rPr lang="en-US" sz="1600" dirty="0"/>
              <a:t>  </a:t>
            </a:r>
            <a:endParaRPr lang="en-US" dirty="0" smtClean="0"/>
          </a:p>
          <a:p>
            <a:pPr marL="342809" indent="-342809">
              <a:buFont typeface="+mj-lt"/>
              <a:buAutoNum type="arabicPeriod"/>
            </a:pPr>
            <a:r>
              <a:rPr lang="en-US" sz="1600" dirty="0" smtClean="0"/>
              <a:t>There are more non-recyclable materials in the inbound MRF stream </a:t>
            </a:r>
          </a:p>
          <a:p>
            <a:pPr marL="342809" indent="-342809">
              <a:buFont typeface="+mj-lt"/>
              <a:buAutoNum type="arabicPeriod"/>
            </a:pPr>
            <a:r>
              <a:rPr lang="en-US" sz="1600" dirty="0" smtClean="0"/>
              <a:t>There </a:t>
            </a:r>
            <a:r>
              <a:rPr lang="en-US" sz="1600" dirty="0"/>
              <a:t>are more low-value material in the recycling stream – which reduces overall value.  </a:t>
            </a:r>
          </a:p>
          <a:p>
            <a:pPr marL="342809" indent="-342809">
              <a:buFont typeface="+mj-lt"/>
              <a:buAutoNum type="arabicPeriod"/>
            </a:pPr>
            <a:r>
              <a:rPr lang="en-US" sz="1600" dirty="0" smtClean="0"/>
              <a:t>The changing waste stream has increased the cost of recycling since processing costs are affected by volume, but commodity revenue is based on weight.  </a:t>
            </a:r>
            <a:endParaRPr lang="en-US" sz="1600" dirty="0"/>
          </a:p>
          <a:p>
            <a:r>
              <a:rPr lang="en-US" sz="1600" dirty="0" smtClean="0"/>
              <a:t>We are all using less paper and more, lighter plastics containers which makes it harder to get to our recycling goals – everything just weighs less.   According to the last EPA report, even if we recycled everything that we collect in our curbside containers perfectly – we’d only get to 40%. That means we need to recycle more commercial waste and need to recycle organics, carpet, textiles…. A diverse mix of materials. </a:t>
            </a:r>
            <a:endParaRPr lang="en-US" sz="1600" dirty="0"/>
          </a:p>
        </p:txBody>
      </p:sp>
      <p:sp>
        <p:nvSpPr>
          <p:cNvPr id="4" name="Slide Number Placeholder 3"/>
          <p:cNvSpPr>
            <a:spLocks noGrp="1"/>
          </p:cNvSpPr>
          <p:nvPr>
            <p:ph type="sldNum" sz="quarter" idx="10"/>
          </p:nvPr>
        </p:nvSpPr>
        <p:spPr/>
        <p:txBody>
          <a:bodyPr/>
          <a:lstStyle/>
          <a:p>
            <a:pPr>
              <a:defRPr/>
            </a:pPr>
            <a:fld id="{3BFDE023-15E2-4FF6-87EA-4E2603B46A65}" type="slidenum">
              <a:rPr lang="en-US" smtClean="0">
                <a:solidFill>
                  <a:prstClr val="black"/>
                </a:solidFill>
              </a:rPr>
              <a:pPr>
                <a:defRPr/>
              </a:pPr>
              <a:t>20</a:t>
            </a:fld>
            <a:endParaRPr lang="en-US" dirty="0">
              <a:solidFill>
                <a:prstClr val="black"/>
              </a:solidFill>
            </a:endParaRPr>
          </a:p>
        </p:txBody>
      </p:sp>
    </p:spTree>
    <p:extLst>
      <p:ext uri="{BB962C8B-B14F-4D97-AF65-F5344CB8AC3E}">
        <p14:creationId xmlns:p14="http://schemas.microsoft.com/office/powerpoint/2010/main" val="297858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7421" y="4348187"/>
            <a:ext cx="6680667" cy="4604744"/>
          </a:xfrm>
        </p:spPr>
        <p:txBody>
          <a:bodyPr/>
          <a:lstStyle/>
          <a:p>
            <a:r>
              <a:rPr lang="en-US" sz="1400" b="1" u="sng" dirty="0" smtClean="0"/>
              <a:t>The </a:t>
            </a:r>
            <a:r>
              <a:rPr lang="en-US" sz="1400" b="1" u="sng" dirty="0"/>
              <a:t>Art of Anticipating change</a:t>
            </a:r>
          </a:p>
          <a:p>
            <a:r>
              <a:rPr lang="en-US" sz="1350" dirty="0"/>
              <a:t>We know that change is ongoing – but how </a:t>
            </a:r>
            <a:r>
              <a:rPr lang="en-US" sz="1350" dirty="0" smtClean="0"/>
              <a:t>do </a:t>
            </a:r>
            <a:r>
              <a:rPr lang="en-US" sz="1350" dirty="0"/>
              <a:t>we </a:t>
            </a:r>
            <a:r>
              <a:rPr lang="en-US" sz="1350" dirty="0" smtClean="0"/>
              <a:t>anticipate </a:t>
            </a:r>
            <a:r>
              <a:rPr lang="en-US" sz="1350" dirty="0"/>
              <a:t>and plan for these ongoing changes?  </a:t>
            </a:r>
            <a:r>
              <a:rPr lang="en-US" sz="1350" dirty="0" smtClean="0"/>
              <a:t> The </a:t>
            </a:r>
            <a:r>
              <a:rPr lang="en-US" sz="1350" dirty="0"/>
              <a:t>rate of change is fast, and new facilities require significant capital investments.  If we build a new MRF today based on today’s waste stream – how long until it comes obsolete?  </a:t>
            </a:r>
          </a:p>
          <a:p>
            <a:r>
              <a:rPr lang="en-US" sz="1350" dirty="0"/>
              <a:t>How do we anticipate future change and how to we adjust accordingly?</a:t>
            </a:r>
          </a:p>
          <a:p>
            <a:r>
              <a:rPr lang="en-US" sz="1350" dirty="0" smtClean="0"/>
              <a:t>A couple of things that we are doing to ensure sustainable, successful recycling in the future</a:t>
            </a:r>
            <a:r>
              <a:rPr lang="en-US" sz="1300" dirty="0" smtClean="0"/>
              <a:t>:</a:t>
            </a:r>
          </a:p>
          <a:p>
            <a:pPr marL="233363" indent="-233363">
              <a:buFont typeface="+mj-lt"/>
              <a:buAutoNum type="arabicPeriod"/>
            </a:pPr>
            <a:r>
              <a:rPr lang="en-US" sz="1350" dirty="0" smtClean="0"/>
              <a:t>We are working with manufacturers to understand better what sort of products and packaging to expect in the future.  A hint:  flexible packaging is a good bet.  </a:t>
            </a:r>
          </a:p>
          <a:p>
            <a:pPr marL="233363" indent="-233363">
              <a:buFont typeface="+mj-lt"/>
              <a:buAutoNum type="arabicPeriod"/>
            </a:pPr>
            <a:r>
              <a:rPr lang="en-US" sz="1350" dirty="0" smtClean="0"/>
              <a:t>We are examining the current economics of recycling to ensure that it is economically sustainable as the waste stream changes</a:t>
            </a:r>
          </a:p>
          <a:p>
            <a:pPr marL="233363" indent="-233363">
              <a:buFont typeface="+mj-lt"/>
              <a:buAutoNum type="arabicPeriod"/>
            </a:pPr>
            <a:r>
              <a:rPr lang="en-US" sz="1350" dirty="0" smtClean="0"/>
              <a:t>We are rethinking our goals – and how to measure them.  Perhaps our programs should be developed based on what makes the most sense from a broad life cycle perspective.  Then, instead of measuring recycling percentages, let’s measure how much is thrown away.  After all – that’s really the number that matters, isn’t it?</a:t>
            </a:r>
          </a:p>
          <a:p>
            <a:pPr marL="233363" indent="-233363">
              <a:buFont typeface="+mj-lt"/>
              <a:buAutoNum type="arabicPeriod"/>
            </a:pPr>
            <a:r>
              <a:rPr lang="en-US" sz="1350" dirty="0" smtClean="0"/>
              <a:t>Finally, we are working to improve the quality of recyclables.  They simply much be cleaner if we are to ensure that our  recycling programs are sustainable in the future. </a:t>
            </a:r>
          </a:p>
          <a:p>
            <a:pPr marL="342900" indent="-342900">
              <a:buFont typeface="+mj-lt"/>
              <a:buAutoNum type="arabicPeriod"/>
            </a:pPr>
            <a:endParaRPr lang="en-US" sz="1400" dirty="0"/>
          </a:p>
          <a:p>
            <a:endParaRPr lang="en-US" sz="1400" dirty="0"/>
          </a:p>
        </p:txBody>
      </p:sp>
      <p:sp>
        <p:nvSpPr>
          <p:cNvPr id="4" name="Slide Number Placeholder 3"/>
          <p:cNvSpPr>
            <a:spLocks noGrp="1"/>
          </p:cNvSpPr>
          <p:nvPr>
            <p:ph type="sldNum" sz="quarter" idx="10"/>
          </p:nvPr>
        </p:nvSpPr>
        <p:spPr/>
        <p:txBody>
          <a:bodyPr/>
          <a:lstStyle/>
          <a:p>
            <a:pPr>
              <a:defRPr/>
            </a:pPr>
            <a:fld id="{3BFDE023-15E2-4FF6-87EA-4E2603B46A65}" type="slidenum">
              <a:rPr lang="en-US" smtClean="0"/>
              <a:pPr>
                <a:defRPr/>
              </a:pPr>
              <a:t>21</a:t>
            </a:fld>
            <a:endParaRPr lang="en-US" dirty="0"/>
          </a:p>
        </p:txBody>
      </p:sp>
    </p:spTree>
    <p:extLst>
      <p:ext uri="{BB962C8B-B14F-4D97-AF65-F5344CB8AC3E}">
        <p14:creationId xmlns:p14="http://schemas.microsoft.com/office/powerpoint/2010/main" val="1030827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4567" y="4416427"/>
            <a:ext cx="5695646" cy="4183062"/>
          </a:xfrm>
        </p:spPr>
        <p:txBody>
          <a:bodyPr/>
          <a:lstStyle/>
          <a:p>
            <a:r>
              <a:rPr lang="en-US" sz="1600" dirty="0"/>
              <a:t>I’ll end with slide as a reminder of how fast change has occurred, and many of these changes have streamlined our </a:t>
            </a:r>
            <a:r>
              <a:rPr lang="en-US" sz="1600" dirty="0" smtClean="0"/>
              <a:t>lives</a:t>
            </a:r>
            <a:r>
              <a:rPr lang="en-US" sz="1600" dirty="0"/>
              <a:t> </a:t>
            </a:r>
            <a:r>
              <a:rPr lang="en-US" sz="1600" dirty="0" smtClean="0"/>
              <a:t>and made our work easier.  </a:t>
            </a:r>
            <a:endParaRPr lang="en-US" sz="1600" dirty="0"/>
          </a:p>
          <a:p>
            <a:endParaRPr lang="en-US" sz="1600" dirty="0"/>
          </a:p>
          <a:p>
            <a:r>
              <a:rPr lang="en-US" sz="1600" dirty="0"/>
              <a:t>The key </a:t>
            </a:r>
            <a:r>
              <a:rPr lang="en-US" sz="1600" dirty="0" smtClean="0"/>
              <a:t>to </a:t>
            </a:r>
            <a:r>
              <a:rPr lang="en-US" sz="1600" dirty="0"/>
              <a:t>the future of recycling </a:t>
            </a:r>
            <a:r>
              <a:rPr lang="en-US" sz="1600" dirty="0" smtClean="0"/>
              <a:t>is to adapt to these changes in the  future.  </a:t>
            </a:r>
            <a:endParaRPr lang="en-US" sz="1600" dirty="0"/>
          </a:p>
        </p:txBody>
      </p:sp>
      <p:sp>
        <p:nvSpPr>
          <p:cNvPr id="4" name="Slide Number Placeholder 3"/>
          <p:cNvSpPr>
            <a:spLocks noGrp="1"/>
          </p:cNvSpPr>
          <p:nvPr>
            <p:ph type="sldNum" sz="quarter" idx="10"/>
          </p:nvPr>
        </p:nvSpPr>
        <p:spPr/>
        <p:txBody>
          <a:bodyPr/>
          <a:lstStyle/>
          <a:p>
            <a:pPr>
              <a:defRPr/>
            </a:pPr>
            <a:fld id="{3BFDE023-15E2-4FF6-87EA-4E2603B46A65}" type="slidenum">
              <a:rPr lang="en-US" smtClean="0"/>
              <a:pPr>
                <a:defRPr/>
              </a:pPr>
              <a:t>22</a:t>
            </a:fld>
            <a:endParaRPr lang="en-US" dirty="0"/>
          </a:p>
        </p:txBody>
      </p:sp>
    </p:spTree>
    <p:extLst>
      <p:ext uri="{BB962C8B-B14F-4D97-AF65-F5344CB8AC3E}">
        <p14:creationId xmlns:p14="http://schemas.microsoft.com/office/powerpoint/2010/main" val="898822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7613" y="671513"/>
            <a:ext cx="3768725" cy="2827337"/>
          </a:xfrm>
        </p:spPr>
      </p:sp>
      <p:sp>
        <p:nvSpPr>
          <p:cNvPr id="3" name="Notes Placeholder 2"/>
          <p:cNvSpPr>
            <a:spLocks noGrp="1"/>
          </p:cNvSpPr>
          <p:nvPr>
            <p:ph type="body" idx="1"/>
          </p:nvPr>
        </p:nvSpPr>
        <p:spPr>
          <a:xfrm>
            <a:off x="1168400" y="3755136"/>
            <a:ext cx="5305552" cy="4844034"/>
          </a:xfrm>
        </p:spPr>
        <p:txBody>
          <a:bodyPr/>
          <a:lstStyle/>
          <a:p>
            <a:pPr defTabSz="931577">
              <a:defRPr/>
            </a:pPr>
            <a:endParaRPr lang="en-US" sz="1600" dirty="0"/>
          </a:p>
          <a:p>
            <a:endParaRPr lang="en-US" dirty="0"/>
          </a:p>
        </p:txBody>
      </p:sp>
      <p:sp>
        <p:nvSpPr>
          <p:cNvPr id="4" name="Slide Number Placeholder 3"/>
          <p:cNvSpPr>
            <a:spLocks noGrp="1"/>
          </p:cNvSpPr>
          <p:nvPr>
            <p:ph type="sldNum" sz="quarter" idx="10"/>
          </p:nvPr>
        </p:nvSpPr>
        <p:spPr/>
        <p:txBody>
          <a:bodyPr/>
          <a:lstStyle/>
          <a:p>
            <a:pPr>
              <a:defRPr/>
            </a:pPr>
            <a:fld id="{FDC211E6-82B3-494E-AA8C-9FC1787DC540}" type="slidenum">
              <a:rPr lang="en-US" smtClean="0"/>
              <a:pPr>
                <a:defRPr/>
              </a:pPr>
              <a:t>23</a:t>
            </a:fld>
            <a:endParaRPr lang="en-US" dirty="0"/>
          </a:p>
        </p:txBody>
      </p:sp>
    </p:spTree>
    <p:extLst>
      <p:ext uri="{BB962C8B-B14F-4D97-AF65-F5344CB8AC3E}">
        <p14:creationId xmlns:p14="http://schemas.microsoft.com/office/powerpoint/2010/main" val="3421136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279" y="4416429"/>
            <a:ext cx="6231624" cy="4183062"/>
          </a:xfrm>
        </p:spPr>
        <p:txBody>
          <a:bodyPr>
            <a:normAutofit/>
          </a:bodyPr>
          <a:lstStyle/>
          <a:p>
            <a:r>
              <a:rPr lang="en-US" sz="1400" dirty="0"/>
              <a:t>Let’s start with some basic EPA data.   Beginning with the top table, you’ll see that the amount of waste that we each generate has been dropping since 2000.  We are </a:t>
            </a:r>
            <a:r>
              <a:rPr lang="en-US" sz="1400" b="1" dirty="0"/>
              <a:t>now generating </a:t>
            </a:r>
            <a:r>
              <a:rPr lang="en-US" sz="1400" b="1" dirty="0" smtClean="0"/>
              <a:t>almost 8</a:t>
            </a:r>
            <a:r>
              <a:rPr lang="en-US" sz="1400" b="1" dirty="0"/>
              <a:t>% less waste per person than we did in in 2000.  </a:t>
            </a:r>
          </a:p>
          <a:p>
            <a:endParaRPr lang="en-US" sz="1400" dirty="0"/>
          </a:p>
          <a:p>
            <a:r>
              <a:rPr lang="en-US" sz="1400" dirty="0"/>
              <a:t>Next – look at the graphs on the bottom.  On the left are products and containers generated since 1960, and on the right is population growth during that same time period. </a:t>
            </a:r>
          </a:p>
          <a:p>
            <a:endParaRPr lang="en-US" sz="1400" b="1" dirty="0"/>
          </a:p>
          <a:p>
            <a:r>
              <a:rPr lang="en-US" sz="1400" b="1" dirty="0"/>
              <a:t>Even as our population has increased by 9-13%, our packaging waste has been decreasing</a:t>
            </a:r>
            <a:r>
              <a:rPr lang="en-US" sz="1400" dirty="0"/>
              <a:t>.  </a:t>
            </a:r>
          </a:p>
          <a:p>
            <a:endParaRPr lang="en-US" sz="1400" b="1" u="sng" dirty="0"/>
          </a:p>
          <a:p>
            <a:r>
              <a:rPr lang="en-US" sz="1400" b="1" u="sng" dirty="0"/>
              <a:t>To understand why, let’s look at </a:t>
            </a:r>
            <a:r>
              <a:rPr lang="en-US" sz="1400" dirty="0"/>
              <a:t>what is happening to packaging and how these changes have led to the reduction in waste generated per capita.</a:t>
            </a:r>
          </a:p>
          <a:p>
            <a:endParaRPr lang="en-US" dirty="0"/>
          </a:p>
        </p:txBody>
      </p:sp>
      <p:sp>
        <p:nvSpPr>
          <p:cNvPr id="4" name="Slide Number Placeholder 3"/>
          <p:cNvSpPr>
            <a:spLocks noGrp="1"/>
          </p:cNvSpPr>
          <p:nvPr>
            <p:ph type="sldNum" sz="quarter" idx="10"/>
          </p:nvPr>
        </p:nvSpPr>
        <p:spPr/>
        <p:txBody>
          <a:bodyPr/>
          <a:lstStyle/>
          <a:p>
            <a:fld id="{DE49CFE7-E9F0-4EBC-8043-47A343F338AD}" type="slidenum">
              <a:rPr lang="en-US" smtClean="0"/>
              <a:pPr/>
              <a:t>3</a:t>
            </a:fld>
            <a:endParaRPr lang="en-US" dirty="0"/>
          </a:p>
        </p:txBody>
      </p:sp>
      <p:sp>
        <p:nvSpPr>
          <p:cNvPr id="5" name="AutoShape 2" descr="data:image/png;base64,iVBORw0KGgoAAAANSUhEUgAAAS0AAACnCAMAAABzYfrWAAAA81BMVEX9/f3////+/v56enr29vaYmJi6urrW1tbv7++Ojo7T09O2trbz8/OSkpJ/f3//AAAAAADl5eVzc3OoqKjc3NykpKTHx8eIiIiCgoLAwMCxsbH/tpyRkZHOzs7/sZXi4uJqamr/wawxMTFLS0v/u6MqKir+1MZiYmJWVlYeHh7+5+A5OTkXFxdCQkL+9PH+zr7+39X+v6r+sLD+0sP+zs794OCMe3D+fXz/gWbtAAD/9/PjsaH+49r+uLj92dn/XV3/REb/UzX+pqb/Fhb+jY3/cHD/WVn/Y1JvhYfYlX7/IyP/n4j/rJz/QiX/vK7/Zmb/MTG3lUHnAAAO/ElEQVR4nO1dDVviSpbOW/mGgFQqHySIAUVQVNDb3du7bt97Z2dmZ3dmdnfm//+aPVUJYCtRUEGQvE83xKqTSvJS59SpUx/RtAoVKlSoUKFChQqfD8BPf33UbewSoLA0hyezdDBNS5efz9TJLC8k/2KLEtUhy68ylyrS9hBIL3R9lCyjC9ZlkQzHg9Eylj0hc9IeqN5dNC8cosC+8AOgrfcsdSozfF3vMYZjvSdQSCEZ6fp+0gWzBxhX3aKKIf/d8xqQnM5SL8J5LmM/VUbU9FMw47yL7JKjF3PK82MqMZIiEOeAOEODLnJW15SU070yZMIHPvSrIdnS0DPRvWy3OPxRrJ8BrQy4qkencM7bZyGC6zPdbhkY9fwLyjT1K2tBl+TUaYGhVeNXaZ14b9F/31XUSoop86YONHxDSdny96m19pYt4CLNiAynZeg+5O9OvOHGIrY8zjOiZiRIE7W4CcQ6PS9kLZkVQGwxp+VAawXhZZTdRLiOiK0GC7LAY2Sr6OSzFHB1o0UVk6T2ma3zdvvClbdPT2Lox0D9ZsEWj9P0VGAUEluMaiDEBYgZnCYzbZRsacha7TDnwW4VbHlCiIwKvSKD9XnY6ik71G3RR8vTG4B1pQg5k2y1yGZT3bhQbBFn0ggVbEWpemDFlrRozqVj5mwtNJF08UbyStWTNNFT17ALqY9+8tcA5kh5AJpu8uYxmqc2P69BjHjSqieXaCU8agnoMSc15edBdh4oti4tnJvqRCe85ow5XD/jMG4SfmYhueHRlScbPWacNZ0sQO2c184dHDe5qWuF1Ac/+KsAO8rbeghB6qKbiSCzhETUooxbcIToRlS/hOAp6ZsQAZgwGCxOrYBq9bqiTlWuJixl0IWg4ihNOHnFC9JUCMq3qQDKoD9IN3OpvcTcGVAuQi/O7REeehSYOZmFc6m8TXGF2Wm5Ji7+mH3Ny3mY8VP2fgPcWdFrZE72KZ74TVjdxWYVWRUqVKhQoUKFChUqVKhQYc/BZqMw6qhIyD/wIAEPEg4XTAt9U9NiP4Xh+wnxpDX8kBm6b4H7fo0SjDZlOr4fIfD9w46yMM5hWyGH4D7gy+hkAMtuAzErEhoeTE8d5wnzSN+nw8t0AXWRCcmWDuhETt2GFbgaXBQJpkNsqeM8gUSsxPqMeJkuoGbZC7bYY7awhK2uPbJrnxAvsoUs+EkTHfuRJmZcaqLzSBPbH600G8EKmih8E3DJqEMa9SyE6cuhGzLqhjTqUYKYrD/zfVua/WIkprnfxh6vnqKD+YiLpDf02DxBjdOYxhOXYu/ZwuT7r8Z7PMETzpf+CPvNFr4eHR39c7K1R9hrtpj2D2Lr6JeKrZdBxuSbJOvoDxVbz0L18KZfxoP/kmx9q9gqBxH1YzI5uRsMTu6m34/+sD1F3De21Dzg6XBwctKZ3k4mpI3ftmfj94ot6fVMfgz7J4NOZzwey4ALW2f+wXvcwl6wRbyAjX/cdjong8FtH2wld/39sQ9sUZWaaP1+ZzDoD+4n43ciauakswdTqOa+PHuQwOYJO8rWYiKZavyoTlGt+jEcFtr3LpewrS54klgGLMtREQbLBhKLg1mWnM1IxxlUpmFZWs7fDrLF8O2b/EWJqPFk0rkbdPrTLxPtXbUPgajVayKxu1pYq8VUzSL6k6fdmguzRh8a6lHNNFTmca1m7mqvmrHvf/vbd/lbDvPG78vk9X3n0ovwjGqX0N1IxmP0InYaxBpcVhYN3M2Iza/S5fyVlG8wGEyknVofL9NFOhaCGVq4RuzUb17pu4Vm879Vd+bo7nb411eX8jJdTNQAD3k0UMrndQtUt1TwzyCqnsbld6puUfs0nU7/LMn686vq1AwvV63uqBFnges2jG7smmTGOB17NXmcxK5AlFCmqUWxGyJ14/qu2K18bRX5ncMvHYX/+9M2On+GYWig/4w+GKxIHmOWQHUumGdKsY+PBhZrFck0TandI79zMJ32lYvzyy+b9z6VL6L8EfpAgEcJGebHxYe2VbYeLZ8F7mWXbzgdnHQG07vOverNFMsbtr5k8QkLyxe1bostcqJ+KdYTKM0bjsey1ZNu5/h2COV37vyqzm2xlYc5vxErP8aTzqDfl57U7e20WDq8lXuQWKkJKD97S2ypCPrR92l/OCDNu+v37+4nk23SVNyGaZr11190C2zlqvdP5UT9vdPp344nwDv2+Na5FbPn98LdZIvlvoFUvU7/fyRZ/zv5EBM+hxxk1bTXX35TbEme7u8n037/C6neYNAffj86+tM245zLgEar1brYobpVVCjtdjjNfc3OdPjjXiZ9+/Xj54whipI3WIA3svVAreS38jUnZMJVl/iL8jXng+8fz5UGq3XdMj+qbjH22+9awQj5mtpwOOycKP+gM5n7mjsEyAWq/swDzh2/2W4o84Sf1qE+THgrW/idTPcfqayp8jWVszn+MSxu4u1P995AQnZLtYnMa/iu57R9U8t8X1A3x4l90+C6H6Lm+xZRxJt+yALfT5H4fvetvWrqTP2mhorvlK95cjsc9rFdX3NNMIPsVpTbjG60ZCaljNg8O5Py9RGbew3flRP1r9Pp9P7+/tUFbQDL2ULPnLeJJBTypTMpS2OniM2zxvowzca/36puniTr3/6FHORXlLJBHC+ni4GTgQiKLQR6DsI5W8jZWkSal8ykZJ6mG94aMAyDXPGTgYywdIbD269/OfrPyVolbAfLnQSEl6PRKFeqwNQcLbW90Ik94oRHSddLA9PxXLQ9rwk7CDPP9FRmUyYotpuq8/8yoFSvPx1Knvr96UR186B9xYoFbBUldgtnIhXKn4FD+pBBNLrAMR2Qk582EqpQDap6jYYjZ1KGjZrM5PAaDeOZEbKHacgb1i/Dce5s3t0q36C4pf1arg/n8rLlz7erwGImpVgc5zMpHyWUj74CX3MPRNWo8ViFWGT/hbxyLR+93VOAbG62dIjj1dFA/PaPo9+/Ss271/rkHMgQC/XzxpP70sZmX4CYn4o3bI62jC05iHA0JrdcgdwoFWIptQZ7BMDCaOkufiue/4Qt/FE5Uf9xN5j2+8VAw/7zpIDjUa/Xe9d+IiaqbhX9vE9QoRaAJdL0LXsyLdNEOfr5fe9t1DIgbF1frzCQXXr+sjZx8pePDtttCOC1IO6+L1u73DF+G1ALQzHaodjpTgNWz+95FVurgUH3e+/qQXxmIF5oImbzTosIz+Zjp/sGcD+Lk1oehGg6SHu673AZHtWYV8ROBWy1LB1O0w+R+X4d0TvETvcQMFvXl63rnC3fQZhpwHZip7uMUrrIO51pVchhUy9bWz12emyemZ8RZaHm8GI00hdsAY9ip+6zsVPH0D3nE6Kk2YNrzEfINDNgUWaEvG0YMnZqdY00aDhGzJoywQ5CbpieytQNYx473cXY51tRpohBq9UqppBa5nGA0I0A181jp24CNFwbmuuq2KnpdmUmh+e6z8VOPytQi5yZc6rMG+axU+3RKnTBVoydflpQk9gqiQU+XYW+VOqg2Mrt9xsKOCi2fNse2UHVT1wJ6JGRL9PFlQo4JLaeeWHRiudXbK1z/iGxBbP33qMYnxiom0KES1+GtWIBh8SWBuPq9LJdsbUaqGNj2v7MmZ8tA8HTVehPEg7Ql6deNT9PCw8CgccgTOoKmqbccZLUNJLH5I6ZplqWHpo1mUD9RNM8xH4iQ+rd5B1FiFMH+fwtx5PhLCuS87e454ISiBWEgZy/JY/bntdeb/7WfqGELK0uX1ZU1C3BH8wN1B7PDVwSDWSGphufEWVzA6Uvny6igeGyPSlZkbBk3mnj5tj9hCiLnaZJNHMgEBbzTvNF586juLxn7Pwq9HdDid1CNJsvT4p41guctl7Ml8+EF+sNg+t6MV8+SpymvpgvHx3imM9iLcZ8G+H8/aLCnh/nOSb/OSE/57DYsq4vl67zYY+H+58k5OcfFFtqDdnSB37SLCxtJw6KLWmuy43aKgUcFFu968vL957t9mmBXkSwK7ZWApJKE9fAW5/1sNh6Kyq21sGBs8Xm+yJpuYv1cEukD90jaQdBJBiz3bUgD+mDsUVCcbwT+299OBDqbtvrxrEpF5278bFny+MkjuV6u4COtSiOQ6RxbB1gr/oRECa28/OelPN9A6uZlE/Y4lZSBPz2dE/K98GqdD2YSflov9MlMykPvW5RNyh0QtuOkVld+TIk0bVdmDZ9dLtWZJuGKTOPbbtR2S253XAA1OsOAkHHNmDVOVi97iGJkNSzPNOo13d3n+YtArOZlPVHi84fJOz8HuDbx9NVmkulKrbWQMXWOqjYWgcVW+ugYmsdVGytg4qtdVCxtQ4qtlbAvOdZsfUy5Cu+vapXvSIeRAObHxdW2SDel61ZNLAW9OyVEWxCdCOFvmHw/jm2UuvCqq8I62wDohsptJ6u8DL0Ndh6lSbqmxDdSKF4w3qLJWzZ8nXf6mj1NUIbEd3M9bU3vJ9g2ZUxs4RrFLsR0Y++foUKu4jc8hfBezzrt6B4c4FS6hdFgZ8+ysBWFv1Z6kNeTYKuXA0kHCAKDWRClN4tI1HmhaEUFzV0RXmbDdSgylJSSET5xn3wsgdSECIrXSfwSCoMy3Zj2RjQvgJcztvoRlzTYp6VNUPM8HtAzLmLIItMLnhURheyngtVlpRKooiLsj0G0L2wiNdCKgsD7pa8TgZZKKWSQkredLx1yy5dGjWJ4qbtG1qM8l4km4vKryCV/8oKBT1Im3ygLEWW1gM546BMNKjDLqSsIGaIS9Y3MScjKasYjI/nY+9bhbxqKtKLnIrn2FKioUiphtn159likvaGELFmNmPnebaoLMdMG/UgTP1M8lC2yR9DGCK1UVdTFz6IrSYYeKDnvn77mVtQCxs1brtUZ9RDZqU2jpQbzOBRSBWHC1lrauV1i4yRx9MEjuOSQSivW5rcPUtN9JBS877JNoH2OSmgH3uoy1VTpu6XWRiyW+dNZH5Dk1svMeNYb/NSu+Wfhuj6IaSU47R1t+TVAvL1omcWXZsoM30bga+XbjsW3DT9mizLUFKR2vtvywDU67QXbsEzbWIuwNRLjdhzonMXg816caWt18Ibeen68x4he/FWK1SoUKFChQoVKlSoUOGT4/8BiuhTKj16GRoAAAAASUVORK5CYII=">
            <a:hlinkClick r:id="rId3"/>
          </p:cNvPr>
          <p:cNvSpPr>
            <a:spLocks noGrp="1" noRot="1" noChangeAspect="1" noChangeArrowheads="1"/>
          </p:cNvSpPr>
          <p:nvPr>
            <p:ph type="sldImg"/>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0686" tIns="45343" rIns="90686" bIns="45343" numCol="1" anchor="t" anchorCtr="0" compatLnSpc="1">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4952" y="4415157"/>
            <a:ext cx="6415978" cy="4469856"/>
          </a:xfrm>
        </p:spPr>
        <p:txBody>
          <a:bodyPr>
            <a:normAutofit/>
          </a:bodyPr>
          <a:lstStyle/>
          <a:p>
            <a:r>
              <a:rPr lang="en-US" sz="1400" b="1" dirty="0"/>
              <a:t>So, let’s dig into the details a bit.   </a:t>
            </a:r>
          </a:p>
          <a:p>
            <a:endParaRPr lang="en-US" b="1" dirty="0"/>
          </a:p>
          <a:p>
            <a:pPr marL="170015" indent="-170015">
              <a:buFont typeface="Arial" panose="020B0604020202020204" pitchFamily="34" charset="0"/>
              <a:buChar char="•"/>
            </a:pPr>
            <a:r>
              <a:rPr lang="en-US" sz="1400" dirty="0"/>
              <a:t>According to the EPA’s most recently released waste report, we know that 38% of the waste stream is made up of printed paper and all types of packaging – the basic material in residential recycling programs.  </a:t>
            </a:r>
          </a:p>
          <a:p>
            <a:pPr marL="170015" indent="-170015">
              <a:buFont typeface="Arial" panose="020B0604020202020204" pitchFamily="34" charset="0"/>
              <a:buChar char="•"/>
            </a:pPr>
            <a:r>
              <a:rPr lang="en-US" sz="1400" dirty="0"/>
              <a:t>Another 28% is </a:t>
            </a:r>
            <a:r>
              <a:rPr lang="en-US" sz="1400" dirty="0" err="1"/>
              <a:t>yardwaste</a:t>
            </a:r>
            <a:r>
              <a:rPr lang="en-US" sz="1400" dirty="0"/>
              <a:t> and </a:t>
            </a:r>
            <a:r>
              <a:rPr lang="en-US" sz="1400" dirty="0" err="1"/>
              <a:t>foodwaste</a:t>
            </a:r>
            <a:r>
              <a:rPr lang="en-US" sz="1400" dirty="0"/>
              <a:t>.    This totals 56% of the wastes stream.  </a:t>
            </a:r>
          </a:p>
          <a:p>
            <a:r>
              <a:rPr lang="en-US" sz="1400" b="1" dirty="0"/>
              <a:t>So - if we recycle 100% of the recyclables in our curbside programs we’ll get to a 36% recycling rate and if we If we recycle all of the </a:t>
            </a:r>
            <a:r>
              <a:rPr lang="en-US" sz="1400" b="1" dirty="0" err="1"/>
              <a:t>foodwaste</a:t>
            </a:r>
            <a:r>
              <a:rPr lang="en-US" sz="1400" b="1" dirty="0"/>
              <a:t> and </a:t>
            </a:r>
            <a:r>
              <a:rPr lang="en-US" sz="1400" b="1" dirty="0" err="1"/>
              <a:t>yardwaste</a:t>
            </a:r>
            <a:r>
              <a:rPr lang="en-US" sz="1400" b="1" dirty="0"/>
              <a:t> that we generated, we’ll get to 56%.  </a:t>
            </a:r>
          </a:p>
          <a:p>
            <a:endParaRPr lang="en-US" b="1" dirty="0"/>
          </a:p>
          <a:p>
            <a:r>
              <a:rPr lang="en-US" sz="1400" b="1" dirty="0"/>
              <a:t>The rest of the waste stream is made up of non-recyclable paper (tissue and toweling) durable goods like furniture, carpet, textiles, </a:t>
            </a:r>
            <a:r>
              <a:rPr lang="en-US" sz="1400" b="1" dirty="0" err="1"/>
              <a:t>nonrecyclable</a:t>
            </a:r>
            <a:r>
              <a:rPr lang="en-US" sz="1400" b="1" dirty="0"/>
              <a:t> paper (tissue and toweling), other </a:t>
            </a:r>
            <a:r>
              <a:rPr lang="en-US" sz="1400" b="1" dirty="0" err="1"/>
              <a:t>nonrecyclable</a:t>
            </a:r>
            <a:r>
              <a:rPr lang="en-US" sz="1400" b="1" dirty="0"/>
              <a:t> plastics such as many types of film plastics and toys, various hazardous waste, and the “stuff” that we all use in daily lives and discard every day. </a:t>
            </a:r>
            <a:r>
              <a:rPr lang="en-US" sz="1400" dirty="0"/>
              <a:t>As the waste stream changes, there is more plastic that is not recyclable.</a:t>
            </a:r>
          </a:p>
          <a:p>
            <a:endParaRPr lang="en-US" dirty="0"/>
          </a:p>
        </p:txBody>
      </p:sp>
      <p:sp>
        <p:nvSpPr>
          <p:cNvPr id="4" name="Slide Number Placeholder 3"/>
          <p:cNvSpPr>
            <a:spLocks noGrp="1"/>
          </p:cNvSpPr>
          <p:nvPr>
            <p:ph type="sldNum" sz="quarter" idx="10"/>
          </p:nvPr>
        </p:nvSpPr>
        <p:spPr/>
        <p:txBody>
          <a:bodyPr/>
          <a:lstStyle/>
          <a:p>
            <a:pPr>
              <a:defRPr/>
            </a:pPr>
            <a:fld id="{8073D3FD-E312-4D98-8682-00D437AC5857}" type="slidenum">
              <a:rPr lang="en-US" smtClean="0"/>
              <a:pPr>
                <a:defRPr/>
              </a:pPr>
              <a:t>4</a:t>
            </a:fld>
            <a:endParaRPr lang="en-US"/>
          </a:p>
        </p:txBody>
      </p:sp>
    </p:spTree>
    <p:extLst>
      <p:ext uri="{BB962C8B-B14F-4D97-AF65-F5344CB8AC3E}">
        <p14:creationId xmlns:p14="http://schemas.microsoft.com/office/powerpoint/2010/main" val="210477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0394" y="4416428"/>
            <a:ext cx="6087567" cy="4183062"/>
          </a:xfrm>
        </p:spPr>
        <p:txBody>
          <a:bodyPr/>
          <a:lstStyle/>
          <a:p>
            <a:endParaRPr lang="en-US" sz="1600" dirty="0"/>
          </a:p>
          <a:p>
            <a:r>
              <a:rPr lang="en-US" sz="1600" dirty="0"/>
              <a:t>This graph uses EPA data to looks at changes in the types of packaging since 1990.  The materials on the left are declining in prevalence, while those on the right (green shading) are increasing.  </a:t>
            </a:r>
          </a:p>
          <a:p>
            <a:endParaRPr lang="en-US" sz="1600" dirty="0"/>
          </a:p>
          <a:p>
            <a:r>
              <a:rPr lang="en-US" sz="1600" b="1" dirty="0"/>
              <a:t>On the left </a:t>
            </a:r>
            <a:r>
              <a:rPr lang="en-US" sz="1600" dirty="0"/>
              <a:t>– you’ll see declining use of paper, metal and glass</a:t>
            </a:r>
          </a:p>
          <a:p>
            <a:r>
              <a:rPr lang="en-US" sz="1600" dirty="0"/>
              <a:t>Whereas everything on </a:t>
            </a:r>
            <a:r>
              <a:rPr lang="en-US" sz="1600" b="1" dirty="0"/>
              <a:t>the right is lightweight plastic </a:t>
            </a:r>
            <a:r>
              <a:rPr lang="en-US" sz="1600" dirty="0"/>
              <a:t>– except for cardboard, which is increasing thanks to Amazon and on line ordering.  </a:t>
            </a:r>
            <a:endParaRPr lang="en-US" sz="1600" dirty="0" smtClean="0"/>
          </a:p>
          <a:p>
            <a:endParaRPr lang="en-US" sz="1600" dirty="0"/>
          </a:p>
          <a:p>
            <a:r>
              <a:rPr lang="en-US" sz="1600" dirty="0" smtClean="0"/>
              <a:t>Whether your are making these materials, using them or recycling them – the composition of the waste stream is changing a lot. </a:t>
            </a:r>
            <a:endParaRPr lang="en-US" sz="1600" dirty="0"/>
          </a:p>
        </p:txBody>
      </p:sp>
      <p:sp>
        <p:nvSpPr>
          <p:cNvPr id="4" name="Slide Number Placeholder 3"/>
          <p:cNvSpPr>
            <a:spLocks noGrp="1"/>
          </p:cNvSpPr>
          <p:nvPr>
            <p:ph type="sldNum" sz="quarter" idx="10"/>
          </p:nvPr>
        </p:nvSpPr>
        <p:spPr/>
        <p:txBody>
          <a:bodyPr/>
          <a:lstStyle/>
          <a:p>
            <a:pPr>
              <a:defRPr/>
            </a:pPr>
            <a:fld id="{3BFDE023-15E2-4FF6-87EA-4E2603B46A65}" type="slidenum">
              <a:rPr lang="en-US" smtClean="0"/>
              <a:pPr>
                <a:defRPr/>
              </a:pPr>
              <a:t>5</a:t>
            </a:fld>
            <a:endParaRPr lang="en-US" dirty="0"/>
          </a:p>
        </p:txBody>
      </p:sp>
    </p:spTree>
    <p:extLst>
      <p:ext uri="{BB962C8B-B14F-4D97-AF65-F5344CB8AC3E}">
        <p14:creationId xmlns:p14="http://schemas.microsoft.com/office/powerpoint/2010/main" val="438082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2219" y="4416427"/>
            <a:ext cx="5701820" cy="4183062"/>
          </a:xfrm>
        </p:spPr>
        <p:txBody>
          <a:bodyPr/>
          <a:lstStyle/>
          <a:p>
            <a:r>
              <a:rPr lang="en-US" sz="1600" dirty="0"/>
              <a:t>Our friends to the North in Canada starting tracking these trends about 5 years ago when they noticed decreases in not only waste disposal, but also in tons from their Blue Box and their organics collection programs.    </a:t>
            </a:r>
          </a:p>
          <a:p>
            <a:endParaRPr lang="en-US" sz="1600" dirty="0"/>
          </a:p>
          <a:p>
            <a:r>
              <a:rPr lang="en-US" sz="1600" dirty="0"/>
              <a:t>T</a:t>
            </a:r>
            <a:r>
              <a:rPr lang="en-US" sz="1600" dirty="0" smtClean="0"/>
              <a:t>hey </a:t>
            </a:r>
            <a:r>
              <a:rPr lang="en-US" sz="1600" dirty="0"/>
              <a:t>started to notice a direct relationship between decreasing waste and a decrease in newspaper circulation.  As cities moved from daily to weekly circulation, or stopped newspaper circulation altogether, overall tons disposed and recycled decreased.  </a:t>
            </a:r>
          </a:p>
          <a:p>
            <a:r>
              <a:rPr lang="en-US" sz="1600" dirty="0"/>
              <a:t> </a:t>
            </a:r>
          </a:p>
          <a:p>
            <a:r>
              <a:rPr lang="en-US" sz="1600" dirty="0"/>
              <a:t>In the U.S. we generate 50% less newspaper than we did a decade ago, and 20% less paper overall.  That’s a big decrease in less than a decade. </a:t>
            </a:r>
          </a:p>
          <a:p>
            <a:endParaRPr lang="en-US" sz="1600" dirty="0"/>
          </a:p>
        </p:txBody>
      </p:sp>
      <p:sp>
        <p:nvSpPr>
          <p:cNvPr id="4" name="Slide Number Placeholder 3"/>
          <p:cNvSpPr>
            <a:spLocks noGrp="1"/>
          </p:cNvSpPr>
          <p:nvPr>
            <p:ph type="sldNum" sz="quarter" idx="10"/>
          </p:nvPr>
        </p:nvSpPr>
        <p:spPr/>
        <p:txBody>
          <a:bodyPr/>
          <a:lstStyle/>
          <a:p>
            <a:pPr>
              <a:defRPr/>
            </a:pPr>
            <a:fld id="{3BFDE023-15E2-4FF6-87EA-4E2603B46A65}" type="slidenum">
              <a:rPr lang="en-US" smtClean="0"/>
              <a:pPr>
                <a:defRPr/>
              </a:pPr>
              <a:t>6</a:t>
            </a:fld>
            <a:endParaRPr lang="en-US" dirty="0"/>
          </a:p>
        </p:txBody>
      </p:sp>
    </p:spTree>
    <p:extLst>
      <p:ext uri="{BB962C8B-B14F-4D97-AF65-F5344CB8AC3E}">
        <p14:creationId xmlns:p14="http://schemas.microsoft.com/office/powerpoint/2010/main" val="2696327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1498" y="4416428"/>
            <a:ext cx="6652124" cy="4183062"/>
          </a:xfrm>
        </p:spPr>
        <p:txBody>
          <a:bodyPr/>
          <a:lstStyle/>
          <a:p>
            <a:pPr marL="114276" lvl="1">
              <a:lnSpc>
                <a:spcPct val="90000"/>
              </a:lnSpc>
            </a:pPr>
            <a:r>
              <a:rPr lang="en-US" sz="1400" dirty="0">
                <a:latin typeface="Trebuchet MS" pitchFamily="34" charset="0"/>
                <a:cs typeface="Arial" pitchFamily="34" charset="0"/>
              </a:rPr>
              <a:t>At the same time, we are seeing more plastic.  A LOT more plastic.  In fact, we are generating 20% more plastic containers by volume now than we did a decade ago.</a:t>
            </a:r>
          </a:p>
          <a:p>
            <a:pPr marL="114276" lvl="1">
              <a:lnSpc>
                <a:spcPct val="90000"/>
              </a:lnSpc>
            </a:pPr>
            <a:r>
              <a:rPr lang="en-US" sz="1400" dirty="0">
                <a:latin typeface="Trebuchet MS" pitchFamily="34" charset="0"/>
                <a:cs typeface="Arial" pitchFamily="34" charset="0"/>
              </a:rPr>
              <a:t>Certainly, over the years, we’ve seen shifts from glass bottles and jars to aluminum and plastics.  </a:t>
            </a:r>
          </a:p>
          <a:p>
            <a:pPr marL="114276" lvl="1">
              <a:lnSpc>
                <a:spcPct val="90000"/>
              </a:lnSpc>
            </a:pPr>
            <a:r>
              <a:rPr lang="en-US" sz="1400" dirty="0">
                <a:latin typeface="Trebuchet MS" pitchFamily="34" charset="0"/>
                <a:cs typeface="Arial" pitchFamily="34" charset="0"/>
              </a:rPr>
              <a:t>Now we are seeing shifts from rigid plastics and  metals to flexible packaging.  </a:t>
            </a:r>
            <a:r>
              <a:rPr lang="en-US" altLang="en-US" sz="1400" kern="0" dirty="0"/>
              <a:t>What exactly is flexible packaging?</a:t>
            </a:r>
          </a:p>
          <a:p>
            <a:pPr marL="345849" indent="-345849" eaLnBrk="1" hangingPunct="1">
              <a:lnSpc>
                <a:spcPct val="110000"/>
              </a:lnSpc>
              <a:spcBef>
                <a:spcPts val="605"/>
              </a:spcBef>
              <a:buFont typeface="Arial" panose="020B0604020202020204" pitchFamily="34" charset="0"/>
              <a:buChar char="•"/>
            </a:pPr>
            <a:r>
              <a:rPr lang="en-US" altLang="en-US" sz="1400" kern="0" dirty="0"/>
              <a:t>It’s often Multi-layer and Multi-resin plastic film</a:t>
            </a:r>
          </a:p>
          <a:p>
            <a:pPr marL="345849" indent="-345849" eaLnBrk="1" hangingPunct="1">
              <a:lnSpc>
                <a:spcPct val="110000"/>
              </a:lnSpc>
              <a:spcBef>
                <a:spcPts val="605"/>
              </a:spcBef>
              <a:buFont typeface="Arial" panose="020B0604020202020204" pitchFamily="34" charset="0"/>
              <a:buChar char="•"/>
            </a:pPr>
            <a:r>
              <a:rPr lang="en-US" altLang="en-US" sz="1400" kern="0" dirty="0"/>
              <a:t>They come in the form of pouches that often have non-plastic layers such as foil and other custom barriers designed for specific products</a:t>
            </a:r>
          </a:p>
          <a:p>
            <a:pPr marL="345849" indent="-345849" eaLnBrk="1" hangingPunct="1">
              <a:lnSpc>
                <a:spcPct val="110000"/>
              </a:lnSpc>
              <a:spcBef>
                <a:spcPts val="605"/>
              </a:spcBef>
              <a:buFont typeface="Arial" panose="020B0604020202020204" pitchFamily="34" charset="0"/>
              <a:buChar char="•"/>
            </a:pPr>
            <a:r>
              <a:rPr lang="en-US" altLang="en-US" sz="1400" kern="0" dirty="0"/>
              <a:t>They often have zip closures for </a:t>
            </a:r>
            <a:r>
              <a:rPr lang="en-US" altLang="en-US" sz="1400" kern="0" dirty="0" smtClean="0"/>
              <a:t>convenience.  </a:t>
            </a:r>
            <a:r>
              <a:rPr lang="en-US" altLang="en-US" sz="1400" kern="0" dirty="0"/>
              <a:t>So instead of </a:t>
            </a:r>
            <a:r>
              <a:rPr lang="en-US" altLang="en-US" sz="1400" kern="0" dirty="0" smtClean="0"/>
              <a:t>transferring </a:t>
            </a:r>
            <a:r>
              <a:rPr lang="en-US" altLang="en-US" sz="1400" kern="0" dirty="0"/>
              <a:t>product to another container for storage, the pouch is the storage receptacle. </a:t>
            </a:r>
          </a:p>
          <a:p>
            <a:pPr eaLnBrk="1" hangingPunct="1">
              <a:lnSpc>
                <a:spcPct val="110000"/>
              </a:lnSpc>
              <a:spcBef>
                <a:spcPts val="605"/>
              </a:spcBef>
            </a:pPr>
            <a:r>
              <a:rPr lang="en-US" altLang="en-US" sz="1400" kern="0" dirty="0"/>
              <a:t>Entire product lines often switch from other packaging substrates to pouches… In fact, this transition has its own new term – I heard one large retailer call it “pouching”…  </a:t>
            </a:r>
          </a:p>
          <a:p>
            <a:pPr marL="0" lvl="1" eaLnBrk="1" hangingPunct="1">
              <a:lnSpc>
                <a:spcPct val="110000"/>
              </a:lnSpc>
              <a:spcBef>
                <a:spcPts val="605"/>
              </a:spcBef>
            </a:pPr>
            <a:r>
              <a:rPr lang="en-US" sz="1400" dirty="0" smtClean="0">
                <a:cs typeface="Arial" pitchFamily="34" charset="0"/>
              </a:rPr>
              <a:t>.     </a:t>
            </a:r>
            <a:endParaRPr lang="en-US" sz="1400" dirty="0">
              <a:cs typeface="Arial" pitchFamily="34" charset="0"/>
            </a:endParaRPr>
          </a:p>
          <a:p>
            <a:pPr eaLnBrk="1" hangingPunct="1">
              <a:lnSpc>
                <a:spcPct val="110000"/>
              </a:lnSpc>
              <a:spcBef>
                <a:spcPts val="605"/>
              </a:spcBef>
            </a:pPr>
            <a:r>
              <a:rPr lang="en-US" altLang="en-US" sz="1600" kern="0" dirty="0"/>
              <a:t>  </a:t>
            </a:r>
          </a:p>
          <a:p>
            <a:pPr marL="114276" lvl="1">
              <a:lnSpc>
                <a:spcPct val="90000"/>
              </a:lnSpc>
            </a:pPr>
            <a:endParaRPr lang="en-US" sz="1800" dirty="0">
              <a:latin typeface="Trebuchet MS" pitchFamily="34" charset="0"/>
              <a:cs typeface="Arial" pitchFamily="34" charset="0"/>
            </a:endParaRPr>
          </a:p>
          <a:p>
            <a:pPr marL="114276" lvl="1">
              <a:lnSpc>
                <a:spcPct val="90000"/>
              </a:lnSpc>
            </a:pPr>
            <a:endParaRPr lang="en-US" sz="1800" dirty="0">
              <a:latin typeface="Trebuchet MS" pitchFamily="34" charset="0"/>
              <a:cs typeface="Arial" pitchFamily="34" charset="0"/>
            </a:endParaRPr>
          </a:p>
          <a:p>
            <a:pPr marL="114276" lvl="1" defTabSz="914208">
              <a:lnSpc>
                <a:spcPct val="90000"/>
              </a:lnSpc>
              <a:defRPr/>
            </a:pPr>
            <a:endParaRPr lang="en-US" dirty="0" smtClean="0">
              <a:cs typeface="Arial" pitchFamily="34" charset="0"/>
            </a:endParaRPr>
          </a:p>
          <a:p>
            <a:pPr marL="399965" lvl="1" indent="-285690">
              <a:lnSpc>
                <a:spcPct val="90000"/>
              </a:lnSpc>
              <a:buFont typeface="Arial" panose="020B0604020202020204" pitchFamily="34" charset="0"/>
              <a:buChar char="•"/>
            </a:pPr>
            <a:endParaRPr lang="en-US" sz="1800" dirty="0">
              <a:latin typeface="Trebuchet MS"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3BFDE023-15E2-4FF6-87EA-4E2603B46A65}" type="slidenum">
              <a:rPr lang="en-US" smtClean="0"/>
              <a:pPr>
                <a:defRPr/>
              </a:pPr>
              <a:t>7</a:t>
            </a:fld>
            <a:endParaRPr lang="en-US" dirty="0"/>
          </a:p>
        </p:txBody>
      </p:sp>
    </p:spTree>
    <p:extLst>
      <p:ext uri="{BB962C8B-B14F-4D97-AF65-F5344CB8AC3E}">
        <p14:creationId xmlns:p14="http://schemas.microsoft.com/office/powerpoint/2010/main" val="3866804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5470" y="4416427"/>
            <a:ext cx="6192882" cy="4183062"/>
          </a:xfrm>
        </p:spPr>
        <p:txBody>
          <a:bodyPr/>
          <a:lstStyle/>
          <a:p>
            <a:r>
              <a:rPr lang="en-US" sz="1600" dirty="0"/>
              <a:t>And here is an example. </a:t>
            </a:r>
          </a:p>
          <a:p>
            <a:r>
              <a:rPr lang="en-US" sz="1600" dirty="0"/>
              <a:t>The baby food aisle looks a lot different now than it did when my kids were little. </a:t>
            </a:r>
          </a:p>
          <a:p>
            <a:endParaRPr lang="en-US" sz="1600" dirty="0"/>
          </a:p>
          <a:p>
            <a:r>
              <a:rPr lang="en-US" sz="1600" dirty="0"/>
              <a:t>Moms’ love these – children can feed themselves with pouches.  </a:t>
            </a:r>
            <a:endParaRPr lang="en-US" sz="1600" dirty="0" smtClean="0"/>
          </a:p>
          <a:p>
            <a:endParaRPr lang="en-US" sz="1600" dirty="0"/>
          </a:p>
          <a:p>
            <a:r>
              <a:rPr lang="en-US" sz="1600" dirty="0" smtClean="0"/>
              <a:t>They </a:t>
            </a:r>
            <a:r>
              <a:rPr lang="en-US" sz="1600" dirty="0"/>
              <a:t>are a great package in many ways – but they not recyclable and are replacing packages that </a:t>
            </a:r>
            <a:r>
              <a:rPr lang="en-US" sz="1600" dirty="0" smtClean="0"/>
              <a:t>are.</a:t>
            </a:r>
          </a:p>
          <a:p>
            <a:r>
              <a:rPr lang="en-US" sz="1600" dirty="0" smtClean="0"/>
              <a:t>And they are growing by 4</a:t>
            </a:r>
            <a:r>
              <a:rPr lang="en-US" sz="1600" dirty="0" smtClean="0">
                <a:cs typeface="Arial" pitchFamily="34" charset="0"/>
              </a:rPr>
              <a:t>-6.5</a:t>
            </a:r>
            <a:r>
              <a:rPr lang="en-US" sz="1600" dirty="0">
                <a:cs typeface="Arial" pitchFamily="34" charset="0"/>
              </a:rPr>
              <a:t>% </a:t>
            </a:r>
            <a:r>
              <a:rPr lang="en-US" sz="1600" dirty="0" smtClean="0">
                <a:cs typeface="Arial" pitchFamily="34" charset="0"/>
              </a:rPr>
              <a:t>per year </a:t>
            </a:r>
            <a:r>
              <a:rPr lang="en-US" sz="1600" dirty="0">
                <a:cs typeface="Arial" pitchFamily="34" charset="0"/>
              </a:rPr>
              <a:t>through 2017</a:t>
            </a:r>
            <a:endParaRPr lang="en-US" sz="1600" dirty="0"/>
          </a:p>
        </p:txBody>
      </p:sp>
      <p:sp>
        <p:nvSpPr>
          <p:cNvPr id="4" name="Slide Number Placeholder 3"/>
          <p:cNvSpPr>
            <a:spLocks noGrp="1"/>
          </p:cNvSpPr>
          <p:nvPr>
            <p:ph type="sldNum" sz="quarter" idx="10"/>
          </p:nvPr>
        </p:nvSpPr>
        <p:spPr/>
        <p:txBody>
          <a:bodyPr/>
          <a:lstStyle/>
          <a:p>
            <a:pPr>
              <a:defRPr/>
            </a:pPr>
            <a:fld id="{3BFDE023-15E2-4FF6-87EA-4E2603B46A65}" type="slidenum">
              <a:rPr lang="en-US" smtClean="0"/>
              <a:pPr>
                <a:defRPr/>
              </a:pPr>
              <a:t>8</a:t>
            </a:fld>
            <a:endParaRPr lang="en-US" dirty="0"/>
          </a:p>
        </p:txBody>
      </p:sp>
    </p:spTree>
    <p:extLst>
      <p:ext uri="{BB962C8B-B14F-4D97-AF65-F5344CB8AC3E}">
        <p14:creationId xmlns:p14="http://schemas.microsoft.com/office/powerpoint/2010/main" val="3844531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1412" y="4416428"/>
            <a:ext cx="6254188" cy="4183062"/>
          </a:xfrm>
        </p:spPr>
        <p:txBody>
          <a:bodyPr/>
          <a:lstStyle/>
          <a:p>
            <a:r>
              <a:rPr lang="en-US" sz="1600" dirty="0"/>
              <a:t>Which brings us to an interesting policy discussion.   Does the fact that something can’t be recycled necessarily make it “bad” from a sustainability perspective?  </a:t>
            </a:r>
          </a:p>
          <a:p>
            <a:endParaRPr lang="en-US" dirty="0"/>
          </a:p>
          <a:p>
            <a:r>
              <a:rPr lang="en-US" sz="1600" dirty="0"/>
              <a:t>This slides helps put into perspective the role of </a:t>
            </a:r>
            <a:r>
              <a:rPr lang="en-US" sz="1600" b="1" u="sng" dirty="0"/>
              <a:t>manufacturing </a:t>
            </a:r>
            <a:r>
              <a:rPr lang="en-US" sz="1600" dirty="0"/>
              <a:t>and </a:t>
            </a:r>
            <a:r>
              <a:rPr lang="en-US" sz="1600" b="1" u="sng" dirty="0"/>
              <a:t>product use </a:t>
            </a:r>
            <a:r>
              <a:rPr lang="en-US" sz="1600" dirty="0"/>
              <a:t>(the yellow and blue shading) </a:t>
            </a:r>
            <a:r>
              <a:rPr lang="en-US" sz="1600" b="1" u="sng" dirty="0"/>
              <a:t>versus the end-of-life </a:t>
            </a:r>
            <a:r>
              <a:rPr lang="en-US" sz="1600" dirty="0"/>
              <a:t>role that our industry plays  - red bars.  </a:t>
            </a:r>
          </a:p>
          <a:p>
            <a:endParaRPr lang="en-US" sz="1600" dirty="0" smtClean="0"/>
          </a:p>
          <a:p>
            <a:r>
              <a:rPr lang="en-US" sz="1600" dirty="0" smtClean="0"/>
              <a:t>Flexible packaging for beverages results in less energy use than PET, HDPE, Tin or aluminum, and reduces overall energy use by 97% than glass.</a:t>
            </a:r>
            <a:endParaRPr lang="en-US" sz="1600" dirty="0"/>
          </a:p>
          <a:p>
            <a:r>
              <a:rPr lang="en-US" sz="1600" dirty="0"/>
              <a:t>Eventually we will figure out how to recycle flexible packaging; however, in the meantime, WM is focusing on recycling what we can, as efficiently and effectively as we can. </a:t>
            </a:r>
            <a:endParaRPr lang="en-US" sz="1400" dirty="0"/>
          </a:p>
        </p:txBody>
      </p:sp>
      <p:sp>
        <p:nvSpPr>
          <p:cNvPr id="4" name="Slide Number Placeholder 3"/>
          <p:cNvSpPr>
            <a:spLocks noGrp="1"/>
          </p:cNvSpPr>
          <p:nvPr>
            <p:ph type="sldNum" sz="quarter" idx="10"/>
          </p:nvPr>
        </p:nvSpPr>
        <p:spPr/>
        <p:txBody>
          <a:bodyPr/>
          <a:lstStyle/>
          <a:p>
            <a:pPr>
              <a:defRPr/>
            </a:pPr>
            <a:fld id="{3BFDE023-15E2-4FF6-87EA-4E2603B46A65}" type="slidenum">
              <a:rPr lang="en-US" smtClean="0"/>
              <a:pPr>
                <a:defRPr/>
              </a:pPr>
              <a:t>9</a:t>
            </a:fld>
            <a:endParaRPr lang="en-US" dirty="0"/>
          </a:p>
        </p:txBody>
      </p:sp>
    </p:spTree>
    <p:extLst>
      <p:ext uri="{BB962C8B-B14F-4D97-AF65-F5344CB8AC3E}">
        <p14:creationId xmlns:p14="http://schemas.microsoft.com/office/powerpoint/2010/main" val="31798028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Image 1">
    <p:spTree>
      <p:nvGrpSpPr>
        <p:cNvPr id="1" name=""/>
        <p:cNvGrpSpPr/>
        <p:nvPr/>
      </p:nvGrpSpPr>
      <p:grpSpPr>
        <a:xfrm>
          <a:off x="0" y="0"/>
          <a:ext cx="0" cy="0"/>
          <a:chOff x="0" y="0"/>
          <a:chExt cx="0" cy="0"/>
        </a:xfrm>
      </p:grpSpPr>
      <p:pic>
        <p:nvPicPr>
          <p:cNvPr id="6" name="Picture 7" descr="30_WM_Leaf_1_9x9_150ppi_RGB.jpg"/>
          <p:cNvPicPr>
            <a:picLocks noChangeAspect="1"/>
          </p:cNvPicPr>
          <p:nvPr userDrawn="1"/>
        </p:nvPicPr>
        <p:blipFill>
          <a:blip r:embed="rId2"/>
          <a:srcRect/>
          <a:stretch>
            <a:fillRect/>
          </a:stretch>
        </p:blipFill>
        <p:spPr bwMode="auto">
          <a:xfrm>
            <a:off x="3324225" y="1022350"/>
            <a:ext cx="5819775" cy="5837238"/>
          </a:xfrm>
          <a:prstGeom prst="rect">
            <a:avLst/>
          </a:prstGeom>
          <a:noFill/>
          <a:ln w="9525">
            <a:noFill/>
            <a:miter lim="800000"/>
            <a:headEnd/>
            <a:tailEnd/>
          </a:ln>
        </p:spPr>
      </p:pic>
      <p:pic>
        <p:nvPicPr>
          <p:cNvPr id="8" name="Picture 8" descr="WM_logo_PPTLarge.png"/>
          <p:cNvPicPr>
            <a:picLocks noChangeAspect="1"/>
          </p:cNvPicPr>
          <p:nvPr userDrawn="1"/>
        </p:nvPicPr>
        <p:blipFill>
          <a:blip r:embed="rId3"/>
          <a:srcRect/>
          <a:stretch>
            <a:fillRect/>
          </a:stretch>
        </p:blipFill>
        <p:spPr bwMode="auto">
          <a:xfrm>
            <a:off x="0" y="5843588"/>
            <a:ext cx="2212975" cy="1014412"/>
          </a:xfrm>
          <a:prstGeom prst="rect">
            <a:avLst/>
          </a:prstGeom>
          <a:noFill/>
          <a:ln w="9525">
            <a:noFill/>
            <a:miter lim="800000"/>
            <a:headEnd/>
            <a:tailEnd/>
          </a:ln>
        </p:spPr>
      </p:pic>
      <p:sp>
        <p:nvSpPr>
          <p:cNvPr id="2" name="Title 1"/>
          <p:cNvSpPr>
            <a:spLocks noGrp="1"/>
          </p:cNvSpPr>
          <p:nvPr>
            <p:ph type="title"/>
          </p:nvPr>
        </p:nvSpPr>
        <p:spPr>
          <a:xfrm>
            <a:off x="457200" y="377826"/>
            <a:ext cx="8229600" cy="1057274"/>
          </a:xfrm>
        </p:spPr>
        <p:txBody>
          <a:bodyPr/>
          <a:lstStyle>
            <a:lvl1pPr algn="l">
              <a:defRPr sz="3600" b="0" i="0" cap="none" baseline="0"/>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46225"/>
            <a:ext cx="6121400" cy="765175"/>
          </a:xfrm>
        </p:spPr>
        <p:txBody>
          <a:bodyPr/>
          <a:lstStyle>
            <a:lvl1pPr marL="0" indent="0">
              <a:lnSpc>
                <a:spcPct val="100000"/>
              </a:lnSpc>
              <a:spcAft>
                <a:spcPts val="0"/>
              </a:spcAft>
              <a:buNone/>
              <a:defRPr sz="22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7" name="Text Placeholder 6"/>
          <p:cNvSpPr>
            <a:spLocks noGrp="1"/>
          </p:cNvSpPr>
          <p:nvPr>
            <p:ph type="body" sz="quarter" idx="12"/>
          </p:nvPr>
        </p:nvSpPr>
        <p:spPr>
          <a:xfrm>
            <a:off x="457200" y="895351"/>
            <a:ext cx="8229600" cy="546100"/>
          </a:xfrm>
        </p:spPr>
        <p:txBody>
          <a:bodyPr/>
          <a:lstStyle>
            <a:lvl1pPr>
              <a:lnSpc>
                <a:spcPct val="90000"/>
              </a:lnSpc>
              <a:defRPr sz="2200">
                <a:solidFill>
                  <a:srgbClr val="7AB800"/>
                </a:solidFill>
              </a:defRPr>
            </a:lvl1pPr>
          </a:lstStyle>
          <a:p>
            <a:pPr lvl="0"/>
            <a:r>
              <a:rPr lang="en-US" dirty="0" smtClean="0"/>
              <a:t>Click to edit Master text styles</a:t>
            </a:r>
            <a:endParaRPr lang="en-US" dirty="0"/>
          </a:p>
        </p:txBody>
      </p:sp>
      <p:sp>
        <p:nvSpPr>
          <p:cNvPr id="12" name="Text Placeholder 11"/>
          <p:cNvSpPr>
            <a:spLocks noGrp="1"/>
          </p:cNvSpPr>
          <p:nvPr>
            <p:ph type="body" sz="quarter" idx="15"/>
          </p:nvPr>
        </p:nvSpPr>
        <p:spPr>
          <a:xfrm>
            <a:off x="457200" y="2390775"/>
            <a:ext cx="3994150" cy="581025"/>
          </a:xfrm>
        </p:spPr>
        <p:txBody>
          <a:bodyPr/>
          <a:lstStyle>
            <a:lvl1pPr>
              <a:defRPr sz="1400"/>
            </a:lvl1pPr>
          </a:lstStyle>
          <a:p>
            <a:pPr lvl="0"/>
            <a:r>
              <a:rPr lang="en-US" dirty="0" smtClean="0"/>
              <a:t>Click to edit Master text styles</a:t>
            </a:r>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ulti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6"/>
          <p:cNvSpPr>
            <a:spLocks noGrp="1"/>
          </p:cNvSpPr>
          <p:nvPr>
            <p:ph type="body" sz="quarter" idx="13"/>
          </p:nvPr>
        </p:nvSpPr>
        <p:spPr>
          <a:xfrm>
            <a:off x="457200" y="859536"/>
            <a:ext cx="8229600" cy="512064"/>
          </a:xfrm>
        </p:spPr>
        <p:txBody>
          <a:bodyPr/>
          <a:lstStyle>
            <a:lvl1pPr>
              <a:defRPr sz="2200">
                <a:solidFill>
                  <a:srgbClr val="7AB800"/>
                </a:solidFill>
              </a:defRPr>
            </a:lvl1pPr>
            <a:lvl2pPr>
              <a:defRPr sz="2200">
                <a:solidFill>
                  <a:srgbClr val="7AB800"/>
                </a:solidFill>
              </a:defRPr>
            </a:lvl2pPr>
            <a:lvl3pPr>
              <a:defRPr sz="2200">
                <a:solidFill>
                  <a:srgbClr val="7AB800"/>
                </a:solidFill>
              </a:defRPr>
            </a:lvl3pPr>
            <a:lvl4pPr>
              <a:defRPr sz="2200">
                <a:solidFill>
                  <a:srgbClr val="7AB800"/>
                </a:solidFill>
              </a:defRPr>
            </a:lvl4pPr>
            <a:lvl5pPr>
              <a:defRPr sz="2200">
                <a:solidFill>
                  <a:srgbClr val="7AB800"/>
                </a:solidFill>
              </a:defRPr>
            </a:lvl5pPr>
          </a:lstStyle>
          <a:p>
            <a:pPr lvl="0"/>
            <a:r>
              <a:rPr lang="en-US" dirty="0" smtClean="0"/>
              <a:t>Click to edit Master text styles</a:t>
            </a:r>
            <a:endParaRPr lang="en-US" dirty="0"/>
          </a:p>
        </p:txBody>
      </p:sp>
      <p:sp>
        <p:nvSpPr>
          <p:cNvPr id="23" name="Picture Placeholder 22"/>
          <p:cNvSpPr>
            <a:spLocks noGrp="1"/>
          </p:cNvSpPr>
          <p:nvPr>
            <p:ph type="pic" sz="quarter" idx="14"/>
          </p:nvPr>
        </p:nvSpPr>
        <p:spPr>
          <a:xfrm>
            <a:off x="457200" y="1533525"/>
            <a:ext cx="2571750" cy="2089150"/>
          </a:xfrm>
        </p:spPr>
        <p:txBody>
          <a:bodyPr/>
          <a:lstStyle/>
          <a:p>
            <a:pPr lvl="0"/>
            <a:endParaRPr lang="en-US" noProof="0" dirty="0" smtClean="0"/>
          </a:p>
        </p:txBody>
      </p:sp>
      <p:sp>
        <p:nvSpPr>
          <p:cNvPr id="25" name="Picture Placeholder 24"/>
          <p:cNvSpPr>
            <a:spLocks noGrp="1"/>
          </p:cNvSpPr>
          <p:nvPr>
            <p:ph type="pic" sz="quarter" idx="15"/>
          </p:nvPr>
        </p:nvSpPr>
        <p:spPr>
          <a:xfrm>
            <a:off x="3257550" y="1533525"/>
            <a:ext cx="2616200" cy="2089150"/>
          </a:xfrm>
        </p:spPr>
        <p:txBody>
          <a:bodyPr/>
          <a:lstStyle/>
          <a:p>
            <a:pPr lvl="0"/>
            <a:endParaRPr lang="en-US" noProof="0" dirty="0" smtClean="0"/>
          </a:p>
        </p:txBody>
      </p:sp>
      <p:sp>
        <p:nvSpPr>
          <p:cNvPr id="27" name="Picture Placeholder 26"/>
          <p:cNvSpPr>
            <a:spLocks noGrp="1"/>
          </p:cNvSpPr>
          <p:nvPr>
            <p:ph type="pic" sz="quarter" idx="16"/>
          </p:nvPr>
        </p:nvSpPr>
        <p:spPr>
          <a:xfrm>
            <a:off x="6099175" y="1533525"/>
            <a:ext cx="2587625" cy="2089150"/>
          </a:xfrm>
        </p:spPr>
        <p:txBody>
          <a:bodyPr/>
          <a:lstStyle/>
          <a:p>
            <a:pPr lvl="0"/>
            <a:endParaRPr lang="en-US" noProof="0" dirty="0" smtClean="0"/>
          </a:p>
        </p:txBody>
      </p:sp>
      <p:sp>
        <p:nvSpPr>
          <p:cNvPr id="29" name="Picture Placeholder 28"/>
          <p:cNvSpPr>
            <a:spLocks noGrp="1"/>
          </p:cNvSpPr>
          <p:nvPr>
            <p:ph type="pic" sz="quarter" idx="17"/>
          </p:nvPr>
        </p:nvSpPr>
        <p:spPr>
          <a:xfrm>
            <a:off x="457200" y="3851275"/>
            <a:ext cx="2571750" cy="2089150"/>
          </a:xfrm>
        </p:spPr>
        <p:txBody>
          <a:bodyPr/>
          <a:lstStyle/>
          <a:p>
            <a:pPr lvl="0"/>
            <a:endParaRPr lang="en-US" noProof="0" dirty="0" smtClean="0"/>
          </a:p>
        </p:txBody>
      </p:sp>
      <p:sp>
        <p:nvSpPr>
          <p:cNvPr id="31" name="Picture Placeholder 30"/>
          <p:cNvSpPr>
            <a:spLocks noGrp="1"/>
          </p:cNvSpPr>
          <p:nvPr>
            <p:ph type="pic" sz="quarter" idx="18"/>
          </p:nvPr>
        </p:nvSpPr>
        <p:spPr>
          <a:xfrm>
            <a:off x="3257550" y="3851275"/>
            <a:ext cx="2616200" cy="2089150"/>
          </a:xfrm>
        </p:spPr>
        <p:txBody>
          <a:bodyPr/>
          <a:lstStyle/>
          <a:p>
            <a:pPr lvl="0"/>
            <a:endParaRPr lang="en-US" noProof="0" dirty="0" smtClean="0"/>
          </a:p>
        </p:txBody>
      </p:sp>
      <p:sp>
        <p:nvSpPr>
          <p:cNvPr id="33" name="Picture Placeholder 32"/>
          <p:cNvSpPr>
            <a:spLocks noGrp="1"/>
          </p:cNvSpPr>
          <p:nvPr>
            <p:ph type="pic" sz="quarter" idx="19"/>
          </p:nvPr>
        </p:nvSpPr>
        <p:spPr>
          <a:xfrm>
            <a:off x="6099175" y="3851275"/>
            <a:ext cx="2587625" cy="2089150"/>
          </a:xfrm>
        </p:spPr>
        <p:txBody>
          <a:bodyPr/>
          <a:lstStyle/>
          <a:p>
            <a:pPr lvl="0"/>
            <a:endParaRPr lang="en-US" noProof="0" dirty="0" smtClean="0"/>
          </a:p>
        </p:txBody>
      </p:sp>
      <p:sp>
        <p:nvSpPr>
          <p:cNvPr id="10" name="Rectangle 6"/>
          <p:cNvSpPr>
            <a:spLocks noGrp="1" noChangeArrowheads="1"/>
          </p:cNvSpPr>
          <p:nvPr>
            <p:ph type="sldNum" sz="quarter" idx="20"/>
          </p:nvPr>
        </p:nvSpPr>
        <p:spPr>
          <a:ln/>
        </p:spPr>
        <p:txBody>
          <a:bodyPr/>
          <a:lstStyle>
            <a:lvl1pPr>
              <a:defRPr/>
            </a:lvl1pPr>
          </a:lstStyle>
          <a:p>
            <a:pPr>
              <a:defRPr/>
            </a:pPr>
            <a:r>
              <a:rPr lang="en-US"/>
              <a:t>Page </a:t>
            </a:r>
            <a:fld id="{57C7ACCD-1639-4D8F-AC0D-6B567941A1BF}" type="slidenum">
              <a:rPr lang="en-US"/>
              <a:pPr>
                <a:defRPr/>
              </a:pPr>
              <a:t>‹#›</a:t>
            </a:fld>
            <a:endParaRPr lang="en-US"/>
          </a:p>
        </p:txBody>
      </p:sp>
      <p:sp>
        <p:nvSpPr>
          <p:cNvPr id="11" name="Footer Placeholder 21"/>
          <p:cNvSpPr>
            <a:spLocks noGrp="1"/>
          </p:cNvSpPr>
          <p:nvPr>
            <p:ph type="ftr" sz="quarter" idx="21"/>
          </p:nvPr>
        </p:nvSpPr>
        <p:spPr/>
        <p:txBody>
          <a:bodyPr/>
          <a:lstStyle>
            <a:lvl1pPr>
              <a:defRPr/>
            </a:lvl1pPr>
          </a:lstStyle>
          <a:p>
            <a:pPr>
              <a:defRPr/>
            </a:pPr>
            <a:r>
              <a:rPr lang="en-US"/>
              <a:t>©20XX Waste Management</a:t>
            </a:r>
          </a:p>
        </p:txBody>
      </p:sp>
      <p:sp>
        <p:nvSpPr>
          <p:cNvPr id="12" name="Date Placeholder 22"/>
          <p:cNvSpPr>
            <a:spLocks noGrp="1"/>
          </p:cNvSpPr>
          <p:nvPr>
            <p:ph type="dt" sz="half" idx="22"/>
          </p:nvPr>
        </p:nvSpPr>
        <p:spPr/>
        <p:txBody>
          <a:bodyPr/>
          <a:lstStyle>
            <a:lvl1pPr>
              <a:defRPr/>
            </a:lvl1pPr>
          </a:lstStyle>
          <a:p>
            <a:pPr>
              <a:defRPr/>
            </a:pPr>
            <a:r>
              <a:rPr lang="en-US"/>
              <a:t>Month XX, 20XX</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a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8226425" cy="3481387"/>
          </a:xfrm>
        </p:spPr>
        <p:txBody>
          <a:bodyPr/>
          <a:lstStyle>
            <a:lvl1pPr>
              <a:defRPr sz="4800">
                <a:solidFill>
                  <a:srgbClr val="7AB800"/>
                </a:solidFill>
              </a:defRPr>
            </a:lvl1pPr>
          </a:lstStyle>
          <a:p>
            <a:r>
              <a:rPr lang="en-US" dirty="0" smtClean="0"/>
              <a:t>Click to edit Master title style</a:t>
            </a:r>
            <a:endParaRPr lang="en-US" dirty="0"/>
          </a:p>
        </p:txBody>
      </p:sp>
      <p:sp>
        <p:nvSpPr>
          <p:cNvPr id="7" name="Text Placeholder 6"/>
          <p:cNvSpPr>
            <a:spLocks noGrp="1"/>
          </p:cNvSpPr>
          <p:nvPr>
            <p:ph type="body" sz="quarter" idx="13"/>
          </p:nvPr>
        </p:nvSpPr>
        <p:spPr>
          <a:xfrm>
            <a:off x="457200" y="4025901"/>
            <a:ext cx="3987800" cy="368300"/>
          </a:xfrm>
        </p:spPr>
        <p:txBody>
          <a:bodyPr/>
          <a:lstStyle>
            <a:lvl1pPr marL="114300" indent="-114300">
              <a:buFont typeface="Lucida Grande"/>
              <a:buChar char="‑"/>
              <a:defRPr sz="1800"/>
            </a:lvl1pPr>
          </a:lstStyle>
          <a:p>
            <a:pPr lvl="0"/>
            <a:r>
              <a:rPr lang="en-US" dirty="0" smtClean="0"/>
              <a:t>Click to edit Master text styles</a:t>
            </a:r>
            <a:endParaRPr lang="en-US" dirty="0"/>
          </a:p>
        </p:txBody>
      </p:sp>
      <p:sp>
        <p:nvSpPr>
          <p:cNvPr id="4" name="Rectangle 6"/>
          <p:cNvSpPr>
            <a:spLocks noGrp="1" noChangeArrowheads="1"/>
          </p:cNvSpPr>
          <p:nvPr>
            <p:ph type="sldNum" sz="quarter" idx="14"/>
          </p:nvPr>
        </p:nvSpPr>
        <p:spPr>
          <a:ln/>
        </p:spPr>
        <p:txBody>
          <a:bodyPr/>
          <a:lstStyle>
            <a:lvl1pPr>
              <a:defRPr/>
            </a:lvl1pPr>
          </a:lstStyle>
          <a:p>
            <a:pPr>
              <a:defRPr/>
            </a:pPr>
            <a:r>
              <a:rPr lang="en-US"/>
              <a:t>Page </a:t>
            </a:r>
            <a:fld id="{DD9B51E8-5115-4164-87CB-91939689DEE9}" type="slidenum">
              <a:rPr lang="en-US"/>
              <a:pPr>
                <a:defRPr/>
              </a:pPr>
              <a:t>‹#›</a:t>
            </a:fld>
            <a:endParaRPr lang="en-US"/>
          </a:p>
        </p:txBody>
      </p:sp>
      <p:sp>
        <p:nvSpPr>
          <p:cNvPr id="5" name="Footer Placeholder 21"/>
          <p:cNvSpPr>
            <a:spLocks noGrp="1"/>
          </p:cNvSpPr>
          <p:nvPr>
            <p:ph type="ftr" sz="quarter" idx="15"/>
          </p:nvPr>
        </p:nvSpPr>
        <p:spPr/>
        <p:txBody>
          <a:bodyPr/>
          <a:lstStyle>
            <a:lvl1pPr>
              <a:defRPr/>
            </a:lvl1pPr>
          </a:lstStyle>
          <a:p>
            <a:pPr>
              <a:defRPr/>
            </a:pPr>
            <a:r>
              <a:rPr lang="en-US"/>
              <a:t>©20XX Waste Management</a:t>
            </a:r>
          </a:p>
        </p:txBody>
      </p:sp>
      <p:sp>
        <p:nvSpPr>
          <p:cNvPr id="6" name="Date Placeholder 22"/>
          <p:cNvSpPr>
            <a:spLocks noGrp="1"/>
          </p:cNvSpPr>
          <p:nvPr>
            <p:ph type="dt" sz="half" idx="16"/>
          </p:nvPr>
        </p:nvSpPr>
        <p:spPr/>
        <p:txBody>
          <a:bodyPr/>
          <a:lstStyle>
            <a:lvl1pPr>
              <a:defRPr/>
            </a:lvl1pPr>
          </a:lstStyle>
          <a:p>
            <a:pPr>
              <a:defRPr/>
            </a:pPr>
            <a:r>
              <a:rPr lang="en-US"/>
              <a:t>Month XX, 20XX</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t>Month XX, 20XX</a:t>
            </a:r>
          </a:p>
        </p:txBody>
      </p:sp>
      <p:sp>
        <p:nvSpPr>
          <p:cNvPr id="4" name="Footer Placeholder 4"/>
          <p:cNvSpPr>
            <a:spLocks noGrp="1"/>
          </p:cNvSpPr>
          <p:nvPr>
            <p:ph type="ftr" sz="quarter" idx="11"/>
          </p:nvPr>
        </p:nvSpPr>
        <p:spPr/>
        <p:txBody>
          <a:bodyPr/>
          <a:lstStyle>
            <a:lvl1pPr>
              <a:defRPr/>
            </a:lvl1pPr>
          </a:lstStyle>
          <a:p>
            <a:pPr>
              <a:defRPr/>
            </a:pPr>
            <a:r>
              <a:rPr lang="en-US"/>
              <a:t>©2012 Waste Management</a:t>
            </a:r>
          </a:p>
        </p:txBody>
      </p:sp>
      <p:sp>
        <p:nvSpPr>
          <p:cNvPr id="5" name="Slide Number Placeholder 5"/>
          <p:cNvSpPr>
            <a:spLocks noGrp="1"/>
          </p:cNvSpPr>
          <p:nvPr>
            <p:ph type="sldNum" sz="quarter" idx="12"/>
          </p:nvPr>
        </p:nvSpPr>
        <p:spPr/>
        <p:txBody>
          <a:bodyPr/>
          <a:lstStyle>
            <a:lvl1pPr>
              <a:defRPr/>
            </a:lvl1pPr>
          </a:lstStyle>
          <a:p>
            <a:pPr>
              <a:defRPr/>
            </a:pPr>
            <a:fld id="{6A6CC9FA-AF18-4442-A0CB-42BB1534B764}" type="slidenum">
              <a:rPr lang="en-US"/>
              <a:pPr>
                <a:defRPr/>
              </a:pPr>
              <a:t>‹#›</a:t>
            </a:fld>
            <a:endParaRPr lang="en-US"/>
          </a:p>
        </p:txBody>
      </p:sp>
    </p:spTree>
    <p:extLst>
      <p:ext uri="{BB962C8B-B14F-4D97-AF65-F5344CB8AC3E}">
        <p14:creationId xmlns:p14="http://schemas.microsoft.com/office/powerpoint/2010/main" val="333079347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33D246A0-92EF-410E-A959-F1582DBE5E9B}" type="datetimeFigureOut">
              <a:rPr lang="en-US"/>
              <a:pPr>
                <a:defRPr/>
              </a:pPr>
              <a:t>8/17/2015</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732AF16F-074B-4A52-8E3E-D04EEA750BBD}" type="slidenum">
              <a:rPr lang="en-US"/>
              <a:pPr>
                <a:defRPr/>
              </a:pPr>
              <a:t>‹#›</a:t>
            </a:fld>
            <a:endParaRPr lang="en-US"/>
          </a:p>
        </p:txBody>
      </p:sp>
    </p:spTree>
    <p:extLst>
      <p:ext uri="{BB962C8B-B14F-4D97-AF65-F5344CB8AC3E}">
        <p14:creationId xmlns:p14="http://schemas.microsoft.com/office/powerpoint/2010/main" val="2083150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EA3D4DB-F8C1-4D30-8DCC-677800F8CB47}" type="slidenum">
              <a:rPr lang="en-US" smtClean="0"/>
              <a:pPr/>
              <a:t>‹#›</a:t>
            </a:fld>
            <a:endParaRPr lang="en-US"/>
          </a:p>
        </p:txBody>
      </p:sp>
      <p:sp>
        <p:nvSpPr>
          <p:cNvPr id="5" name="Title Placeholder 1"/>
          <p:cNvSpPr>
            <a:spLocks noGrp="1"/>
          </p:cNvSpPr>
          <p:nvPr>
            <p:ph type="title"/>
          </p:nvPr>
        </p:nvSpPr>
        <p:spPr>
          <a:xfrm>
            <a:off x="457200" y="0"/>
            <a:ext cx="8229600" cy="1066800"/>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261551595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2428301C-3675-4F32-8D1A-1F90A5936CC2}" type="datetimeFigureOut">
              <a:rPr lang="en-US" altLang="en-US"/>
              <a:pPr>
                <a:defRPr/>
              </a:pPr>
              <a:t>8/17/2015</a:t>
            </a:fld>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C76E430-E497-4778-802B-9770191EDCC6}" type="slidenum">
              <a:rPr lang="en-US" altLang="en-US"/>
              <a:pPr>
                <a:defRPr/>
              </a:pPr>
              <a:t>‹#›</a:t>
            </a:fld>
            <a:endParaRPr lang="en-US" altLang="en-US" dirty="0"/>
          </a:p>
        </p:txBody>
      </p:sp>
    </p:spTree>
    <p:extLst>
      <p:ext uri="{BB962C8B-B14F-4D97-AF65-F5344CB8AC3E}">
        <p14:creationId xmlns:p14="http://schemas.microsoft.com/office/powerpoint/2010/main" val="2238339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Image 2">
    <p:spTree>
      <p:nvGrpSpPr>
        <p:cNvPr id="1" name=""/>
        <p:cNvGrpSpPr/>
        <p:nvPr/>
      </p:nvGrpSpPr>
      <p:grpSpPr>
        <a:xfrm>
          <a:off x="0" y="0"/>
          <a:ext cx="0" cy="0"/>
          <a:chOff x="0" y="0"/>
          <a:chExt cx="0" cy="0"/>
        </a:xfrm>
      </p:grpSpPr>
      <p:pic>
        <p:nvPicPr>
          <p:cNvPr id="6" name="Picture 7" descr="14_WM_CFL_bulb_ppt_cropped_300ppi_rgb.psd"/>
          <p:cNvPicPr>
            <a:picLocks noChangeAspect="1"/>
          </p:cNvPicPr>
          <p:nvPr userDrawn="1"/>
        </p:nvPicPr>
        <p:blipFill>
          <a:blip r:embed="rId2"/>
          <a:srcRect/>
          <a:stretch>
            <a:fillRect/>
          </a:stretch>
        </p:blipFill>
        <p:spPr bwMode="auto">
          <a:xfrm>
            <a:off x="3675063" y="1371600"/>
            <a:ext cx="5486400" cy="5486400"/>
          </a:xfrm>
          <a:prstGeom prst="rect">
            <a:avLst/>
          </a:prstGeom>
          <a:noFill/>
          <a:ln w="9525">
            <a:noFill/>
            <a:miter lim="800000"/>
            <a:headEnd/>
            <a:tailEnd/>
          </a:ln>
        </p:spPr>
      </p:pic>
      <p:pic>
        <p:nvPicPr>
          <p:cNvPr id="8" name="Picture 8" descr="WM_logo_PPTLarge.png"/>
          <p:cNvPicPr>
            <a:picLocks noChangeAspect="1"/>
          </p:cNvPicPr>
          <p:nvPr userDrawn="1"/>
        </p:nvPicPr>
        <p:blipFill>
          <a:blip r:embed="rId3"/>
          <a:srcRect/>
          <a:stretch>
            <a:fillRect/>
          </a:stretch>
        </p:blipFill>
        <p:spPr bwMode="auto">
          <a:xfrm>
            <a:off x="0" y="5843588"/>
            <a:ext cx="2212975" cy="1014412"/>
          </a:xfrm>
          <a:prstGeom prst="rect">
            <a:avLst/>
          </a:prstGeom>
          <a:noFill/>
          <a:ln w="9525">
            <a:noFill/>
            <a:miter lim="800000"/>
            <a:headEnd/>
            <a:tailEnd/>
          </a:ln>
        </p:spPr>
      </p:pic>
      <p:sp>
        <p:nvSpPr>
          <p:cNvPr id="2" name="Title 1"/>
          <p:cNvSpPr>
            <a:spLocks noGrp="1"/>
          </p:cNvSpPr>
          <p:nvPr>
            <p:ph type="title"/>
          </p:nvPr>
        </p:nvSpPr>
        <p:spPr>
          <a:xfrm>
            <a:off x="457200" y="377826"/>
            <a:ext cx="8229600" cy="1057274"/>
          </a:xfrm>
        </p:spPr>
        <p:txBody>
          <a:bodyPr/>
          <a:lstStyle>
            <a:lvl1pPr algn="l">
              <a:defRPr sz="3600" b="0" i="0" cap="none" baseline="0"/>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46225"/>
            <a:ext cx="6121400" cy="765175"/>
          </a:xfrm>
        </p:spPr>
        <p:txBody>
          <a:bodyPr/>
          <a:lstStyle>
            <a:lvl1pPr marL="0" indent="0">
              <a:lnSpc>
                <a:spcPct val="100000"/>
              </a:lnSpc>
              <a:spcAft>
                <a:spcPts val="0"/>
              </a:spcAft>
              <a:buNone/>
              <a:defRPr sz="22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7" name="Text Placeholder 6"/>
          <p:cNvSpPr>
            <a:spLocks noGrp="1"/>
          </p:cNvSpPr>
          <p:nvPr>
            <p:ph type="body" sz="quarter" idx="12"/>
          </p:nvPr>
        </p:nvSpPr>
        <p:spPr>
          <a:xfrm>
            <a:off x="457200" y="895351"/>
            <a:ext cx="8229600" cy="546100"/>
          </a:xfrm>
        </p:spPr>
        <p:txBody>
          <a:bodyPr/>
          <a:lstStyle>
            <a:lvl1pPr>
              <a:lnSpc>
                <a:spcPct val="90000"/>
              </a:lnSpc>
              <a:defRPr sz="2200">
                <a:solidFill>
                  <a:srgbClr val="7AB800"/>
                </a:solidFill>
              </a:defRPr>
            </a:lvl1pPr>
          </a:lstStyle>
          <a:p>
            <a:pPr lvl="0"/>
            <a:r>
              <a:rPr lang="en-US" dirty="0" smtClean="0"/>
              <a:t>Click to edit Master text styles</a:t>
            </a:r>
            <a:endParaRPr lang="en-US" dirty="0"/>
          </a:p>
        </p:txBody>
      </p:sp>
      <p:sp>
        <p:nvSpPr>
          <p:cNvPr id="12" name="Text Placeholder 11"/>
          <p:cNvSpPr>
            <a:spLocks noGrp="1"/>
          </p:cNvSpPr>
          <p:nvPr>
            <p:ph type="body" sz="quarter" idx="15"/>
          </p:nvPr>
        </p:nvSpPr>
        <p:spPr>
          <a:xfrm>
            <a:off x="457200" y="2390775"/>
            <a:ext cx="3994150" cy="581025"/>
          </a:xfrm>
        </p:spPr>
        <p:txBody>
          <a:bodyPr/>
          <a:lstStyle>
            <a:lvl1pPr>
              <a:defRPr sz="1400"/>
            </a:lvl1pPr>
          </a:lstStyle>
          <a:p>
            <a:pPr lvl="0"/>
            <a:r>
              <a:rPr lang="en-US" dirty="0" smtClean="0"/>
              <a:t>Click to edit Master text styles</a:t>
            </a:r>
            <a:endParaRPr 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pic>
        <p:nvPicPr>
          <p:cNvPr id="6" name="Picture 7" descr="WM_logo_PPTLarge.png"/>
          <p:cNvPicPr>
            <a:picLocks noChangeAspect="1"/>
          </p:cNvPicPr>
          <p:nvPr userDrawn="1"/>
        </p:nvPicPr>
        <p:blipFill>
          <a:blip r:embed="rId2"/>
          <a:srcRect/>
          <a:stretch>
            <a:fillRect/>
          </a:stretch>
        </p:blipFill>
        <p:spPr bwMode="auto">
          <a:xfrm>
            <a:off x="0" y="5843588"/>
            <a:ext cx="2212975" cy="1014412"/>
          </a:xfrm>
          <a:prstGeom prst="rect">
            <a:avLst/>
          </a:prstGeom>
          <a:noFill/>
          <a:ln w="9525">
            <a:noFill/>
            <a:miter lim="800000"/>
            <a:headEnd/>
            <a:tailEnd/>
          </a:ln>
        </p:spPr>
      </p:pic>
      <p:sp>
        <p:nvSpPr>
          <p:cNvPr id="2" name="Title 1"/>
          <p:cNvSpPr>
            <a:spLocks noGrp="1"/>
          </p:cNvSpPr>
          <p:nvPr>
            <p:ph type="title"/>
          </p:nvPr>
        </p:nvSpPr>
        <p:spPr>
          <a:xfrm>
            <a:off x="457200" y="377826"/>
            <a:ext cx="8229600" cy="1057274"/>
          </a:xfrm>
        </p:spPr>
        <p:txBody>
          <a:bodyPr/>
          <a:lstStyle>
            <a:lvl1pPr algn="l">
              <a:defRPr sz="3600" b="0" i="0" cap="none" baseline="0"/>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46225"/>
            <a:ext cx="6121400" cy="765175"/>
          </a:xfrm>
        </p:spPr>
        <p:txBody>
          <a:bodyPr/>
          <a:lstStyle>
            <a:lvl1pPr marL="0" indent="0">
              <a:lnSpc>
                <a:spcPct val="100000"/>
              </a:lnSpc>
              <a:spcAft>
                <a:spcPts val="0"/>
              </a:spcAft>
              <a:buNone/>
              <a:defRPr sz="22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7" name="Text Placeholder 6"/>
          <p:cNvSpPr>
            <a:spLocks noGrp="1"/>
          </p:cNvSpPr>
          <p:nvPr>
            <p:ph type="body" sz="quarter" idx="12"/>
          </p:nvPr>
        </p:nvSpPr>
        <p:spPr>
          <a:xfrm>
            <a:off x="457200" y="895351"/>
            <a:ext cx="8229600" cy="546100"/>
          </a:xfrm>
        </p:spPr>
        <p:txBody>
          <a:bodyPr/>
          <a:lstStyle>
            <a:lvl1pPr>
              <a:lnSpc>
                <a:spcPct val="90000"/>
              </a:lnSpc>
              <a:defRPr sz="2200">
                <a:solidFill>
                  <a:srgbClr val="7AB800"/>
                </a:solidFill>
              </a:defRPr>
            </a:lvl1pPr>
          </a:lstStyle>
          <a:p>
            <a:pPr lvl="0"/>
            <a:r>
              <a:rPr lang="en-US" dirty="0" smtClean="0"/>
              <a:t>Click to edit Master text styles</a:t>
            </a:r>
            <a:endParaRPr lang="en-US" dirty="0"/>
          </a:p>
        </p:txBody>
      </p:sp>
      <p:sp>
        <p:nvSpPr>
          <p:cNvPr id="12" name="Text Placeholder 11"/>
          <p:cNvSpPr>
            <a:spLocks noGrp="1"/>
          </p:cNvSpPr>
          <p:nvPr>
            <p:ph type="body" sz="quarter" idx="15"/>
          </p:nvPr>
        </p:nvSpPr>
        <p:spPr>
          <a:xfrm>
            <a:off x="457200" y="2390775"/>
            <a:ext cx="3994150" cy="581025"/>
          </a:xfrm>
        </p:spPr>
        <p:txBody>
          <a:bodyPr/>
          <a:lstStyle>
            <a:lvl1pPr>
              <a:defRPr sz="1400"/>
            </a:lvl1pPr>
          </a:lstStyle>
          <a:p>
            <a:pPr lvl="0"/>
            <a:r>
              <a:rPr lang="en-US" dirty="0" smtClean="0"/>
              <a:t>Click to edit Master text styles</a:t>
            </a:r>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8226425" cy="941387"/>
          </a:xfrm>
        </p:spPr>
        <p:txBody>
          <a:bodyPr/>
          <a:lstStyle/>
          <a:p>
            <a:r>
              <a:rPr lang="en-US" dirty="0" smtClean="0"/>
              <a:t>Click to edit Master title style</a:t>
            </a:r>
            <a:endParaRPr lang="en-US" dirty="0"/>
          </a:p>
        </p:txBody>
      </p:sp>
      <p:sp>
        <p:nvSpPr>
          <p:cNvPr id="7" name="Content Placeholder 6"/>
          <p:cNvSpPr>
            <a:spLocks noGrp="1"/>
          </p:cNvSpPr>
          <p:nvPr>
            <p:ph sz="quarter" idx="13"/>
          </p:nvPr>
        </p:nvSpPr>
        <p:spPr>
          <a:xfrm>
            <a:off x="457200" y="1546225"/>
            <a:ext cx="8229600" cy="4394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4"/>
          </p:nvPr>
        </p:nvSpPr>
        <p:spPr>
          <a:xfrm>
            <a:off x="457200" y="863600"/>
            <a:ext cx="8229600" cy="482600"/>
          </a:xfrm>
        </p:spPr>
        <p:txBody>
          <a:bodyPr/>
          <a:lstStyle>
            <a:lvl1pPr>
              <a:spcAft>
                <a:spcPts val="0"/>
              </a:spcAft>
              <a:defRPr sz="2200">
                <a:solidFill>
                  <a:srgbClr val="7AB800"/>
                </a:solidFill>
              </a:defRPr>
            </a:lvl1pPr>
          </a:lstStyle>
          <a:p>
            <a:pPr lvl="0"/>
            <a:r>
              <a:rPr lang="en-US" dirty="0" smtClean="0"/>
              <a:t>Click to edit Master text styles</a:t>
            </a:r>
            <a:endParaRPr lang="en-US" dirty="0"/>
          </a:p>
        </p:txBody>
      </p:sp>
      <p:sp>
        <p:nvSpPr>
          <p:cNvPr id="5" name="Rectangle 6"/>
          <p:cNvSpPr>
            <a:spLocks noGrp="1" noChangeArrowheads="1"/>
          </p:cNvSpPr>
          <p:nvPr>
            <p:ph type="sldNum" sz="quarter" idx="15"/>
          </p:nvPr>
        </p:nvSpPr>
        <p:spPr>
          <a:ln/>
        </p:spPr>
        <p:txBody>
          <a:bodyPr/>
          <a:lstStyle>
            <a:lvl1pPr>
              <a:defRPr/>
            </a:lvl1pPr>
          </a:lstStyle>
          <a:p>
            <a:pPr>
              <a:defRPr/>
            </a:pPr>
            <a:r>
              <a:rPr lang="en-US"/>
              <a:t>Page </a:t>
            </a:r>
            <a:fld id="{3E39DEC7-AF6A-4363-A4BB-8D5A0B5BA76B}" type="slidenum">
              <a:rPr lang="en-US"/>
              <a:pPr>
                <a:defRPr/>
              </a:pPr>
              <a:t>‹#›</a:t>
            </a:fld>
            <a:endParaRPr lang="en-US"/>
          </a:p>
        </p:txBody>
      </p:sp>
      <p:sp>
        <p:nvSpPr>
          <p:cNvPr id="6" name="Footer Placeholder 21"/>
          <p:cNvSpPr>
            <a:spLocks noGrp="1"/>
          </p:cNvSpPr>
          <p:nvPr>
            <p:ph type="ftr" sz="quarter" idx="16"/>
          </p:nvPr>
        </p:nvSpPr>
        <p:spPr/>
        <p:txBody>
          <a:bodyPr/>
          <a:lstStyle>
            <a:lvl1pPr>
              <a:defRPr/>
            </a:lvl1pPr>
          </a:lstStyle>
          <a:p>
            <a:pPr>
              <a:defRPr/>
            </a:pPr>
            <a:r>
              <a:rPr lang="en-US"/>
              <a:t>©20XX Waste Management</a:t>
            </a:r>
          </a:p>
        </p:txBody>
      </p:sp>
      <p:sp>
        <p:nvSpPr>
          <p:cNvPr id="8" name="Date Placeholder 22"/>
          <p:cNvSpPr>
            <a:spLocks noGrp="1"/>
          </p:cNvSpPr>
          <p:nvPr>
            <p:ph type="dt" sz="half" idx="17"/>
          </p:nvPr>
        </p:nvSpPr>
        <p:spPr/>
        <p:txBody>
          <a:bodyPr/>
          <a:lstStyle>
            <a:lvl1pPr>
              <a:defRPr/>
            </a:lvl1pPr>
          </a:lstStyle>
          <a:p>
            <a:pPr>
              <a:defRPr/>
            </a:pPr>
            <a:r>
              <a:rPr lang="en-US"/>
              <a:t>Month XX, 20XX</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11" name="Content Placeholder 10"/>
          <p:cNvSpPr>
            <a:spLocks noGrp="1"/>
          </p:cNvSpPr>
          <p:nvPr>
            <p:ph sz="quarter" idx="13"/>
          </p:nvPr>
        </p:nvSpPr>
        <p:spPr>
          <a:xfrm>
            <a:off x="457200" y="1533525"/>
            <a:ext cx="3987800" cy="4406900"/>
          </a:xfrm>
        </p:spPr>
        <p:txBody>
          <a:bodyPr/>
          <a:lstStyle>
            <a:lvl1pPr>
              <a:defRPr sz="2000"/>
            </a:lvl1pPr>
            <a:lvl2pPr>
              <a:defRPr sz="20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2"/>
          <p:cNvSpPr>
            <a:spLocks noGrp="1"/>
          </p:cNvSpPr>
          <p:nvPr>
            <p:ph sz="quarter" idx="14"/>
          </p:nvPr>
        </p:nvSpPr>
        <p:spPr>
          <a:xfrm>
            <a:off x="4686300" y="1533525"/>
            <a:ext cx="4000500" cy="4406900"/>
          </a:xfrm>
        </p:spPr>
        <p:txBody>
          <a:bodyPr/>
          <a:lstStyle>
            <a:lvl1pPr>
              <a:defRPr sz="2000"/>
            </a:lvl1pPr>
            <a:lvl2pPr>
              <a:defRPr sz="20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14"/>
          <p:cNvSpPr>
            <a:spLocks noGrp="1"/>
          </p:cNvSpPr>
          <p:nvPr>
            <p:ph type="body" sz="quarter" idx="15"/>
          </p:nvPr>
        </p:nvSpPr>
        <p:spPr>
          <a:xfrm>
            <a:off x="457200" y="859537"/>
            <a:ext cx="8229600" cy="512064"/>
          </a:xfrm>
        </p:spPr>
        <p:txBody>
          <a:bodyPr/>
          <a:lstStyle>
            <a:lvl1pPr marL="0" indent="0">
              <a:spcAft>
                <a:spcPts val="0"/>
              </a:spcAft>
              <a:defRPr sz="2200">
                <a:solidFill>
                  <a:schemeClr val="accent6"/>
                </a:solidFill>
              </a:defRPr>
            </a:lvl1pPr>
          </a:lstStyle>
          <a:p>
            <a:pPr lvl="0"/>
            <a:r>
              <a:rPr lang="en-US" dirty="0" smtClean="0"/>
              <a:t>Click to edit Master text styles</a:t>
            </a:r>
            <a:endParaRPr lang="en-US" dirty="0"/>
          </a:p>
        </p:txBody>
      </p:sp>
      <p:sp>
        <p:nvSpPr>
          <p:cNvPr id="6" name="Rectangle 6"/>
          <p:cNvSpPr>
            <a:spLocks noGrp="1" noChangeArrowheads="1"/>
          </p:cNvSpPr>
          <p:nvPr>
            <p:ph type="sldNum" sz="quarter" idx="16"/>
          </p:nvPr>
        </p:nvSpPr>
        <p:spPr>
          <a:ln/>
        </p:spPr>
        <p:txBody>
          <a:bodyPr/>
          <a:lstStyle>
            <a:lvl1pPr>
              <a:defRPr/>
            </a:lvl1pPr>
          </a:lstStyle>
          <a:p>
            <a:pPr>
              <a:defRPr/>
            </a:pPr>
            <a:r>
              <a:rPr lang="en-US"/>
              <a:t>Page </a:t>
            </a:r>
            <a:fld id="{7A4823AE-385E-4E39-AC34-C675C85DD4AF}" type="slidenum">
              <a:rPr lang="en-US"/>
              <a:pPr>
                <a:defRPr/>
              </a:pPr>
              <a:t>‹#›</a:t>
            </a:fld>
            <a:endParaRPr lang="en-US"/>
          </a:p>
        </p:txBody>
      </p:sp>
      <p:sp>
        <p:nvSpPr>
          <p:cNvPr id="7" name="Footer Placeholder 21"/>
          <p:cNvSpPr>
            <a:spLocks noGrp="1"/>
          </p:cNvSpPr>
          <p:nvPr>
            <p:ph type="ftr" sz="quarter" idx="17"/>
          </p:nvPr>
        </p:nvSpPr>
        <p:spPr/>
        <p:txBody>
          <a:bodyPr/>
          <a:lstStyle>
            <a:lvl1pPr>
              <a:defRPr/>
            </a:lvl1pPr>
          </a:lstStyle>
          <a:p>
            <a:pPr>
              <a:defRPr/>
            </a:pPr>
            <a:r>
              <a:rPr lang="en-US"/>
              <a:t>©20XX Waste Management</a:t>
            </a:r>
          </a:p>
        </p:txBody>
      </p:sp>
      <p:sp>
        <p:nvSpPr>
          <p:cNvPr id="8" name="Date Placeholder 22"/>
          <p:cNvSpPr>
            <a:spLocks noGrp="1"/>
          </p:cNvSpPr>
          <p:nvPr>
            <p:ph type="dt" sz="half" idx="18"/>
          </p:nvPr>
        </p:nvSpPr>
        <p:spPr/>
        <p:txBody>
          <a:bodyPr/>
          <a:lstStyle>
            <a:lvl1pPr>
              <a:defRPr/>
            </a:lvl1pPr>
          </a:lstStyle>
          <a:p>
            <a:pPr>
              <a:defRPr/>
            </a:pPr>
            <a:r>
              <a:rPr lang="en-US"/>
              <a:t>Month XX, 20XX</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defRPr>
            </a:lvl1pPr>
          </a:lstStyle>
          <a:p>
            <a:r>
              <a:rPr lang="en-US" dirty="0" smtClean="0"/>
              <a:t>Click to edit Master title style</a:t>
            </a:r>
            <a:endParaRPr lang="en-US" dirty="0"/>
          </a:p>
        </p:txBody>
      </p:sp>
    </p:spTree>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6"/>
          <p:cNvSpPr>
            <a:spLocks noGrp="1"/>
          </p:cNvSpPr>
          <p:nvPr>
            <p:ph type="body" sz="quarter" idx="13"/>
          </p:nvPr>
        </p:nvSpPr>
        <p:spPr>
          <a:xfrm>
            <a:off x="457200" y="859537"/>
            <a:ext cx="8229600" cy="512064"/>
          </a:xfrm>
        </p:spPr>
        <p:txBody>
          <a:bodyPr/>
          <a:lstStyle>
            <a:lvl1pPr>
              <a:defRPr>
                <a:solidFill>
                  <a:srgbClr val="7DBB00"/>
                </a:solidFill>
              </a:defRPr>
            </a:lvl1pPr>
          </a:lstStyle>
          <a:p>
            <a:pPr lvl="0"/>
            <a:r>
              <a:rPr lang="en-US" dirty="0" smtClean="0"/>
              <a:t>Click to edit Master text styles</a:t>
            </a:r>
            <a:endParaRPr lang="en-US" dirty="0"/>
          </a:p>
        </p:txBody>
      </p:sp>
      <p:sp>
        <p:nvSpPr>
          <p:cNvPr id="9" name="Text Placeholder 8"/>
          <p:cNvSpPr>
            <a:spLocks noGrp="1"/>
          </p:cNvSpPr>
          <p:nvPr>
            <p:ph type="body" sz="quarter" idx="14"/>
          </p:nvPr>
        </p:nvSpPr>
        <p:spPr>
          <a:xfrm>
            <a:off x="457200" y="1533525"/>
            <a:ext cx="8229600" cy="701675"/>
          </a:xfrm>
        </p:spPr>
        <p:txBody>
          <a:bodyPr/>
          <a:lstStyle/>
          <a:p>
            <a:pPr lvl="0"/>
            <a:r>
              <a:rPr lang="en-US" dirty="0" smtClean="0"/>
              <a:t>Click to edit Master text styles</a:t>
            </a:r>
          </a:p>
        </p:txBody>
      </p:sp>
      <p:sp>
        <p:nvSpPr>
          <p:cNvPr id="11" name="Table Placeholder 10"/>
          <p:cNvSpPr>
            <a:spLocks noGrp="1"/>
          </p:cNvSpPr>
          <p:nvPr>
            <p:ph type="tbl" sz="quarter" idx="15"/>
          </p:nvPr>
        </p:nvSpPr>
        <p:spPr>
          <a:xfrm>
            <a:off x="457200" y="2286000"/>
            <a:ext cx="8229600" cy="3654425"/>
          </a:xfrm>
        </p:spPr>
        <p:txBody>
          <a:bodyPr/>
          <a:lstStyle/>
          <a:p>
            <a:pPr lvl="0"/>
            <a:endParaRPr lang="en-US" noProof="0" dirty="0" smtClean="0"/>
          </a:p>
        </p:txBody>
      </p:sp>
      <p:sp>
        <p:nvSpPr>
          <p:cNvPr id="6" name="Rectangle 6"/>
          <p:cNvSpPr>
            <a:spLocks noGrp="1" noChangeArrowheads="1"/>
          </p:cNvSpPr>
          <p:nvPr>
            <p:ph type="sldNum" sz="quarter" idx="16"/>
          </p:nvPr>
        </p:nvSpPr>
        <p:spPr>
          <a:ln/>
        </p:spPr>
        <p:txBody>
          <a:bodyPr/>
          <a:lstStyle>
            <a:lvl1pPr>
              <a:defRPr/>
            </a:lvl1pPr>
          </a:lstStyle>
          <a:p>
            <a:pPr>
              <a:defRPr/>
            </a:pPr>
            <a:r>
              <a:rPr lang="en-US"/>
              <a:t>Page </a:t>
            </a:r>
            <a:fld id="{BA3899EF-522B-42A4-B5B5-246CC0904B2B}" type="slidenum">
              <a:rPr lang="en-US"/>
              <a:pPr>
                <a:defRPr/>
              </a:pPr>
              <a:t>‹#›</a:t>
            </a:fld>
            <a:endParaRPr lang="en-US"/>
          </a:p>
        </p:txBody>
      </p:sp>
      <p:sp>
        <p:nvSpPr>
          <p:cNvPr id="8" name="Footer Placeholder 21"/>
          <p:cNvSpPr>
            <a:spLocks noGrp="1"/>
          </p:cNvSpPr>
          <p:nvPr>
            <p:ph type="ftr" sz="quarter" idx="17"/>
          </p:nvPr>
        </p:nvSpPr>
        <p:spPr/>
        <p:txBody>
          <a:bodyPr/>
          <a:lstStyle>
            <a:lvl1pPr>
              <a:defRPr/>
            </a:lvl1pPr>
          </a:lstStyle>
          <a:p>
            <a:pPr>
              <a:defRPr/>
            </a:pPr>
            <a:r>
              <a:rPr lang="en-US"/>
              <a:t>©20XX Waste Management</a:t>
            </a:r>
          </a:p>
        </p:txBody>
      </p:sp>
      <p:sp>
        <p:nvSpPr>
          <p:cNvPr id="10" name="Date Placeholder 22"/>
          <p:cNvSpPr>
            <a:spLocks noGrp="1"/>
          </p:cNvSpPr>
          <p:nvPr>
            <p:ph type="dt" sz="half" idx="18"/>
          </p:nvPr>
        </p:nvSpPr>
        <p:spPr/>
        <p:txBody>
          <a:bodyPr/>
          <a:lstStyle>
            <a:lvl1pPr>
              <a:defRPr/>
            </a:lvl1pPr>
          </a:lstStyle>
          <a:p>
            <a:pPr>
              <a:defRPr/>
            </a:pPr>
            <a:r>
              <a:rPr lang="en-US"/>
              <a:t>Month XX, 20XX</a:t>
            </a: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6"/>
          <p:cNvSpPr>
            <a:spLocks noGrp="1"/>
          </p:cNvSpPr>
          <p:nvPr>
            <p:ph type="body" sz="quarter" idx="13"/>
          </p:nvPr>
        </p:nvSpPr>
        <p:spPr>
          <a:xfrm>
            <a:off x="457200" y="859537"/>
            <a:ext cx="8229600" cy="512064"/>
          </a:xfrm>
        </p:spPr>
        <p:txBody>
          <a:bodyPr/>
          <a:lstStyle>
            <a:lvl1pPr>
              <a:defRPr sz="2200">
                <a:solidFill>
                  <a:srgbClr val="7AB800"/>
                </a:solidFill>
              </a:defRPr>
            </a:lvl1pPr>
          </a:lstStyle>
          <a:p>
            <a:pPr lvl="0"/>
            <a:r>
              <a:rPr lang="en-US" dirty="0" smtClean="0"/>
              <a:t>Click to edit Master text styles</a:t>
            </a:r>
            <a:endParaRPr lang="en-US" dirty="0"/>
          </a:p>
        </p:txBody>
      </p:sp>
      <p:sp>
        <p:nvSpPr>
          <p:cNvPr id="9" name="Text Placeholder 8"/>
          <p:cNvSpPr>
            <a:spLocks noGrp="1"/>
          </p:cNvSpPr>
          <p:nvPr>
            <p:ph type="body" sz="quarter" idx="14"/>
          </p:nvPr>
        </p:nvSpPr>
        <p:spPr>
          <a:xfrm>
            <a:off x="457200" y="1533525"/>
            <a:ext cx="3987800" cy="4406900"/>
          </a:xfrm>
        </p:spPr>
        <p:txBody>
          <a:bodyPr/>
          <a:lstStyle>
            <a:lvl1pPr>
              <a:defRPr sz="2000"/>
            </a:lvl1pPr>
            <a:lvl2pPr>
              <a:defRPr sz="20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10"/>
          <p:cNvSpPr>
            <a:spLocks noGrp="1"/>
          </p:cNvSpPr>
          <p:nvPr>
            <p:ph type="pic" sz="quarter" idx="15"/>
          </p:nvPr>
        </p:nvSpPr>
        <p:spPr>
          <a:xfrm>
            <a:off x="4686300" y="1533525"/>
            <a:ext cx="4000500" cy="3840480"/>
          </a:xfrm>
        </p:spPr>
        <p:txBody>
          <a:bodyPr/>
          <a:lstStyle/>
          <a:p>
            <a:pPr lvl="0"/>
            <a:endParaRPr lang="en-US" noProof="0" dirty="0" smtClean="0"/>
          </a:p>
        </p:txBody>
      </p:sp>
      <p:sp>
        <p:nvSpPr>
          <p:cNvPr id="13" name="Text Placeholder 12"/>
          <p:cNvSpPr>
            <a:spLocks noGrp="1"/>
          </p:cNvSpPr>
          <p:nvPr>
            <p:ph type="body" sz="quarter" idx="16"/>
          </p:nvPr>
        </p:nvSpPr>
        <p:spPr>
          <a:xfrm>
            <a:off x="4686300" y="5549900"/>
            <a:ext cx="4000500" cy="454025"/>
          </a:xfrm>
        </p:spPr>
        <p:txBody>
          <a:bodyPr/>
          <a:lstStyle>
            <a:lvl1pPr>
              <a:spcAft>
                <a:spcPts val="0"/>
              </a:spcAft>
              <a:defRPr sz="1400"/>
            </a:lvl1pPr>
          </a:lstStyle>
          <a:p>
            <a:pPr lvl="0"/>
            <a:r>
              <a:rPr lang="en-US" dirty="0" smtClean="0"/>
              <a:t>Click to edit Master text styles</a:t>
            </a:r>
            <a:endParaRPr lang="en-US" dirty="0"/>
          </a:p>
        </p:txBody>
      </p:sp>
      <p:sp>
        <p:nvSpPr>
          <p:cNvPr id="8" name="Rectangle 6"/>
          <p:cNvSpPr>
            <a:spLocks noGrp="1" noChangeArrowheads="1"/>
          </p:cNvSpPr>
          <p:nvPr>
            <p:ph type="sldNum" sz="quarter" idx="17"/>
          </p:nvPr>
        </p:nvSpPr>
        <p:spPr>
          <a:ln/>
        </p:spPr>
        <p:txBody>
          <a:bodyPr/>
          <a:lstStyle>
            <a:lvl1pPr>
              <a:defRPr/>
            </a:lvl1pPr>
          </a:lstStyle>
          <a:p>
            <a:pPr>
              <a:defRPr/>
            </a:pPr>
            <a:r>
              <a:rPr lang="en-US"/>
              <a:t>Page </a:t>
            </a:r>
            <a:fld id="{2BF24943-87EB-4AC1-A47C-ABF175EF725E}" type="slidenum">
              <a:rPr lang="en-US"/>
              <a:pPr>
                <a:defRPr/>
              </a:pPr>
              <a:t>‹#›</a:t>
            </a:fld>
            <a:endParaRPr lang="en-US"/>
          </a:p>
        </p:txBody>
      </p:sp>
      <p:sp>
        <p:nvSpPr>
          <p:cNvPr id="10" name="Footer Placeholder 21"/>
          <p:cNvSpPr>
            <a:spLocks noGrp="1"/>
          </p:cNvSpPr>
          <p:nvPr>
            <p:ph type="ftr" sz="quarter" idx="18"/>
          </p:nvPr>
        </p:nvSpPr>
        <p:spPr/>
        <p:txBody>
          <a:bodyPr/>
          <a:lstStyle>
            <a:lvl1pPr>
              <a:defRPr/>
            </a:lvl1pPr>
          </a:lstStyle>
          <a:p>
            <a:pPr>
              <a:defRPr/>
            </a:pPr>
            <a:r>
              <a:rPr lang="en-US"/>
              <a:t>©20XX Waste Management</a:t>
            </a:r>
          </a:p>
        </p:txBody>
      </p:sp>
      <p:sp>
        <p:nvSpPr>
          <p:cNvPr id="12" name="Date Placeholder 22"/>
          <p:cNvSpPr>
            <a:spLocks noGrp="1"/>
          </p:cNvSpPr>
          <p:nvPr>
            <p:ph type="dt" sz="half" idx="19"/>
          </p:nvPr>
        </p:nvSpPr>
        <p:spPr/>
        <p:txBody>
          <a:bodyPr/>
          <a:lstStyle>
            <a:lvl1pPr>
              <a:defRPr/>
            </a:lvl1pPr>
          </a:lstStyle>
          <a:p>
            <a:pPr>
              <a:defRPr/>
            </a:pPr>
            <a:r>
              <a:rPr lang="en-US"/>
              <a:t>Month XX, 20XX</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6"/>
          <p:cNvSpPr>
            <a:spLocks noGrp="1"/>
          </p:cNvSpPr>
          <p:nvPr>
            <p:ph type="body" sz="quarter" idx="13"/>
          </p:nvPr>
        </p:nvSpPr>
        <p:spPr>
          <a:xfrm>
            <a:off x="457200" y="859536"/>
            <a:ext cx="8229600" cy="499364"/>
          </a:xfrm>
        </p:spPr>
        <p:txBody>
          <a:bodyPr/>
          <a:lstStyle>
            <a:lvl1pPr>
              <a:defRPr sz="2200">
                <a:solidFill>
                  <a:srgbClr val="7AB800"/>
                </a:solidFill>
              </a:defRPr>
            </a:lvl1pPr>
          </a:lstStyle>
          <a:p>
            <a:pPr lvl="0"/>
            <a:r>
              <a:rPr lang="en-US" dirty="0" smtClean="0"/>
              <a:t>Click to edit Master text styles</a:t>
            </a:r>
            <a:endParaRPr lang="en-US" dirty="0"/>
          </a:p>
        </p:txBody>
      </p:sp>
      <p:sp>
        <p:nvSpPr>
          <p:cNvPr id="9" name="Picture Placeholder 8"/>
          <p:cNvSpPr>
            <a:spLocks noGrp="1"/>
          </p:cNvSpPr>
          <p:nvPr>
            <p:ph type="pic" sz="quarter" idx="14"/>
          </p:nvPr>
        </p:nvSpPr>
        <p:spPr>
          <a:xfrm>
            <a:off x="457200" y="1533525"/>
            <a:ext cx="3987800" cy="3838575"/>
          </a:xfrm>
        </p:spPr>
        <p:txBody>
          <a:bodyPr/>
          <a:lstStyle/>
          <a:p>
            <a:pPr lvl="0"/>
            <a:endParaRPr lang="en-US" noProof="0" dirty="0" smtClean="0"/>
          </a:p>
        </p:txBody>
      </p:sp>
      <p:sp>
        <p:nvSpPr>
          <p:cNvPr id="11" name="Picture Placeholder 10"/>
          <p:cNvSpPr>
            <a:spLocks noGrp="1"/>
          </p:cNvSpPr>
          <p:nvPr>
            <p:ph type="pic" sz="quarter" idx="15"/>
          </p:nvPr>
        </p:nvSpPr>
        <p:spPr>
          <a:xfrm>
            <a:off x="4686300" y="1533525"/>
            <a:ext cx="4000500" cy="3838575"/>
          </a:xfrm>
        </p:spPr>
        <p:txBody>
          <a:bodyPr/>
          <a:lstStyle/>
          <a:p>
            <a:pPr lvl="0"/>
            <a:endParaRPr lang="en-US" noProof="0" dirty="0" smtClean="0"/>
          </a:p>
        </p:txBody>
      </p:sp>
      <p:sp>
        <p:nvSpPr>
          <p:cNvPr id="13" name="Text Placeholder 12"/>
          <p:cNvSpPr>
            <a:spLocks noGrp="1"/>
          </p:cNvSpPr>
          <p:nvPr>
            <p:ph type="body" sz="quarter" idx="16"/>
          </p:nvPr>
        </p:nvSpPr>
        <p:spPr>
          <a:xfrm>
            <a:off x="457200" y="5549899"/>
            <a:ext cx="3987800" cy="454025"/>
          </a:xfrm>
        </p:spPr>
        <p:txBody>
          <a:bodyPr/>
          <a:lstStyle>
            <a:lvl1pPr>
              <a:spcAft>
                <a:spcPts val="0"/>
              </a:spcAft>
              <a:defRPr sz="1400"/>
            </a:lvl1pPr>
          </a:lstStyle>
          <a:p>
            <a:pPr lvl="0"/>
            <a:r>
              <a:rPr lang="en-US" dirty="0" smtClean="0"/>
              <a:t>Click to edit Master text styles</a:t>
            </a:r>
            <a:endParaRPr lang="en-US" dirty="0"/>
          </a:p>
        </p:txBody>
      </p:sp>
      <p:sp>
        <p:nvSpPr>
          <p:cNvPr id="15" name="Text Placeholder 14"/>
          <p:cNvSpPr>
            <a:spLocks noGrp="1"/>
          </p:cNvSpPr>
          <p:nvPr>
            <p:ph type="body" sz="quarter" idx="17"/>
          </p:nvPr>
        </p:nvSpPr>
        <p:spPr>
          <a:xfrm>
            <a:off x="4686300" y="5549900"/>
            <a:ext cx="4000500" cy="454025"/>
          </a:xfrm>
        </p:spPr>
        <p:txBody>
          <a:bodyPr/>
          <a:lstStyle>
            <a:lvl1pPr>
              <a:spcAft>
                <a:spcPts val="0"/>
              </a:spcAft>
              <a:defRPr sz="1400"/>
            </a:lvl1pPr>
          </a:lstStyle>
          <a:p>
            <a:pPr lvl="0"/>
            <a:r>
              <a:rPr lang="en-US" dirty="0" smtClean="0"/>
              <a:t>Click to edit Master text styles</a:t>
            </a:r>
            <a:endParaRPr lang="en-US" dirty="0"/>
          </a:p>
        </p:txBody>
      </p:sp>
      <p:sp>
        <p:nvSpPr>
          <p:cNvPr id="8" name="Rectangle 6"/>
          <p:cNvSpPr>
            <a:spLocks noGrp="1" noChangeArrowheads="1"/>
          </p:cNvSpPr>
          <p:nvPr>
            <p:ph type="sldNum" sz="quarter" idx="18"/>
          </p:nvPr>
        </p:nvSpPr>
        <p:spPr>
          <a:ln/>
        </p:spPr>
        <p:txBody>
          <a:bodyPr/>
          <a:lstStyle>
            <a:lvl1pPr>
              <a:defRPr/>
            </a:lvl1pPr>
          </a:lstStyle>
          <a:p>
            <a:pPr>
              <a:defRPr/>
            </a:pPr>
            <a:r>
              <a:rPr lang="en-US"/>
              <a:t>Page </a:t>
            </a:r>
            <a:fld id="{E687D15A-3634-4C1D-ADD6-1A28414EE4D2}" type="slidenum">
              <a:rPr lang="en-US"/>
              <a:pPr>
                <a:defRPr/>
              </a:pPr>
              <a:t>‹#›</a:t>
            </a:fld>
            <a:endParaRPr lang="en-US"/>
          </a:p>
        </p:txBody>
      </p:sp>
      <p:sp>
        <p:nvSpPr>
          <p:cNvPr id="10" name="Footer Placeholder 21"/>
          <p:cNvSpPr>
            <a:spLocks noGrp="1"/>
          </p:cNvSpPr>
          <p:nvPr>
            <p:ph type="ftr" sz="quarter" idx="19"/>
          </p:nvPr>
        </p:nvSpPr>
        <p:spPr/>
        <p:txBody>
          <a:bodyPr/>
          <a:lstStyle>
            <a:lvl1pPr>
              <a:defRPr/>
            </a:lvl1pPr>
          </a:lstStyle>
          <a:p>
            <a:pPr>
              <a:defRPr/>
            </a:pPr>
            <a:r>
              <a:rPr lang="en-US"/>
              <a:t>©20XX Waste Management</a:t>
            </a:r>
          </a:p>
        </p:txBody>
      </p:sp>
      <p:sp>
        <p:nvSpPr>
          <p:cNvPr id="12" name="Date Placeholder 22"/>
          <p:cNvSpPr>
            <a:spLocks noGrp="1"/>
          </p:cNvSpPr>
          <p:nvPr>
            <p:ph type="dt" sz="half" idx="20"/>
          </p:nvPr>
        </p:nvSpPr>
        <p:spPr/>
        <p:txBody>
          <a:bodyPr/>
          <a:lstStyle>
            <a:lvl1pPr>
              <a:defRPr/>
            </a:lvl1pPr>
          </a:lstStyle>
          <a:p>
            <a:pPr>
              <a:defRPr/>
            </a:pPr>
            <a:r>
              <a:rPr lang="en-US"/>
              <a:t>Month XX, 20XX</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404813"/>
            <a:ext cx="8226425" cy="9667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030" name="Rectangle 6"/>
          <p:cNvSpPr>
            <a:spLocks noGrp="1" noChangeArrowheads="1"/>
          </p:cNvSpPr>
          <p:nvPr>
            <p:ph type="sldNum" sz="quarter" idx="4"/>
          </p:nvPr>
        </p:nvSpPr>
        <p:spPr bwMode="auto">
          <a:xfrm>
            <a:off x="8118475" y="6424613"/>
            <a:ext cx="568325" cy="1365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a:lnSpc>
                <a:spcPct val="100000"/>
              </a:lnSpc>
              <a:buFontTx/>
              <a:buNone/>
              <a:defRPr sz="800">
                <a:latin typeface="Trebuchet MS" charset="0"/>
                <a:ea typeface="ＭＳ Ｐゴシック" charset="-128"/>
                <a:cs typeface="+mn-cs"/>
              </a:defRPr>
            </a:lvl1pPr>
          </a:lstStyle>
          <a:p>
            <a:pPr>
              <a:defRPr/>
            </a:pPr>
            <a:r>
              <a:rPr lang="en-US"/>
              <a:t>Page </a:t>
            </a:r>
            <a:fld id="{20693D55-6121-47DE-B81E-ED3D9B8343E0}" type="slidenum">
              <a:rPr lang="en-US"/>
              <a:pPr>
                <a:defRPr/>
              </a:pPr>
              <a:t>‹#›</a:t>
            </a:fld>
            <a:endParaRPr lang="en-US"/>
          </a:p>
        </p:txBody>
      </p:sp>
      <p:sp>
        <p:nvSpPr>
          <p:cNvPr id="1028" name="Rectangle 14"/>
          <p:cNvSpPr>
            <a:spLocks noGrp="1" noChangeArrowheads="1"/>
          </p:cNvSpPr>
          <p:nvPr>
            <p:ph type="body" idx="1"/>
          </p:nvPr>
        </p:nvSpPr>
        <p:spPr bwMode="auto">
          <a:xfrm>
            <a:off x="457200" y="1546225"/>
            <a:ext cx="8229600" cy="43942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 name="Footer Placeholder 21"/>
          <p:cNvSpPr>
            <a:spLocks noGrp="1"/>
          </p:cNvSpPr>
          <p:nvPr>
            <p:ph type="ftr" sz="quarter" idx="3"/>
          </p:nvPr>
        </p:nvSpPr>
        <p:spPr>
          <a:xfrm>
            <a:off x="5722938" y="6424613"/>
            <a:ext cx="2281237" cy="136525"/>
          </a:xfrm>
          <a:prstGeom prst="rect">
            <a:avLst/>
          </a:prstGeom>
        </p:spPr>
        <p:txBody>
          <a:bodyPr vert="horz" wrap="square" lIns="0" tIns="0" rIns="0" bIns="0" numCol="1" anchor="b" anchorCtr="0" compatLnSpc="1">
            <a:prstTxWarp prst="textNoShape">
              <a:avLst/>
            </a:prstTxWarp>
          </a:bodyPr>
          <a:lstStyle>
            <a:lvl1pPr>
              <a:lnSpc>
                <a:spcPct val="100000"/>
              </a:lnSpc>
              <a:buFont typeface="Trebuchet MS" charset="0"/>
              <a:buNone/>
              <a:defRPr sz="800">
                <a:latin typeface="Trebuchet MS" charset="0"/>
                <a:ea typeface="ＭＳ Ｐゴシック" charset="-128"/>
                <a:cs typeface="+mn-cs"/>
              </a:defRPr>
            </a:lvl1pPr>
          </a:lstStyle>
          <a:p>
            <a:pPr>
              <a:defRPr/>
            </a:pPr>
            <a:r>
              <a:rPr lang="en-US"/>
              <a:t>©20XX Waste Management</a:t>
            </a:r>
          </a:p>
        </p:txBody>
      </p:sp>
      <p:sp>
        <p:nvSpPr>
          <p:cNvPr id="23" name="Date Placeholder 22"/>
          <p:cNvSpPr>
            <a:spLocks noGrp="1"/>
          </p:cNvSpPr>
          <p:nvPr>
            <p:ph type="dt" sz="half" idx="2"/>
          </p:nvPr>
        </p:nvSpPr>
        <p:spPr>
          <a:xfrm>
            <a:off x="4686300" y="6424613"/>
            <a:ext cx="915988" cy="136525"/>
          </a:xfrm>
          <a:prstGeom prst="rect">
            <a:avLst/>
          </a:prstGeom>
        </p:spPr>
        <p:txBody>
          <a:bodyPr vert="horz" wrap="none" lIns="0" tIns="45720" rIns="0" bIns="0" rtlCol="0" anchor="b" anchorCtr="0"/>
          <a:lstStyle>
            <a:lvl1pPr algn="l">
              <a:lnSpc>
                <a:spcPct val="100000"/>
              </a:lnSpc>
              <a:buFont typeface="Trebuchet MS" charset="0"/>
              <a:buNone/>
              <a:defRPr sz="800">
                <a:solidFill>
                  <a:schemeClr val="tx1"/>
                </a:solidFill>
                <a:latin typeface="Trebuchet MS" charset="0"/>
                <a:ea typeface="+mn-ea"/>
                <a:cs typeface="+mn-cs"/>
              </a:defRPr>
            </a:lvl1pPr>
          </a:lstStyle>
          <a:p>
            <a:pPr>
              <a:defRPr/>
            </a:pPr>
            <a:r>
              <a:rPr lang="en-US"/>
              <a:t>Month XX, 20XX</a:t>
            </a:r>
          </a:p>
        </p:txBody>
      </p:sp>
      <p:pic>
        <p:nvPicPr>
          <p:cNvPr id="1031" name="Picture 27" descr="WM_logo_PPTSmall.png"/>
          <p:cNvPicPr>
            <a:picLocks noChangeAspect="1"/>
          </p:cNvPicPr>
          <p:nvPr/>
        </p:nvPicPr>
        <p:blipFill>
          <a:blip r:embed="rId17"/>
          <a:srcRect/>
          <a:stretch>
            <a:fillRect/>
          </a:stretch>
        </p:blipFill>
        <p:spPr bwMode="auto">
          <a:xfrm>
            <a:off x="0" y="6086475"/>
            <a:ext cx="1593850" cy="7715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69" r:id="rId4"/>
    <p:sldLayoutId id="2147483870" r:id="rId5"/>
    <p:sldLayoutId id="2147483879" r:id="rId6"/>
    <p:sldLayoutId id="2147483871" r:id="rId7"/>
    <p:sldLayoutId id="2147483872" r:id="rId8"/>
    <p:sldLayoutId id="2147483873" r:id="rId9"/>
    <p:sldLayoutId id="2147483874" r:id="rId10"/>
    <p:sldLayoutId id="2147483875" r:id="rId11"/>
    <p:sldLayoutId id="2147483896" r:id="rId12"/>
    <p:sldLayoutId id="2147483897" r:id="rId13"/>
    <p:sldLayoutId id="2147483898" r:id="rId14"/>
    <p:sldLayoutId id="2147483899" r:id="rId15"/>
  </p:sldLayoutIdLst>
  <p:transition/>
  <p:hf hdr="0"/>
  <p:txStyles>
    <p:titleStyle>
      <a:lvl1pPr algn="l" rtl="0" eaLnBrk="0" fontAlgn="base" hangingPunct="0">
        <a:lnSpc>
          <a:spcPct val="90000"/>
        </a:lnSpc>
        <a:spcBef>
          <a:spcPct val="0"/>
        </a:spcBef>
        <a:spcAft>
          <a:spcPct val="0"/>
        </a:spcAft>
        <a:defRPr sz="3000">
          <a:solidFill>
            <a:schemeClr val="tx2"/>
          </a:solidFill>
          <a:latin typeface="+mj-lt"/>
          <a:ea typeface="ＭＳ Ｐゴシック" charset="-128"/>
          <a:cs typeface="ＭＳ Ｐゴシック"/>
        </a:defRPr>
      </a:lvl1pPr>
      <a:lvl2pPr algn="l" rtl="0" eaLnBrk="0" fontAlgn="base" hangingPunct="0">
        <a:lnSpc>
          <a:spcPct val="90000"/>
        </a:lnSpc>
        <a:spcBef>
          <a:spcPct val="0"/>
        </a:spcBef>
        <a:spcAft>
          <a:spcPct val="0"/>
        </a:spcAft>
        <a:defRPr sz="3000">
          <a:solidFill>
            <a:schemeClr val="tx2"/>
          </a:solidFill>
          <a:latin typeface="Trebuchet MS" charset="0"/>
          <a:ea typeface="ＭＳ Ｐゴシック" charset="-128"/>
          <a:cs typeface="ＭＳ Ｐゴシック"/>
        </a:defRPr>
      </a:lvl2pPr>
      <a:lvl3pPr algn="l" rtl="0" eaLnBrk="0" fontAlgn="base" hangingPunct="0">
        <a:lnSpc>
          <a:spcPct val="90000"/>
        </a:lnSpc>
        <a:spcBef>
          <a:spcPct val="0"/>
        </a:spcBef>
        <a:spcAft>
          <a:spcPct val="0"/>
        </a:spcAft>
        <a:defRPr sz="3000">
          <a:solidFill>
            <a:schemeClr val="tx2"/>
          </a:solidFill>
          <a:latin typeface="Trebuchet MS" charset="0"/>
          <a:ea typeface="ＭＳ Ｐゴシック" charset="-128"/>
          <a:cs typeface="ＭＳ Ｐゴシック"/>
        </a:defRPr>
      </a:lvl3pPr>
      <a:lvl4pPr algn="l" rtl="0" eaLnBrk="0" fontAlgn="base" hangingPunct="0">
        <a:lnSpc>
          <a:spcPct val="90000"/>
        </a:lnSpc>
        <a:spcBef>
          <a:spcPct val="0"/>
        </a:spcBef>
        <a:spcAft>
          <a:spcPct val="0"/>
        </a:spcAft>
        <a:defRPr sz="3000">
          <a:solidFill>
            <a:schemeClr val="tx2"/>
          </a:solidFill>
          <a:latin typeface="Trebuchet MS" charset="0"/>
          <a:ea typeface="ＭＳ Ｐゴシック" charset="-128"/>
          <a:cs typeface="ＭＳ Ｐゴシック"/>
        </a:defRPr>
      </a:lvl4pPr>
      <a:lvl5pPr algn="l" rtl="0" eaLnBrk="0" fontAlgn="base" hangingPunct="0">
        <a:lnSpc>
          <a:spcPct val="90000"/>
        </a:lnSpc>
        <a:spcBef>
          <a:spcPct val="0"/>
        </a:spcBef>
        <a:spcAft>
          <a:spcPct val="0"/>
        </a:spcAft>
        <a:defRPr sz="3000">
          <a:solidFill>
            <a:schemeClr val="tx2"/>
          </a:solidFill>
          <a:latin typeface="Trebuchet MS" charset="0"/>
          <a:ea typeface="ＭＳ Ｐゴシック" charset="-128"/>
          <a:cs typeface="ＭＳ Ｐゴシック"/>
        </a:defRPr>
      </a:lvl5pPr>
      <a:lvl6pPr marL="457200" algn="l" rtl="0" fontAlgn="base">
        <a:spcBef>
          <a:spcPct val="0"/>
        </a:spcBef>
        <a:spcAft>
          <a:spcPct val="0"/>
        </a:spcAft>
        <a:defRPr sz="3000">
          <a:solidFill>
            <a:schemeClr val="tx2"/>
          </a:solidFill>
          <a:latin typeface="Trebuchet MS" charset="0"/>
        </a:defRPr>
      </a:lvl6pPr>
      <a:lvl7pPr marL="914400" algn="l" rtl="0" fontAlgn="base">
        <a:spcBef>
          <a:spcPct val="0"/>
        </a:spcBef>
        <a:spcAft>
          <a:spcPct val="0"/>
        </a:spcAft>
        <a:defRPr sz="3000">
          <a:solidFill>
            <a:schemeClr val="tx2"/>
          </a:solidFill>
          <a:latin typeface="Trebuchet MS" charset="0"/>
        </a:defRPr>
      </a:lvl7pPr>
      <a:lvl8pPr marL="1371600" algn="l" rtl="0" fontAlgn="base">
        <a:spcBef>
          <a:spcPct val="0"/>
        </a:spcBef>
        <a:spcAft>
          <a:spcPct val="0"/>
        </a:spcAft>
        <a:defRPr sz="3000">
          <a:solidFill>
            <a:schemeClr val="tx2"/>
          </a:solidFill>
          <a:latin typeface="Trebuchet MS" charset="0"/>
        </a:defRPr>
      </a:lvl8pPr>
      <a:lvl9pPr marL="1828800" algn="l" rtl="0" fontAlgn="base">
        <a:spcBef>
          <a:spcPct val="0"/>
        </a:spcBef>
        <a:spcAft>
          <a:spcPct val="0"/>
        </a:spcAft>
        <a:defRPr sz="3000">
          <a:solidFill>
            <a:schemeClr val="tx2"/>
          </a:solidFill>
          <a:latin typeface="Trebuchet MS" charset="0"/>
        </a:defRPr>
      </a:lvl9pPr>
    </p:titleStyle>
    <p:bodyStyle>
      <a:lvl1pPr algn="l" rtl="0" eaLnBrk="0" fontAlgn="base" hangingPunct="0">
        <a:spcBef>
          <a:spcPct val="0"/>
        </a:spcBef>
        <a:spcAft>
          <a:spcPts val="600"/>
        </a:spcAft>
        <a:buFont typeface="Trebuchet MS" pitchFamily="34" charset="0"/>
        <a:defRPr sz="2200">
          <a:solidFill>
            <a:schemeClr val="tx1"/>
          </a:solidFill>
          <a:latin typeface="+mn-lt"/>
          <a:ea typeface="ＭＳ Ｐゴシック" charset="-128"/>
          <a:cs typeface="ＭＳ Ｐゴシック"/>
        </a:defRPr>
      </a:lvl1pPr>
      <a:lvl2pPr marL="228600" indent="-228600" algn="l" rtl="0" eaLnBrk="0" fontAlgn="base" hangingPunct="0">
        <a:spcBef>
          <a:spcPct val="0"/>
        </a:spcBef>
        <a:spcAft>
          <a:spcPts val="600"/>
        </a:spcAft>
        <a:buFont typeface="Trebuchet MS" pitchFamily="34" charset="0"/>
        <a:buChar char="•"/>
        <a:defRPr sz="2200">
          <a:solidFill>
            <a:schemeClr val="tx1"/>
          </a:solidFill>
          <a:latin typeface="+mn-lt"/>
          <a:ea typeface="ＭＳ Ｐゴシック" charset="-128"/>
          <a:cs typeface="ＭＳ Ｐゴシック"/>
        </a:defRPr>
      </a:lvl2pPr>
      <a:lvl3pPr marL="406400" indent="-165100" algn="l" rtl="0" eaLnBrk="0" fontAlgn="base" hangingPunct="0">
        <a:spcBef>
          <a:spcPct val="0"/>
        </a:spcBef>
        <a:spcAft>
          <a:spcPts val="600"/>
        </a:spcAft>
        <a:buFont typeface="Trebuchet MS" pitchFamily="34" charset="0"/>
        <a:buChar char="–"/>
        <a:defRPr>
          <a:solidFill>
            <a:schemeClr val="tx1"/>
          </a:solidFill>
          <a:latin typeface="+mn-lt"/>
          <a:ea typeface="ＭＳ Ｐゴシック" charset="-128"/>
          <a:cs typeface="ＭＳ Ｐゴシック"/>
        </a:defRPr>
      </a:lvl3pPr>
      <a:lvl4pPr marL="571500" indent="-165100" algn="l" rtl="0" eaLnBrk="0" fontAlgn="base" hangingPunct="0">
        <a:spcBef>
          <a:spcPct val="0"/>
        </a:spcBef>
        <a:spcAft>
          <a:spcPts val="600"/>
        </a:spcAft>
        <a:buFont typeface="Trebuchet MS" pitchFamily="34" charset="0"/>
        <a:buChar char="•"/>
        <a:defRPr>
          <a:solidFill>
            <a:schemeClr val="tx1"/>
          </a:solidFill>
          <a:latin typeface="+mn-lt"/>
          <a:ea typeface="ＭＳ Ｐゴシック" charset="-128"/>
          <a:cs typeface="ＭＳ Ｐゴシック"/>
        </a:defRPr>
      </a:lvl4pPr>
      <a:lvl5pPr marL="749300" indent="-165100" algn="l" rtl="0" eaLnBrk="0" fontAlgn="base" hangingPunct="0">
        <a:spcBef>
          <a:spcPct val="0"/>
        </a:spcBef>
        <a:spcAft>
          <a:spcPts val="600"/>
        </a:spcAft>
        <a:buFont typeface="Trebuchet MS" pitchFamily="34" charset="0"/>
        <a:buChar char="–"/>
        <a:defRPr>
          <a:solidFill>
            <a:schemeClr val="tx1"/>
          </a:solidFill>
          <a:latin typeface="+mn-lt"/>
          <a:ea typeface="ＭＳ Ｐゴシック" charset="-128"/>
          <a:cs typeface="ＭＳ Ｐゴシック"/>
        </a:defRPr>
      </a:lvl5pPr>
      <a:lvl6pPr marL="2286000" indent="-228600" algn="l" rtl="0" fontAlgn="base">
        <a:lnSpc>
          <a:spcPct val="125000"/>
        </a:lnSpc>
        <a:spcBef>
          <a:spcPct val="0"/>
        </a:spcBef>
        <a:spcAft>
          <a:spcPct val="0"/>
        </a:spcAft>
        <a:buFont typeface="Trebuchet MS" charset="0"/>
        <a:buChar char="–"/>
        <a:defRPr>
          <a:solidFill>
            <a:schemeClr val="tx1"/>
          </a:solidFill>
          <a:latin typeface="+mn-lt"/>
          <a:ea typeface="ＭＳ Ｐゴシック" charset="-128"/>
        </a:defRPr>
      </a:lvl6pPr>
      <a:lvl7pPr marL="2743200" indent="-228600" algn="l" rtl="0" fontAlgn="base">
        <a:lnSpc>
          <a:spcPct val="125000"/>
        </a:lnSpc>
        <a:spcBef>
          <a:spcPct val="0"/>
        </a:spcBef>
        <a:spcAft>
          <a:spcPct val="0"/>
        </a:spcAft>
        <a:buFont typeface="Trebuchet MS" charset="0"/>
        <a:buChar char="–"/>
        <a:defRPr>
          <a:solidFill>
            <a:schemeClr val="tx1"/>
          </a:solidFill>
          <a:latin typeface="+mn-lt"/>
          <a:ea typeface="ＭＳ Ｐゴシック" charset="-128"/>
        </a:defRPr>
      </a:lvl7pPr>
      <a:lvl8pPr marL="3200400" indent="-228600" algn="l" rtl="0" fontAlgn="base">
        <a:lnSpc>
          <a:spcPct val="125000"/>
        </a:lnSpc>
        <a:spcBef>
          <a:spcPct val="0"/>
        </a:spcBef>
        <a:spcAft>
          <a:spcPct val="0"/>
        </a:spcAft>
        <a:buFont typeface="Trebuchet MS" charset="0"/>
        <a:buChar char="–"/>
        <a:defRPr>
          <a:solidFill>
            <a:schemeClr val="tx1"/>
          </a:solidFill>
          <a:latin typeface="+mn-lt"/>
          <a:ea typeface="ＭＳ Ｐゴシック" charset="-128"/>
        </a:defRPr>
      </a:lvl8pPr>
      <a:lvl9pPr marL="3657600" indent="-228600" algn="l" rtl="0" fontAlgn="base">
        <a:lnSpc>
          <a:spcPct val="125000"/>
        </a:lnSpc>
        <a:spcBef>
          <a:spcPct val="0"/>
        </a:spcBef>
        <a:spcAft>
          <a:spcPct val="0"/>
        </a:spcAft>
        <a:buFont typeface="Trebuchet MS" charset="0"/>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pn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11.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jpeg"/><Relationship Id="rId14" Type="http://schemas.openxmlformats.org/officeDocument/2006/relationships/image" Target="../media/image33.jpeg"/><Relationship Id="rId22"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6.emf"/></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thedianerehmshow.org/audio/#/shows/2015-07-07/new-challenges-to-recycling-in-the-united-states/110575/@00:00"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53.jpe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hyperlink" Target="http://www.google.com/url?sa=i&amp;rct=j&amp;q=&amp;esrc=s&amp;source=images&amp;cd=&amp;cad=rja&amp;uact=8&amp;ved=0CAcQjRw&amp;url=http://www.censusscope.org/us/chart_popl.html&amp;ei=ZJ8ZVeHXGsKmNq6ggTg&amp;bvm=bv.89381419,d.eXY&amp;psig=AFQjCNG_EgwD50YqzL6cZaNjj98Fb3u0-w&amp;ust=1427828877101631" TargetMode="External"/><Relationship Id="rId5" Type="http://schemas.openxmlformats.org/officeDocument/2006/relationships/image" Target="../media/image8.png"/><Relationship Id="rId4" Type="http://schemas.openxmlformats.org/officeDocument/2006/relationships/image" Target="../media/image7.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257741" y="124898"/>
            <a:ext cx="8226425" cy="941387"/>
          </a:xfrm>
        </p:spPr>
        <p:txBody>
          <a:bodyPr/>
          <a:lstStyle/>
          <a:p>
            <a:pPr eaLnBrk="1" hangingPunct="1"/>
            <a:r>
              <a:rPr lang="en-US" sz="3200" dirty="0" smtClean="0">
                <a:ea typeface="ＭＳ Ｐゴシック"/>
              </a:rPr>
              <a:t>Evolving Recycling Systems and Strategies</a:t>
            </a:r>
          </a:p>
        </p:txBody>
      </p:sp>
      <p:sp>
        <p:nvSpPr>
          <p:cNvPr id="6148" name="Text Placeholder 10"/>
          <p:cNvSpPr>
            <a:spLocks noGrp="1"/>
          </p:cNvSpPr>
          <p:nvPr>
            <p:ph sz="quarter" idx="13"/>
          </p:nvPr>
        </p:nvSpPr>
        <p:spPr>
          <a:xfrm>
            <a:off x="235434" y="3199262"/>
            <a:ext cx="4507724" cy="2304090"/>
          </a:xfrm>
        </p:spPr>
        <p:txBody>
          <a:bodyPr/>
          <a:lstStyle/>
          <a:p>
            <a:pPr eaLnBrk="1" hangingPunct="1"/>
            <a:r>
              <a:rPr lang="en-US" sz="1800" b="1" dirty="0" smtClean="0"/>
              <a:t>Georgia Recycling Conference</a:t>
            </a:r>
          </a:p>
          <a:p>
            <a:pPr eaLnBrk="1" hangingPunct="1"/>
            <a:endParaRPr lang="en-US" sz="1600" dirty="0">
              <a:ea typeface="ＭＳ Ｐゴシック"/>
            </a:endParaRPr>
          </a:p>
          <a:p>
            <a:pPr eaLnBrk="1" hangingPunct="1"/>
            <a:r>
              <a:rPr lang="en-US" sz="1600" dirty="0" smtClean="0">
                <a:ea typeface="ＭＳ Ｐゴシック"/>
              </a:rPr>
              <a:t>Amanda Fairley</a:t>
            </a:r>
          </a:p>
          <a:p>
            <a:pPr eaLnBrk="1" hangingPunct="1"/>
            <a:r>
              <a:rPr lang="en-US" sz="1600" dirty="0" smtClean="0">
                <a:ea typeface="ＭＳ Ｐゴシック"/>
              </a:rPr>
              <a:t>Sustainability Manager South Atlantic </a:t>
            </a:r>
            <a:r>
              <a:rPr lang="en-US" sz="1600" dirty="0" err="1" smtClean="0">
                <a:ea typeface="ＭＳ Ｐゴシック"/>
              </a:rPr>
              <a:t>ARea</a:t>
            </a:r>
            <a:endParaRPr lang="en-US" sz="1600" dirty="0" smtClean="0">
              <a:ea typeface="ＭＳ Ｐゴシック"/>
            </a:endParaRPr>
          </a:p>
          <a:p>
            <a:pPr eaLnBrk="1" hangingPunct="1"/>
            <a:r>
              <a:rPr lang="en-US" sz="1600" dirty="0" smtClean="0">
                <a:ea typeface="ＭＳ Ｐゴシック"/>
              </a:rPr>
              <a:t> Waste Management</a:t>
            </a:r>
          </a:p>
          <a:p>
            <a:pPr eaLnBrk="1" hangingPunct="1"/>
            <a:endParaRPr lang="en-US" sz="1600" dirty="0" smtClean="0">
              <a:ea typeface="ＭＳ Ｐゴシック"/>
            </a:endParaRPr>
          </a:p>
          <a:p>
            <a:pPr eaLnBrk="1" hangingPunct="1"/>
            <a:endParaRPr lang="en-US" sz="1600" dirty="0">
              <a:ea typeface="ＭＳ Ｐゴシック"/>
            </a:endParaRPr>
          </a:p>
          <a:p>
            <a:pPr eaLnBrk="1" hangingPunct="1"/>
            <a:r>
              <a:rPr lang="en-US" sz="1600" dirty="0" smtClean="0">
                <a:ea typeface="ＭＳ Ｐゴシック"/>
              </a:rPr>
              <a:t> August 17, 2015</a:t>
            </a:r>
          </a:p>
        </p:txBody>
      </p:sp>
      <p:sp>
        <p:nvSpPr>
          <p:cNvPr id="7" name="Text Placeholder 10"/>
          <p:cNvSpPr txBox="1">
            <a:spLocks/>
          </p:cNvSpPr>
          <p:nvPr/>
        </p:nvSpPr>
        <p:spPr>
          <a:xfrm>
            <a:off x="151200" y="507327"/>
            <a:ext cx="8229600" cy="832729"/>
          </a:xfrm>
          <a:prstGeom prst="rect">
            <a:avLst/>
          </a:prstGeom>
        </p:spPr>
        <p:txBody>
          <a:bodyPr/>
          <a:lstStyle/>
          <a:p>
            <a:pPr>
              <a:spcAft>
                <a:spcPts val="600"/>
              </a:spcAft>
              <a:buFont typeface="Trebuchet MS" charset="0"/>
              <a:buNone/>
              <a:defRPr/>
            </a:pPr>
            <a:r>
              <a:rPr lang="en-US" sz="2400" i="1" kern="0" dirty="0">
                <a:solidFill>
                  <a:srgbClr val="7AB800"/>
                </a:solidFill>
                <a:latin typeface="+mn-lt"/>
                <a:ea typeface="ＭＳ Ｐゴシック" charset="-128"/>
                <a:cs typeface="+mn-cs"/>
              </a:rPr>
              <a:t>T</a:t>
            </a:r>
            <a:r>
              <a:rPr lang="en-US" sz="2400" i="1" kern="0" dirty="0" smtClean="0">
                <a:solidFill>
                  <a:srgbClr val="7AB800"/>
                </a:solidFill>
                <a:latin typeface="+mn-lt"/>
                <a:ea typeface="ＭＳ Ｐゴシック" charset="-128"/>
                <a:cs typeface="+mn-cs"/>
              </a:rPr>
              <a:t>he Effect on State Recycling Goals</a:t>
            </a:r>
            <a:endParaRPr lang="en-US" sz="2400" i="1" kern="0" dirty="0">
              <a:solidFill>
                <a:srgbClr val="7AB800"/>
              </a:solidFill>
              <a:latin typeface="+mn-lt"/>
              <a:ea typeface="ＭＳ Ｐゴシック" charset="-128"/>
              <a:cs typeface="+mn-cs"/>
            </a:endParaRPr>
          </a:p>
        </p:txBody>
      </p:sp>
      <p:pic>
        <p:nvPicPr>
          <p:cNvPr id="8" name="Picture 7" descr="24_WM_plastic_bag_cycle_9x9_150ppi_rgb"/>
          <p:cNvPicPr>
            <a:picLocks noChangeAspect="1" noChangeArrowheads="1"/>
          </p:cNvPicPr>
          <p:nvPr/>
        </p:nvPicPr>
        <p:blipFill>
          <a:blip r:embed="rId3"/>
          <a:srcRect r="47659" b="47391"/>
          <a:stretch>
            <a:fillRect/>
          </a:stretch>
        </p:blipFill>
        <p:spPr bwMode="auto">
          <a:xfrm>
            <a:off x="3610303" y="1301167"/>
            <a:ext cx="5516235" cy="554413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16" y="73727"/>
            <a:ext cx="9033652" cy="966787"/>
          </a:xfrm>
        </p:spPr>
        <p:txBody>
          <a:bodyPr/>
          <a:lstStyle/>
          <a:p>
            <a:r>
              <a:rPr lang="en-US" dirty="0" smtClean="0"/>
              <a:t>The Millennials are coming - what should we expect?  </a:t>
            </a:r>
            <a:endParaRPr lang="en-US" dirty="0"/>
          </a:p>
        </p:txBody>
      </p:sp>
      <p:sp>
        <p:nvSpPr>
          <p:cNvPr id="5" name="Slide Number Placeholder 4"/>
          <p:cNvSpPr>
            <a:spLocks noGrp="1"/>
          </p:cNvSpPr>
          <p:nvPr>
            <p:ph type="sldNum" sz="quarter" idx="12"/>
          </p:nvPr>
        </p:nvSpPr>
        <p:spPr/>
        <p:txBody>
          <a:bodyPr/>
          <a:lstStyle/>
          <a:p>
            <a:pPr>
              <a:defRPr/>
            </a:pPr>
            <a:fld id="{6A6CC9FA-AF18-4442-A0CB-42BB1534B764}" type="slidenum">
              <a:rPr lang="en-US" smtClean="0"/>
              <a:pPr>
                <a:defRPr/>
              </a:pPr>
              <a:t>10</a:t>
            </a:fld>
            <a:endParaRPr lang="en-US"/>
          </a:p>
        </p:txBody>
      </p:sp>
      <p:sp>
        <p:nvSpPr>
          <p:cNvPr id="6" name="TextBox 5"/>
          <p:cNvSpPr txBox="1"/>
          <p:nvPr/>
        </p:nvSpPr>
        <p:spPr>
          <a:xfrm>
            <a:off x="299546" y="819803"/>
            <a:ext cx="5407571" cy="5297219"/>
          </a:xfrm>
          <a:prstGeom prst="rect">
            <a:avLst/>
          </a:prstGeom>
          <a:noFill/>
        </p:spPr>
        <p:txBody>
          <a:bodyPr wrap="square" lIns="0" tIns="0" rIns="0" bIns="0" rtlCol="0">
            <a:noAutofit/>
          </a:bodyPr>
          <a:lstStyle/>
          <a:p>
            <a:pPr marL="342900" indent="-342900">
              <a:lnSpc>
                <a:spcPct val="110000"/>
              </a:lnSpc>
              <a:spcBef>
                <a:spcPts val="600"/>
              </a:spcBef>
              <a:buFont typeface="Arial" panose="020B0604020202020204" pitchFamily="34" charset="0"/>
              <a:buChar char="•"/>
            </a:pPr>
            <a:r>
              <a:rPr lang="en-US" sz="2000" dirty="0" smtClean="0">
                <a:latin typeface="Trebuchet MS" pitchFamily="34" charset="0"/>
                <a:cs typeface="Arial" pitchFamily="34" charset="0"/>
              </a:rPr>
              <a:t>Millennials are defined by the group of young adults between 19-27 in 2015.  They number 79 million this year, making them a larger demographic group than Baby Boomers (76 M).  They are just starting to have children and to reach their peak purchasing years.</a:t>
            </a:r>
          </a:p>
          <a:p>
            <a:pPr marL="342900" indent="-342900">
              <a:lnSpc>
                <a:spcPct val="110000"/>
              </a:lnSpc>
              <a:spcBef>
                <a:spcPts val="600"/>
              </a:spcBef>
              <a:buFont typeface="Arial" panose="020B0604020202020204" pitchFamily="34" charset="0"/>
              <a:buChar char="•"/>
            </a:pPr>
            <a:r>
              <a:rPr lang="en-US" sz="2000" dirty="0" smtClean="0">
                <a:latin typeface="Trebuchet MS" pitchFamily="34" charset="0"/>
                <a:cs typeface="Arial" pitchFamily="34" charset="0"/>
              </a:rPr>
              <a:t>Millennials are not beholden to traditional packaging.  Cans, jars and bottles do not always fit with their lifestyle.  </a:t>
            </a:r>
          </a:p>
          <a:p>
            <a:pPr marL="342900" indent="-342900">
              <a:lnSpc>
                <a:spcPct val="110000"/>
              </a:lnSpc>
              <a:spcBef>
                <a:spcPts val="600"/>
              </a:spcBef>
              <a:buFont typeface="Arial" panose="020B0604020202020204" pitchFamily="34" charset="0"/>
              <a:buChar char="•"/>
            </a:pPr>
            <a:r>
              <a:rPr lang="en-US" sz="2000" dirty="0" smtClean="0">
                <a:cs typeface="Arial" pitchFamily="34" charset="0"/>
              </a:rPr>
              <a:t>They are more likely to eat convenience food, food on the go, and 17% more likely to purchase food from convenience stores and one-stop-shop mass merchandisers than traditional grocery stores.  </a:t>
            </a:r>
            <a:endParaRPr lang="en-US" sz="2000" dirty="0" smtClean="0">
              <a:latin typeface="Trebuchet MS" pitchFamily="34" charset="0"/>
              <a:cs typeface="Arial" pitchFamily="34" charset="0"/>
            </a:endParaRPr>
          </a:p>
          <a:p>
            <a:pPr>
              <a:lnSpc>
                <a:spcPct val="110000"/>
              </a:lnSpc>
              <a:spcBef>
                <a:spcPts val="600"/>
              </a:spcBef>
            </a:pPr>
            <a:endParaRPr lang="en-US" sz="2000" dirty="0" smtClean="0">
              <a:latin typeface="Trebuchet MS" pitchFamily="34" charset="0"/>
              <a:cs typeface="Arial" pitchFamily="34" charset="0"/>
            </a:endParaRPr>
          </a:p>
        </p:txBody>
      </p:sp>
      <p:sp>
        <p:nvSpPr>
          <p:cNvPr id="7" name="Rounded Rectangle 6"/>
          <p:cNvSpPr/>
          <p:nvPr/>
        </p:nvSpPr>
        <p:spPr bwMode="auto">
          <a:xfrm>
            <a:off x="5912069" y="677909"/>
            <a:ext cx="2869324" cy="5581001"/>
          </a:xfrm>
          <a:prstGeom prst="roundRect">
            <a:avLst/>
          </a:prstGeom>
          <a:solidFill>
            <a:schemeClr val="accent3">
              <a:lumMod val="20000"/>
              <a:lumOff val="80000"/>
            </a:schemeClr>
          </a:solidFill>
          <a:ln w="9525" cap="flat" cmpd="sng" algn="ctr">
            <a:noFill/>
            <a:prstDash val="solid"/>
            <a:round/>
            <a:headEnd type="none" w="med" len="med"/>
            <a:tailEnd type="none" w="med" len="med"/>
          </a:ln>
          <a:effectLst/>
        </p:spPr>
        <p:txBody>
          <a:bodyPr vert="horz" wrap="square" lIns="0" tIns="0" rIns="91440" bIns="0" numCol="1" rtlCol="0" anchor="t" anchorCtr="0" compatLnSpc="1">
            <a:prstTxWarp prst="textNoShape">
              <a:avLst/>
            </a:prstTxWarp>
          </a:bodyPr>
          <a:lstStyle/>
          <a:p>
            <a:pPr marL="0" marR="0" indent="0" algn="ctr" defTabSz="914400" rtl="0" eaLnBrk="1" fontAlgn="base" latinLnBrk="0" hangingPunct="1">
              <a:lnSpc>
                <a:spcPct val="125000"/>
              </a:lnSpc>
              <a:spcBef>
                <a:spcPct val="0"/>
              </a:spcBef>
              <a:spcAft>
                <a:spcPct val="0"/>
              </a:spcAft>
              <a:buClrTx/>
              <a:buSzTx/>
              <a:buFont typeface="Trebuchet MS" charset="0"/>
              <a:buNone/>
              <a:tabLst/>
            </a:pPr>
            <a:r>
              <a:rPr kumimoji="0" lang="en-US" sz="2000" b="1" i="0" u="none" strike="noStrike" cap="none" normalizeH="0" dirty="0" smtClean="0">
                <a:ln>
                  <a:noFill/>
                </a:ln>
                <a:solidFill>
                  <a:schemeClr val="tx1"/>
                </a:solidFill>
                <a:effectLst/>
                <a:latin typeface="Trebuchet MS" charset="0"/>
              </a:rPr>
              <a:t>Millennials want meals they can prepare and eat quickly, with little or no cleanup – and minimal leftovers.  The average Millennial eats nearly one-third few meals per year involving leftovers than adults in their late 30’s and 40’s.</a:t>
            </a:r>
          </a:p>
          <a:p>
            <a:pPr marL="0" marR="0" indent="0" algn="ctr" defTabSz="914400" rtl="0" eaLnBrk="1" fontAlgn="base" latinLnBrk="0" hangingPunct="1">
              <a:lnSpc>
                <a:spcPct val="125000"/>
              </a:lnSpc>
              <a:spcBef>
                <a:spcPct val="0"/>
              </a:spcBef>
              <a:spcAft>
                <a:spcPct val="0"/>
              </a:spcAft>
              <a:buClrTx/>
              <a:buSzTx/>
              <a:buFont typeface="Trebuchet MS" charset="0"/>
              <a:buNone/>
              <a:tabLst/>
            </a:pPr>
            <a:r>
              <a:rPr lang="en-US" sz="1200" i="1" dirty="0" smtClean="0">
                <a:latin typeface="Trebuchet MS" charset="0"/>
              </a:rPr>
              <a:t>Brand Aptitude, 2012 </a:t>
            </a:r>
            <a:r>
              <a:rPr kumimoji="0" lang="en-US" sz="1200" i="1" u="none" strike="noStrike" cap="none" normalizeH="0" dirty="0" smtClean="0">
                <a:ln>
                  <a:noFill/>
                </a:ln>
                <a:solidFill>
                  <a:schemeClr val="tx1"/>
                </a:solidFill>
                <a:effectLst/>
                <a:latin typeface="Trebuchet MS" charset="0"/>
              </a:rPr>
              <a:t>  </a:t>
            </a:r>
            <a:endParaRPr kumimoji="0" lang="en-US" sz="1200" i="1" u="none" strike="noStrike" cap="none" normalizeH="0" baseline="0" dirty="0">
              <a:ln>
                <a:noFill/>
              </a:ln>
              <a:solidFill>
                <a:schemeClr val="tx1"/>
              </a:solidFill>
              <a:effectLst/>
              <a:latin typeface="Trebuchet MS" charset="0"/>
            </a:endParaRPr>
          </a:p>
        </p:txBody>
      </p:sp>
      <p:sp>
        <p:nvSpPr>
          <p:cNvPr id="8" name="Footer Placeholder 10"/>
          <p:cNvSpPr txBox="1">
            <a:spLocks/>
          </p:cNvSpPr>
          <p:nvPr/>
        </p:nvSpPr>
        <p:spPr bwMode="auto">
          <a:xfrm>
            <a:off x="3399251" y="6461850"/>
            <a:ext cx="2281238" cy="142875"/>
          </a:xfrm>
          <a:prstGeom prst="rect">
            <a:avLst/>
          </a:prstGeom>
          <a:noFill/>
          <a:ln w="9525">
            <a:noFill/>
            <a:miter lim="800000"/>
            <a:headEnd/>
            <a:tailEnd/>
          </a:ln>
        </p:spPr>
        <p:txBody>
          <a:bodyPr lIns="0" tIns="0" rIns="0" bIns="0" anchor="b"/>
          <a:lstStyle/>
          <a:p>
            <a:pPr algn="ctr"/>
            <a:r>
              <a:rPr lang="en-US" sz="900" dirty="0">
                <a:latin typeface="Trebuchet MS" pitchFamily="34" charset="0"/>
              </a:rPr>
              <a:t>©</a:t>
            </a:r>
            <a:r>
              <a:rPr lang="en-US" sz="900" dirty="0" smtClean="0">
                <a:latin typeface="Trebuchet MS" pitchFamily="34" charset="0"/>
              </a:rPr>
              <a:t>2015 </a:t>
            </a:r>
            <a:r>
              <a:rPr lang="en-US" sz="900" dirty="0">
                <a:latin typeface="Trebuchet MS" pitchFamily="34" charset="0"/>
              </a:rPr>
              <a:t>Waste Management</a:t>
            </a:r>
          </a:p>
        </p:txBody>
      </p:sp>
    </p:spTree>
    <p:extLst>
      <p:ext uri="{BB962C8B-B14F-4D97-AF65-F5344CB8AC3E}">
        <p14:creationId xmlns:p14="http://schemas.microsoft.com/office/powerpoint/2010/main" val="13307609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r="-2982"/>
          <a:stretch/>
        </p:blipFill>
        <p:spPr>
          <a:xfrm rot="16200000">
            <a:off x="4575770" y="1593159"/>
            <a:ext cx="610843" cy="1520541"/>
          </a:xfrm>
          <a:prstGeom prst="parallelogram">
            <a:avLst>
              <a:gd name="adj" fmla="val 32292"/>
            </a:avLst>
          </a:prstGeom>
        </p:spPr>
      </p:pic>
      <p:pic>
        <p:nvPicPr>
          <p:cNvPr id="1026" name="Picture 2"/>
          <p:cNvPicPr>
            <a:picLocks noChangeAspect="1" noChangeArrowheads="1"/>
          </p:cNvPicPr>
          <p:nvPr/>
        </p:nvPicPr>
        <p:blipFill>
          <a:blip r:embed="rId4" cstate="screen"/>
          <a:srcRect/>
          <a:stretch>
            <a:fillRect/>
          </a:stretch>
        </p:blipFill>
        <p:spPr bwMode="auto">
          <a:xfrm>
            <a:off x="2117405" y="2324866"/>
            <a:ext cx="1285875" cy="1728788"/>
          </a:xfrm>
          <a:prstGeom prst="rect">
            <a:avLst/>
          </a:prstGeom>
          <a:noFill/>
          <a:ln w="9525">
            <a:noFill/>
            <a:miter lim="800000"/>
            <a:headEnd/>
            <a:tailEnd/>
          </a:ln>
          <a:effectLst/>
        </p:spPr>
      </p:pic>
      <p:sp>
        <p:nvSpPr>
          <p:cNvPr id="2" name="Title 1"/>
          <p:cNvSpPr>
            <a:spLocks noGrp="1"/>
          </p:cNvSpPr>
          <p:nvPr>
            <p:ph type="title"/>
          </p:nvPr>
        </p:nvSpPr>
        <p:spPr>
          <a:xfrm>
            <a:off x="0" y="10357"/>
            <a:ext cx="7239000" cy="795337"/>
          </a:xfrm>
        </p:spPr>
        <p:txBody>
          <a:bodyPr/>
          <a:lstStyle/>
          <a:p>
            <a:pPr lvl="0"/>
            <a:r>
              <a:rPr lang="en-US" sz="2800" dirty="0" smtClean="0"/>
              <a:t>Consumer Behaviors: On-the-Go Examples</a:t>
            </a:r>
            <a:endParaRPr lang="en-US" sz="2800" dirty="0"/>
          </a:p>
        </p:txBody>
      </p:sp>
      <p:pic>
        <p:nvPicPr>
          <p:cNvPr id="12" name="Picture 7"/>
          <p:cNvPicPr>
            <a:picLocks noChangeAspect="1" noChangeArrowheads="1"/>
          </p:cNvPicPr>
          <p:nvPr/>
        </p:nvPicPr>
        <p:blipFill>
          <a:blip r:embed="rId5" cstate="email"/>
          <a:srcRect/>
          <a:stretch>
            <a:fillRect/>
          </a:stretch>
        </p:blipFill>
        <p:spPr bwMode="auto">
          <a:xfrm>
            <a:off x="1290095" y="3863057"/>
            <a:ext cx="1064869" cy="528175"/>
          </a:xfrm>
          <a:prstGeom prst="rect">
            <a:avLst/>
          </a:prstGeom>
          <a:noFill/>
          <a:ln w="9525">
            <a:noFill/>
            <a:miter lim="800000"/>
            <a:headEnd/>
            <a:tailEnd/>
          </a:ln>
          <a:effectLst/>
        </p:spPr>
      </p:pic>
      <p:sp>
        <p:nvSpPr>
          <p:cNvPr id="18" name="TextBox 17"/>
          <p:cNvSpPr txBox="1"/>
          <p:nvPr/>
        </p:nvSpPr>
        <p:spPr>
          <a:xfrm>
            <a:off x="2451363" y="4047919"/>
            <a:ext cx="707245" cy="338554"/>
          </a:xfrm>
          <a:prstGeom prst="rect">
            <a:avLst/>
          </a:prstGeom>
          <a:noFill/>
        </p:spPr>
        <p:txBody>
          <a:bodyPr wrap="none" rtlCol="0">
            <a:spAutoFit/>
          </a:bodyPr>
          <a:lstStyle/>
          <a:p>
            <a:r>
              <a:rPr lang="en-US" sz="1600" b="1" i="1" dirty="0" smtClean="0"/>
              <a:t>Coffee</a:t>
            </a:r>
            <a:endParaRPr lang="en-US" sz="1600" b="1" i="1" dirty="0"/>
          </a:p>
        </p:txBody>
      </p:sp>
      <p:sp>
        <p:nvSpPr>
          <p:cNvPr id="20" name="TextBox 19"/>
          <p:cNvSpPr txBox="1"/>
          <p:nvPr/>
        </p:nvSpPr>
        <p:spPr>
          <a:xfrm>
            <a:off x="7451794" y="2169782"/>
            <a:ext cx="1096775" cy="584775"/>
          </a:xfrm>
          <a:prstGeom prst="rect">
            <a:avLst/>
          </a:prstGeom>
          <a:noFill/>
        </p:spPr>
        <p:txBody>
          <a:bodyPr wrap="none" rtlCol="0">
            <a:spAutoFit/>
          </a:bodyPr>
          <a:lstStyle/>
          <a:p>
            <a:r>
              <a:rPr lang="en-US" sz="1600" b="1" i="1" dirty="0" smtClean="0"/>
              <a:t>Cookies /</a:t>
            </a:r>
          </a:p>
          <a:p>
            <a:r>
              <a:rPr lang="en-US" sz="1600" b="1" i="1" dirty="0" smtClean="0"/>
              <a:t> Crackers</a:t>
            </a:r>
            <a:endParaRPr lang="en-US" sz="1600" b="1" i="1" dirty="0"/>
          </a:p>
        </p:txBody>
      </p:sp>
      <p:sp>
        <p:nvSpPr>
          <p:cNvPr id="22" name="TextBox 21"/>
          <p:cNvSpPr txBox="1"/>
          <p:nvPr/>
        </p:nvSpPr>
        <p:spPr>
          <a:xfrm>
            <a:off x="151356" y="2777898"/>
            <a:ext cx="1859805" cy="584775"/>
          </a:xfrm>
          <a:prstGeom prst="rect">
            <a:avLst/>
          </a:prstGeom>
          <a:noFill/>
        </p:spPr>
        <p:txBody>
          <a:bodyPr wrap="none" rtlCol="0">
            <a:spAutoFit/>
          </a:bodyPr>
          <a:lstStyle/>
          <a:p>
            <a:r>
              <a:rPr lang="en-US" sz="1600" b="1" i="1" dirty="0" smtClean="0"/>
              <a:t>Pharma / </a:t>
            </a:r>
          </a:p>
          <a:p>
            <a:r>
              <a:rPr lang="en-US" sz="1600" b="1" i="1" dirty="0" smtClean="0"/>
              <a:t>Over-the-counter</a:t>
            </a:r>
            <a:endParaRPr lang="en-US" sz="1600" b="1" i="1" dirty="0"/>
          </a:p>
        </p:txBody>
      </p:sp>
      <p:pic>
        <p:nvPicPr>
          <p:cNvPr id="23" name="Picture 22"/>
          <p:cNvPicPr/>
          <p:nvPr/>
        </p:nvPicPr>
        <p:blipFill>
          <a:blip r:embed="rId6" cstate="screen"/>
          <a:srcRect/>
          <a:stretch>
            <a:fillRect/>
          </a:stretch>
        </p:blipFill>
        <p:spPr bwMode="auto">
          <a:xfrm>
            <a:off x="152616" y="1178130"/>
            <a:ext cx="1049149" cy="1643032"/>
          </a:xfrm>
          <a:prstGeom prst="rect">
            <a:avLst/>
          </a:prstGeom>
          <a:noFill/>
          <a:ln w="9525">
            <a:noFill/>
            <a:miter lim="800000"/>
            <a:headEnd/>
            <a:tailEnd/>
          </a:ln>
        </p:spPr>
      </p:pic>
      <p:pic>
        <p:nvPicPr>
          <p:cNvPr id="21" name="Picture 20"/>
          <p:cNvPicPr/>
          <p:nvPr/>
        </p:nvPicPr>
        <p:blipFill>
          <a:blip r:embed="rId7" cstate="screen"/>
          <a:srcRect/>
          <a:stretch>
            <a:fillRect/>
          </a:stretch>
        </p:blipFill>
        <p:spPr bwMode="auto">
          <a:xfrm>
            <a:off x="910083" y="1251831"/>
            <a:ext cx="967205" cy="1114815"/>
          </a:xfrm>
          <a:prstGeom prst="rect">
            <a:avLst/>
          </a:prstGeom>
          <a:noFill/>
          <a:ln w="9525">
            <a:noFill/>
            <a:miter lim="800000"/>
            <a:headEnd/>
            <a:tailEnd/>
          </a:ln>
        </p:spPr>
      </p:pic>
      <p:sp>
        <p:nvSpPr>
          <p:cNvPr id="25" name="TextBox 24"/>
          <p:cNvSpPr txBox="1"/>
          <p:nvPr/>
        </p:nvSpPr>
        <p:spPr>
          <a:xfrm>
            <a:off x="5006538" y="6508276"/>
            <a:ext cx="1313180" cy="338554"/>
          </a:xfrm>
          <a:prstGeom prst="rect">
            <a:avLst/>
          </a:prstGeom>
          <a:noFill/>
        </p:spPr>
        <p:txBody>
          <a:bodyPr wrap="none" rtlCol="0">
            <a:spAutoFit/>
          </a:bodyPr>
          <a:lstStyle/>
          <a:p>
            <a:r>
              <a:rPr lang="en-US" sz="1600" b="1" i="1" dirty="0" smtClean="0"/>
              <a:t>Personal Care</a:t>
            </a:r>
            <a:endParaRPr lang="en-US" sz="1600" b="1" i="1" dirty="0"/>
          </a:p>
        </p:txBody>
      </p:sp>
      <p:sp>
        <p:nvSpPr>
          <p:cNvPr id="31" name="TextBox 30"/>
          <p:cNvSpPr txBox="1"/>
          <p:nvPr/>
        </p:nvSpPr>
        <p:spPr>
          <a:xfrm>
            <a:off x="7464101" y="3919306"/>
            <a:ext cx="902811" cy="338554"/>
          </a:xfrm>
          <a:prstGeom prst="rect">
            <a:avLst/>
          </a:prstGeom>
          <a:noFill/>
        </p:spPr>
        <p:txBody>
          <a:bodyPr wrap="none" rtlCol="0">
            <a:spAutoFit/>
          </a:bodyPr>
          <a:lstStyle/>
          <a:p>
            <a:r>
              <a:rPr lang="en-US" sz="1600" b="1" i="1" dirty="0" smtClean="0"/>
              <a:t>Pet Food</a:t>
            </a:r>
            <a:endParaRPr lang="en-US" sz="1600" b="1" i="1" dirty="0"/>
          </a:p>
        </p:txBody>
      </p:sp>
      <p:pic>
        <p:nvPicPr>
          <p:cNvPr id="26" name="Picture 10" descr="http://www.bivouac.co.nz/media/catalog/product/cache/1/image/9df78eab33525d08d6e5fb8d27136e95/s/t/sts_trek-and-travel-pocket-shampoo.jpg"/>
          <p:cNvPicPr>
            <a:picLocks noChangeAspect="1" noChangeArrowheads="1"/>
          </p:cNvPicPr>
          <p:nvPr/>
        </p:nvPicPr>
        <p:blipFill>
          <a:blip r:embed="rId8" cstate="screen"/>
          <a:srcRect/>
          <a:stretch>
            <a:fillRect/>
          </a:stretch>
        </p:blipFill>
        <p:spPr bwMode="auto">
          <a:xfrm>
            <a:off x="3723190" y="4548070"/>
            <a:ext cx="1268963" cy="2247901"/>
          </a:xfrm>
          <a:prstGeom prst="rect">
            <a:avLst/>
          </a:prstGeom>
          <a:noFill/>
        </p:spPr>
      </p:pic>
      <p:pic>
        <p:nvPicPr>
          <p:cNvPr id="32" name="Picture 12" descr="http://i.walmartimages.com/i/p/00/01/03/00/06/0001030006420_500X500.jpg"/>
          <p:cNvPicPr>
            <a:picLocks noChangeAspect="1" noChangeArrowheads="1"/>
          </p:cNvPicPr>
          <p:nvPr/>
        </p:nvPicPr>
        <p:blipFill>
          <a:blip r:embed="rId9" cstate="screen">
            <a:clrChange>
              <a:clrFrom>
                <a:srgbClr val="FFFFFF"/>
              </a:clrFrom>
              <a:clrTo>
                <a:srgbClr val="FFFFFF">
                  <a:alpha val="0"/>
                </a:srgbClr>
              </a:clrTo>
            </a:clrChange>
          </a:blip>
          <a:srcRect/>
          <a:stretch>
            <a:fillRect/>
          </a:stretch>
        </p:blipFill>
        <p:spPr bwMode="auto">
          <a:xfrm>
            <a:off x="126878" y="5061411"/>
            <a:ext cx="2326433" cy="1657421"/>
          </a:xfrm>
          <a:prstGeom prst="rect">
            <a:avLst/>
          </a:prstGeom>
          <a:noFill/>
        </p:spPr>
      </p:pic>
      <p:pic>
        <p:nvPicPr>
          <p:cNvPr id="3" name="Picture 2"/>
          <p:cNvPicPr>
            <a:picLocks noChangeAspect="1" noChangeArrowheads="1"/>
          </p:cNvPicPr>
          <p:nvPr/>
        </p:nvPicPr>
        <p:blipFill>
          <a:blip r:embed="rId10" cstate="screen">
            <a:extLst>
              <a:ext uri="{28A0092B-C50C-407E-A947-70E740481C1C}">
                <a14:useLocalDpi xmlns:a14="http://schemas.microsoft.com/office/drawing/2010/main"/>
              </a:ext>
            </a:extLst>
          </a:blip>
          <a:srcRect l="32150" r="32585"/>
          <a:stretch>
            <a:fillRect/>
          </a:stretch>
        </p:blipFill>
        <p:spPr bwMode="auto">
          <a:xfrm>
            <a:off x="2433805" y="4714875"/>
            <a:ext cx="755779" cy="2143125"/>
          </a:xfrm>
          <a:prstGeom prst="rect">
            <a:avLst/>
          </a:prstGeom>
          <a:noFill/>
          <a:ln w="9525">
            <a:noFill/>
            <a:miter lim="800000"/>
            <a:headEnd/>
            <a:tailEnd/>
          </a:ln>
          <a:effectLst/>
        </p:spPr>
      </p:pic>
      <p:pic>
        <p:nvPicPr>
          <p:cNvPr id="1027" name="Picture 3"/>
          <p:cNvPicPr>
            <a:picLocks noChangeAspect="1" noChangeArrowheads="1"/>
          </p:cNvPicPr>
          <p:nvPr/>
        </p:nvPicPr>
        <p:blipFill>
          <a:blip r:embed="rId11" cstate="screen">
            <a:extLst>
              <a:ext uri="{28A0092B-C50C-407E-A947-70E740481C1C}">
                <a14:useLocalDpi xmlns:a14="http://schemas.microsoft.com/office/drawing/2010/main"/>
              </a:ext>
            </a:extLst>
          </a:blip>
          <a:srcRect l="14299" t="2327" r="14299" b="2326"/>
          <a:stretch>
            <a:fillRect/>
          </a:stretch>
        </p:blipFill>
        <p:spPr bwMode="auto">
          <a:xfrm>
            <a:off x="7345675" y="205300"/>
            <a:ext cx="1530220" cy="2043404"/>
          </a:xfrm>
          <a:prstGeom prst="rect">
            <a:avLst/>
          </a:prstGeom>
          <a:noFill/>
          <a:ln w="9525">
            <a:noFill/>
            <a:miter lim="800000"/>
            <a:headEnd/>
            <a:tailEnd/>
          </a:ln>
          <a:effectLst/>
        </p:spPr>
      </p:pic>
      <p:pic>
        <p:nvPicPr>
          <p:cNvPr id="1028" name="Picture 4"/>
          <p:cNvPicPr>
            <a:picLocks noChangeAspect="1" noChangeArrowheads="1"/>
          </p:cNvPicPr>
          <p:nvPr/>
        </p:nvPicPr>
        <p:blipFill>
          <a:blip r:embed="rId12" cstate="screen">
            <a:extLst>
              <a:ext uri="{28A0092B-C50C-407E-A947-70E740481C1C}">
                <a14:useLocalDpi xmlns:a14="http://schemas.microsoft.com/office/drawing/2010/main"/>
              </a:ext>
            </a:extLst>
          </a:blip>
          <a:srcRect l="22571" r="23442"/>
          <a:stretch>
            <a:fillRect/>
          </a:stretch>
        </p:blipFill>
        <p:spPr bwMode="auto">
          <a:xfrm>
            <a:off x="6337968" y="510004"/>
            <a:ext cx="1156996" cy="2143125"/>
          </a:xfrm>
          <a:prstGeom prst="rect">
            <a:avLst/>
          </a:prstGeom>
          <a:noFill/>
          <a:ln w="9525">
            <a:noFill/>
            <a:miter lim="800000"/>
            <a:headEnd/>
            <a:tailEnd/>
          </a:ln>
          <a:effectLst/>
        </p:spPr>
      </p:pic>
      <p:pic>
        <p:nvPicPr>
          <p:cNvPr id="1029" name="Picture 5"/>
          <p:cNvPicPr>
            <a:picLocks noChangeAspect="1" noChangeArrowheads="1"/>
          </p:cNvPicPr>
          <p:nvPr/>
        </p:nvPicPr>
        <p:blipFill>
          <a:blip r:embed="rId13" cstate="screen">
            <a:extLst>
              <a:ext uri="{28A0092B-C50C-407E-A947-70E740481C1C}">
                <a14:useLocalDpi xmlns:a14="http://schemas.microsoft.com/office/drawing/2010/main"/>
              </a:ext>
            </a:extLst>
          </a:blip>
          <a:srcRect t="19306" b="19741"/>
          <a:stretch>
            <a:fillRect/>
          </a:stretch>
        </p:blipFill>
        <p:spPr bwMode="auto">
          <a:xfrm>
            <a:off x="4698360" y="3121939"/>
            <a:ext cx="2143125" cy="1306286"/>
          </a:xfrm>
          <a:prstGeom prst="rect">
            <a:avLst/>
          </a:prstGeom>
          <a:noFill/>
          <a:ln w="9525">
            <a:noFill/>
            <a:miter lim="800000"/>
            <a:headEnd/>
            <a:tailEnd/>
          </a:ln>
          <a:effectLst/>
        </p:spPr>
      </p:pic>
      <p:sp>
        <p:nvSpPr>
          <p:cNvPr id="33" name="TextBox 32"/>
          <p:cNvSpPr txBox="1"/>
          <p:nvPr/>
        </p:nvSpPr>
        <p:spPr>
          <a:xfrm>
            <a:off x="5202964" y="4358311"/>
            <a:ext cx="837089" cy="338554"/>
          </a:xfrm>
          <a:prstGeom prst="rect">
            <a:avLst/>
          </a:prstGeom>
          <a:noFill/>
        </p:spPr>
        <p:txBody>
          <a:bodyPr wrap="none" rtlCol="0">
            <a:spAutoFit/>
          </a:bodyPr>
          <a:lstStyle/>
          <a:p>
            <a:r>
              <a:rPr lang="en-US" sz="1600" b="1" i="1" dirty="0" smtClean="0"/>
              <a:t>Shaving</a:t>
            </a:r>
            <a:endParaRPr lang="en-US" sz="1600" b="1" i="1" dirty="0"/>
          </a:p>
        </p:txBody>
      </p:sp>
      <p:pic>
        <p:nvPicPr>
          <p:cNvPr id="34" name="Picture 14" descr="MENU SINGLE (2)"/>
          <p:cNvPicPr>
            <a:picLocks noChangeAspect="1" noChangeArrowheads="1"/>
          </p:cNvPicPr>
          <p:nvPr/>
        </p:nvPicPr>
        <p:blipFill>
          <a:blip r:embed="rId14" cstate="screen">
            <a:extLst>
              <a:ext uri="{28A0092B-C50C-407E-A947-70E740481C1C}">
                <a14:useLocalDpi xmlns:a14="http://schemas.microsoft.com/office/drawing/2010/main"/>
              </a:ext>
            </a:extLst>
          </a:blip>
          <a:srcRect r="-2455" b="-1"/>
          <a:stretch>
            <a:fillRect/>
          </a:stretch>
        </p:blipFill>
        <p:spPr bwMode="auto">
          <a:xfrm>
            <a:off x="7239000" y="3087728"/>
            <a:ext cx="1343607" cy="906223"/>
          </a:xfrm>
          <a:prstGeom prst="roundRect">
            <a:avLst>
              <a:gd name="adj" fmla="val 31082"/>
            </a:avLst>
          </a:prstGeom>
          <a:noFill/>
          <a:ln w="9525">
            <a:noFill/>
            <a:miter lim="800000"/>
            <a:headEnd/>
            <a:tailEnd/>
          </a:ln>
          <a:effectLst>
            <a:softEdge rad="31750"/>
          </a:effectLst>
        </p:spPr>
      </p:pic>
      <p:pic>
        <p:nvPicPr>
          <p:cNvPr id="9218" name="Picture 2"/>
          <p:cNvPicPr>
            <a:picLocks noChangeAspect="1" noChangeArrowheads="1"/>
          </p:cNvPicPr>
          <p:nvPr/>
        </p:nvPicPr>
        <p:blipFill>
          <a:blip r:embed="rId15" cstate="screen">
            <a:extLst>
              <a:ext uri="{28A0092B-C50C-407E-A947-70E740481C1C}">
                <a14:useLocalDpi xmlns:a14="http://schemas.microsoft.com/office/drawing/2010/main"/>
              </a:ext>
            </a:extLst>
          </a:blip>
          <a:srcRect t="3122" r="3208" b="7590"/>
          <a:stretch>
            <a:fillRect/>
          </a:stretch>
        </p:blipFill>
        <p:spPr bwMode="auto">
          <a:xfrm>
            <a:off x="4805741" y="5222983"/>
            <a:ext cx="1697971" cy="1334278"/>
          </a:xfrm>
          <a:prstGeom prst="roundRect">
            <a:avLst>
              <a:gd name="adj" fmla="val 24160"/>
            </a:avLst>
          </a:prstGeom>
          <a:noFill/>
          <a:ln w="9525">
            <a:noFill/>
            <a:miter lim="800000"/>
            <a:headEnd/>
            <a:tailEnd/>
          </a:ln>
          <a:effectLst>
            <a:softEdge rad="63500"/>
          </a:effectLst>
        </p:spPr>
      </p:pic>
      <p:grpSp>
        <p:nvGrpSpPr>
          <p:cNvPr id="7" name="Group 6"/>
          <p:cNvGrpSpPr/>
          <p:nvPr/>
        </p:nvGrpSpPr>
        <p:grpSpPr>
          <a:xfrm>
            <a:off x="6808750" y="4566546"/>
            <a:ext cx="2083781" cy="2069591"/>
            <a:chOff x="6988630" y="4611516"/>
            <a:chExt cx="2083781" cy="2069591"/>
          </a:xfrm>
        </p:grpSpPr>
        <p:pic>
          <p:nvPicPr>
            <p:cNvPr id="35" name="Picture 34"/>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rot="20673017">
              <a:off x="6988630" y="4611516"/>
              <a:ext cx="867317" cy="916643"/>
            </a:xfrm>
            <a:prstGeom prst="rect">
              <a:avLst/>
            </a:prstGeom>
          </p:spPr>
        </p:pic>
        <p:grpSp>
          <p:nvGrpSpPr>
            <p:cNvPr id="4" name="Group 3"/>
            <p:cNvGrpSpPr/>
            <p:nvPr/>
          </p:nvGrpSpPr>
          <p:grpSpPr>
            <a:xfrm>
              <a:off x="7433165" y="4645479"/>
              <a:ext cx="1639246" cy="2035628"/>
              <a:chOff x="7433165" y="4645479"/>
              <a:chExt cx="1639246" cy="2035628"/>
            </a:xfrm>
          </p:grpSpPr>
          <p:pic>
            <p:nvPicPr>
              <p:cNvPr id="30" name="Picture 29"/>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8396666" y="5195844"/>
                <a:ext cx="617732" cy="1417530"/>
              </a:xfrm>
              <a:prstGeom prst="rect">
                <a:avLst/>
              </a:prstGeom>
            </p:spPr>
          </p:pic>
          <p:pic>
            <p:nvPicPr>
              <p:cNvPr id="36" name="Picture 1"/>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7881790" y="4645479"/>
                <a:ext cx="595458" cy="799168"/>
              </a:xfrm>
              <a:prstGeom prst="rect">
                <a:avLst/>
              </a:prstGeom>
              <a:noFill/>
              <a:ln w="9525">
                <a:noFill/>
                <a:miter lim="800000"/>
                <a:headEnd/>
                <a:tailEnd/>
              </a:ln>
              <a:effectLst/>
            </p:spPr>
          </p:pic>
          <p:pic>
            <p:nvPicPr>
              <p:cNvPr id="37" name="Picture 36"/>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7433165" y="5438870"/>
                <a:ext cx="797823" cy="1242237"/>
              </a:xfrm>
              <a:prstGeom prst="rect">
                <a:avLst/>
              </a:prstGeom>
            </p:spPr>
          </p:pic>
          <p:sp>
            <p:nvSpPr>
              <p:cNvPr id="38" name="TextBox 37"/>
              <p:cNvSpPr txBox="1"/>
              <p:nvPr/>
            </p:nvSpPr>
            <p:spPr>
              <a:xfrm>
                <a:off x="8477248" y="4828105"/>
                <a:ext cx="595163" cy="338554"/>
              </a:xfrm>
              <a:prstGeom prst="rect">
                <a:avLst/>
              </a:prstGeom>
              <a:noFill/>
            </p:spPr>
            <p:txBody>
              <a:bodyPr wrap="none" rtlCol="0">
                <a:spAutoFit/>
              </a:bodyPr>
              <a:lstStyle/>
              <a:p>
                <a:r>
                  <a:rPr lang="en-US" sz="1600" b="1" i="1" dirty="0" smtClean="0"/>
                  <a:t>Juice</a:t>
                </a:r>
                <a:endParaRPr lang="en-US" sz="1600" b="1" i="1" dirty="0"/>
              </a:p>
            </p:txBody>
          </p:sp>
        </p:grpSp>
      </p:grpSp>
      <p:pic>
        <p:nvPicPr>
          <p:cNvPr id="39" name="Picture 5"/>
          <p:cNvPicPr>
            <a:picLocks noChangeAspect="1" noChangeArrowheads="1"/>
          </p:cNvPicPr>
          <p:nvPr/>
        </p:nvPicPr>
        <p:blipFill>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rcRect l="29102" r="29537"/>
          <a:stretch>
            <a:fillRect/>
          </a:stretch>
        </p:blipFill>
        <p:spPr bwMode="auto">
          <a:xfrm>
            <a:off x="4526097" y="845420"/>
            <a:ext cx="525432" cy="1270373"/>
          </a:xfrm>
          <a:prstGeom prst="rect">
            <a:avLst/>
          </a:prstGeom>
          <a:noFill/>
          <a:ln w="9525">
            <a:noFill/>
            <a:miter lim="800000"/>
            <a:headEnd/>
            <a:tailEnd/>
          </a:ln>
          <a:effectLst/>
        </p:spPr>
      </p:pic>
      <p:pic>
        <p:nvPicPr>
          <p:cNvPr id="40" name="Picture 6"/>
          <p:cNvPicPr>
            <a:picLocks noChangeAspect="1" noChangeArrowheads="1"/>
          </p:cNvPicPr>
          <p:nvPr/>
        </p:nvPicPr>
        <p:blipFill>
          <a:blip r:embed="rId21" cstate="screen">
            <a:clrChange>
              <a:clrFrom>
                <a:srgbClr val="FFFFFF"/>
              </a:clrFrom>
              <a:clrTo>
                <a:srgbClr val="FFFFFF">
                  <a:alpha val="0"/>
                </a:srgbClr>
              </a:clrTo>
            </a:clrChange>
            <a:extLst>
              <a:ext uri="{28A0092B-C50C-407E-A947-70E740481C1C}">
                <a14:useLocalDpi xmlns:a14="http://schemas.microsoft.com/office/drawing/2010/main"/>
              </a:ext>
            </a:extLst>
          </a:blip>
          <a:srcRect l="30758" t="2551" r="30758" b="2988"/>
          <a:stretch>
            <a:fillRect/>
          </a:stretch>
        </p:blipFill>
        <p:spPr bwMode="auto">
          <a:xfrm>
            <a:off x="5198354" y="1053220"/>
            <a:ext cx="481553" cy="1181996"/>
          </a:xfrm>
          <a:prstGeom prst="rect">
            <a:avLst/>
          </a:prstGeom>
          <a:noFill/>
          <a:ln w="9525">
            <a:noFill/>
            <a:miter lim="800000"/>
            <a:headEnd/>
            <a:tailEnd/>
          </a:ln>
          <a:effectLst/>
        </p:spPr>
      </p:pic>
      <p:sp>
        <p:nvSpPr>
          <p:cNvPr id="41" name="TextBox 40"/>
          <p:cNvSpPr txBox="1"/>
          <p:nvPr/>
        </p:nvSpPr>
        <p:spPr>
          <a:xfrm>
            <a:off x="3827270" y="2580790"/>
            <a:ext cx="2020874" cy="338554"/>
          </a:xfrm>
          <a:prstGeom prst="rect">
            <a:avLst/>
          </a:prstGeom>
          <a:noFill/>
        </p:spPr>
        <p:txBody>
          <a:bodyPr wrap="none" rtlCol="0">
            <a:spAutoFit/>
          </a:bodyPr>
          <a:lstStyle/>
          <a:p>
            <a:r>
              <a:rPr lang="en-US" sz="1600" b="1" i="1" dirty="0" smtClean="0"/>
              <a:t>Baby Food &amp; Formula</a:t>
            </a:r>
            <a:endParaRPr lang="en-US" sz="1600" b="1" i="1" dirty="0"/>
          </a:p>
        </p:txBody>
      </p:sp>
      <p:pic>
        <p:nvPicPr>
          <p:cNvPr id="5" name="Picture 4"/>
          <p:cNvPicPr>
            <a:picLocks noChangeAspect="1"/>
          </p:cNvPicPr>
          <p:nvPr/>
        </p:nvPicPr>
        <p:blipFill rotWithShape="1">
          <a:blip r:embed="rId22" cstate="screen">
            <a:extLst>
              <a:ext uri="{28A0092B-C50C-407E-A947-70E740481C1C}">
                <a14:useLocalDpi xmlns:a14="http://schemas.microsoft.com/office/drawing/2010/main"/>
              </a:ext>
            </a:extLst>
          </a:blip>
          <a:srcRect l="23135" r="22346"/>
          <a:stretch/>
        </p:blipFill>
        <p:spPr>
          <a:xfrm>
            <a:off x="3808596" y="794011"/>
            <a:ext cx="711688" cy="1305405"/>
          </a:xfrm>
          <a:prstGeom prst="rect">
            <a:avLst/>
          </a:prstGeom>
        </p:spPr>
      </p:pic>
      <p:sp>
        <p:nvSpPr>
          <p:cNvPr id="8" name="Rectangle 7"/>
          <p:cNvSpPr/>
          <p:nvPr/>
        </p:nvSpPr>
        <p:spPr>
          <a:xfrm>
            <a:off x="1679715" y="4686313"/>
            <a:ext cx="619080" cy="338554"/>
          </a:xfrm>
          <a:prstGeom prst="rect">
            <a:avLst/>
          </a:prstGeom>
        </p:spPr>
        <p:txBody>
          <a:bodyPr wrap="none">
            <a:spAutoFit/>
          </a:bodyPr>
          <a:lstStyle/>
          <a:p>
            <a:pPr lvl="0"/>
            <a:r>
              <a:rPr lang="en-US" sz="1600" b="1" i="1" dirty="0">
                <a:solidFill>
                  <a:srgbClr val="57584F"/>
                </a:solidFill>
              </a:rPr>
              <a:t>Nuts</a:t>
            </a:r>
          </a:p>
        </p:txBody>
      </p:sp>
    </p:spTree>
    <p:extLst>
      <p:ext uri="{BB962C8B-B14F-4D97-AF65-F5344CB8AC3E}">
        <p14:creationId xmlns:p14="http://schemas.microsoft.com/office/powerpoint/2010/main" val="367163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Month XX, 20XX</a:t>
            </a:r>
            <a:endParaRPr lang="en-US"/>
          </a:p>
        </p:txBody>
      </p:sp>
      <p:sp>
        <p:nvSpPr>
          <p:cNvPr id="4" name="Footer Placeholder 3"/>
          <p:cNvSpPr>
            <a:spLocks noGrp="1"/>
          </p:cNvSpPr>
          <p:nvPr>
            <p:ph type="ftr" sz="quarter" idx="11"/>
          </p:nvPr>
        </p:nvSpPr>
        <p:spPr/>
        <p:txBody>
          <a:bodyPr/>
          <a:lstStyle/>
          <a:p>
            <a:pPr>
              <a:defRPr/>
            </a:pPr>
            <a:r>
              <a:rPr lang="en-US" smtClean="0"/>
              <a:t>©2012 Waste Management</a:t>
            </a:r>
            <a:endParaRPr lang="en-US"/>
          </a:p>
        </p:txBody>
      </p:sp>
      <p:sp>
        <p:nvSpPr>
          <p:cNvPr id="5" name="Slide Number Placeholder 4"/>
          <p:cNvSpPr>
            <a:spLocks noGrp="1"/>
          </p:cNvSpPr>
          <p:nvPr>
            <p:ph type="sldNum" sz="quarter" idx="12"/>
          </p:nvPr>
        </p:nvSpPr>
        <p:spPr/>
        <p:txBody>
          <a:bodyPr/>
          <a:lstStyle/>
          <a:p>
            <a:pPr>
              <a:defRPr/>
            </a:pPr>
            <a:fld id="{6A6CC9FA-AF18-4442-A0CB-42BB1534B764}" type="slidenum">
              <a:rPr lang="en-US" smtClean="0"/>
              <a:pPr>
                <a:defRPr/>
              </a:pPr>
              <a:t>12</a:t>
            </a:fld>
            <a:endParaRPr lang="en-US"/>
          </a:p>
        </p:txBody>
      </p:sp>
      <p:pic>
        <p:nvPicPr>
          <p:cNvPr id="4098" name="Picture 2" descr="C:\Users\Srobins\AppData\Local\Microsoft\Windows\Temporary Internet Files\Content.Outlook\B1U9A23D\Attachment-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0"/>
            <a:ext cx="4800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6200" y="76200"/>
            <a:ext cx="7696200" cy="584775"/>
          </a:xfrm>
          <a:prstGeom prst="rect">
            <a:avLst/>
          </a:prstGeom>
          <a:noFill/>
        </p:spPr>
        <p:txBody>
          <a:bodyPr wrap="square" rtlCol="0">
            <a:spAutoFit/>
          </a:bodyPr>
          <a:lstStyle/>
          <a:p>
            <a:r>
              <a:rPr lang="en-US" sz="3200" dirty="0" smtClean="0">
                <a:solidFill>
                  <a:srgbClr val="00693C"/>
                </a:solidFill>
              </a:rPr>
              <a:t>Implications</a:t>
            </a:r>
            <a:endParaRPr lang="en-US" sz="3200" dirty="0">
              <a:solidFill>
                <a:srgbClr val="00693C"/>
              </a:solidFill>
            </a:endParaRPr>
          </a:p>
        </p:txBody>
      </p:sp>
      <p:sp>
        <p:nvSpPr>
          <p:cNvPr id="9" name="Rounded Rectangle 8"/>
          <p:cNvSpPr/>
          <p:nvPr/>
        </p:nvSpPr>
        <p:spPr bwMode="auto">
          <a:xfrm>
            <a:off x="362059" y="660975"/>
            <a:ext cx="3704094" cy="6019225"/>
          </a:xfrm>
          <a:prstGeom prst="roundRect">
            <a:avLst/>
          </a:prstGeom>
          <a:solidFill>
            <a:schemeClr val="accent3">
              <a:lumMod val="20000"/>
              <a:lumOff val="80000"/>
            </a:schemeClr>
          </a:solidFill>
          <a:ln w="38100" cap="flat" cmpd="sng" algn="ctr">
            <a:solidFill>
              <a:srgbClr val="7AB800"/>
            </a:solidFill>
            <a:prstDash val="sysDot"/>
            <a:round/>
            <a:headEnd type="none" w="med" len="med"/>
            <a:tailEnd type="none" w="med" len="med"/>
          </a:ln>
          <a:effectLst/>
        </p:spPr>
        <p:txBody>
          <a:bodyPr vert="horz" wrap="square" lIns="0" tIns="0" rIns="91440" bIns="0" numCol="1" rtlCol="0" anchor="t" anchorCtr="0" compatLnSpc="1">
            <a:prstTxWarp prst="textNoShape">
              <a:avLst/>
            </a:prstTxWarp>
          </a:bodyPr>
          <a:lstStyle/>
          <a:p>
            <a:pPr marL="342900" indent="-342900">
              <a:lnSpc>
                <a:spcPct val="110000"/>
              </a:lnSpc>
              <a:spcBef>
                <a:spcPts val="600"/>
              </a:spcBef>
              <a:buFont typeface="Arial" panose="020B0604020202020204" pitchFamily="34" charset="0"/>
              <a:buChar char="•"/>
            </a:pPr>
            <a:r>
              <a:rPr lang="en-US" sz="2400" dirty="0">
                <a:cs typeface="Arial" pitchFamily="34" charset="0"/>
              </a:rPr>
              <a:t>Less </a:t>
            </a:r>
            <a:r>
              <a:rPr lang="en-US" sz="2400" dirty="0" smtClean="0">
                <a:cs typeface="Arial" pitchFamily="34" charset="0"/>
              </a:rPr>
              <a:t>food waste</a:t>
            </a:r>
            <a:endParaRPr lang="en-US" sz="2400" dirty="0">
              <a:cs typeface="Arial" pitchFamily="34" charset="0"/>
            </a:endParaRPr>
          </a:p>
          <a:p>
            <a:pPr marL="342900" indent="-342900">
              <a:lnSpc>
                <a:spcPct val="110000"/>
              </a:lnSpc>
              <a:spcBef>
                <a:spcPts val="600"/>
              </a:spcBef>
              <a:buFont typeface="Arial" panose="020B0604020202020204" pitchFamily="34" charset="0"/>
              <a:buChar char="•"/>
            </a:pPr>
            <a:r>
              <a:rPr lang="en-US" sz="2400" dirty="0">
                <a:cs typeface="Arial" pitchFamily="34" charset="0"/>
              </a:rPr>
              <a:t>More custom packaging </a:t>
            </a:r>
          </a:p>
          <a:p>
            <a:pPr marL="342900" indent="-342900">
              <a:lnSpc>
                <a:spcPct val="110000"/>
              </a:lnSpc>
              <a:spcBef>
                <a:spcPts val="600"/>
              </a:spcBef>
              <a:buFont typeface="Arial" panose="020B0604020202020204" pitchFamily="34" charset="0"/>
              <a:buChar char="•"/>
            </a:pPr>
            <a:r>
              <a:rPr lang="en-US" sz="2400" dirty="0">
                <a:cs typeface="Arial" pitchFamily="34" charset="0"/>
              </a:rPr>
              <a:t>More small packaging</a:t>
            </a:r>
          </a:p>
          <a:p>
            <a:pPr marL="342900" indent="-342900">
              <a:lnSpc>
                <a:spcPct val="110000"/>
              </a:lnSpc>
              <a:spcBef>
                <a:spcPts val="600"/>
              </a:spcBef>
              <a:buFont typeface="Arial" panose="020B0604020202020204" pitchFamily="34" charset="0"/>
              <a:buChar char="•"/>
            </a:pPr>
            <a:r>
              <a:rPr lang="en-US" sz="2400" dirty="0">
                <a:cs typeface="Arial" pitchFamily="34" charset="0"/>
              </a:rPr>
              <a:t>More packaging that cannot be recycled in MRFs with existing technology</a:t>
            </a:r>
          </a:p>
          <a:p>
            <a:pPr marL="342900" indent="-342900">
              <a:lnSpc>
                <a:spcPct val="110000"/>
              </a:lnSpc>
              <a:spcBef>
                <a:spcPts val="600"/>
              </a:spcBef>
              <a:buFont typeface="Arial" panose="020B0604020202020204" pitchFamily="34" charset="0"/>
              <a:buChar char="•"/>
            </a:pPr>
            <a:r>
              <a:rPr lang="en-US" sz="2400" dirty="0">
                <a:cs typeface="Arial" pitchFamily="34" charset="0"/>
              </a:rPr>
              <a:t>More packaging with no end </a:t>
            </a:r>
            <a:r>
              <a:rPr lang="en-US" sz="2400" dirty="0" smtClean="0">
                <a:cs typeface="Arial" pitchFamily="34" charset="0"/>
              </a:rPr>
              <a:t>markets</a:t>
            </a:r>
          </a:p>
          <a:p>
            <a:pPr marL="342900" indent="-342900">
              <a:lnSpc>
                <a:spcPct val="110000"/>
              </a:lnSpc>
              <a:spcBef>
                <a:spcPts val="600"/>
              </a:spcBef>
              <a:buFont typeface="Arial" panose="020B0604020202020204" pitchFamily="34" charset="0"/>
              <a:buChar char="•"/>
            </a:pPr>
            <a:r>
              <a:rPr lang="en-US" sz="2400" dirty="0" smtClean="0">
                <a:cs typeface="Arial" pitchFamily="34" charset="0"/>
              </a:rPr>
              <a:t>Convenience trumps sustainability</a:t>
            </a:r>
            <a:endParaRPr lang="en-US" sz="2400" dirty="0">
              <a:cs typeface="Arial" pitchFamily="34" charset="0"/>
            </a:endParaRPr>
          </a:p>
        </p:txBody>
      </p:sp>
    </p:spTree>
    <p:extLst>
      <p:ext uri="{BB962C8B-B14F-4D97-AF65-F5344CB8AC3E}">
        <p14:creationId xmlns:p14="http://schemas.microsoft.com/office/powerpoint/2010/main" val="8665319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0728" y="197653"/>
            <a:ext cx="6029694" cy="941387"/>
          </a:xfrm>
        </p:spPr>
        <p:txBody>
          <a:bodyPr/>
          <a:lstStyle/>
          <a:p>
            <a:r>
              <a:rPr lang="en-US" dirty="0" smtClean="0"/>
              <a:t>What Makes Something Recyclable?</a:t>
            </a:r>
            <a:endParaRPr lang="en-US" dirty="0"/>
          </a:p>
        </p:txBody>
      </p:sp>
      <p:sp>
        <p:nvSpPr>
          <p:cNvPr id="4" name="Text Placeholder 3"/>
          <p:cNvSpPr>
            <a:spLocks noGrp="1"/>
          </p:cNvSpPr>
          <p:nvPr>
            <p:ph type="body" sz="quarter" idx="14"/>
          </p:nvPr>
        </p:nvSpPr>
        <p:spPr/>
        <p:txBody>
          <a:bodyPr/>
          <a:lstStyle/>
          <a:p>
            <a:r>
              <a:rPr lang="en-US" dirty="0" smtClean="0"/>
              <a:t> </a:t>
            </a:r>
            <a:endParaRPr lang="en-US" dirty="0"/>
          </a:p>
        </p:txBody>
      </p:sp>
      <p:grpSp>
        <p:nvGrpSpPr>
          <p:cNvPr id="21" name="Group 20"/>
          <p:cNvGrpSpPr/>
          <p:nvPr/>
        </p:nvGrpSpPr>
        <p:grpSpPr>
          <a:xfrm>
            <a:off x="-110600" y="939981"/>
            <a:ext cx="11966272" cy="5096103"/>
            <a:chOff x="-601436" y="955747"/>
            <a:chExt cx="11122054" cy="5096103"/>
          </a:xfrm>
        </p:grpSpPr>
        <p:grpSp>
          <p:nvGrpSpPr>
            <p:cNvPr id="20" name="Group 19"/>
            <p:cNvGrpSpPr/>
            <p:nvPr/>
          </p:nvGrpSpPr>
          <p:grpSpPr>
            <a:xfrm>
              <a:off x="-601436" y="955747"/>
              <a:ext cx="11122054" cy="5096103"/>
              <a:chOff x="-738596" y="1321507"/>
              <a:chExt cx="11122054" cy="5096103"/>
            </a:xfrm>
          </p:grpSpPr>
          <p:sp>
            <p:nvSpPr>
              <p:cNvPr id="11" name="Freeform 10"/>
              <p:cNvSpPr/>
              <p:nvPr/>
            </p:nvSpPr>
            <p:spPr>
              <a:xfrm>
                <a:off x="-254263" y="2499361"/>
                <a:ext cx="2753625" cy="2406596"/>
              </a:xfrm>
              <a:custGeom>
                <a:avLst/>
                <a:gdLst>
                  <a:gd name="connsiteX0" fmla="*/ 0 w 2290694"/>
                  <a:gd name="connsiteY0" fmla="*/ 1145404 h 2290807"/>
                  <a:gd name="connsiteX1" fmla="*/ 1145347 w 2290694"/>
                  <a:gd name="connsiteY1" fmla="*/ 0 h 2290807"/>
                  <a:gd name="connsiteX2" fmla="*/ 2290694 w 2290694"/>
                  <a:gd name="connsiteY2" fmla="*/ 1145404 h 2290807"/>
                  <a:gd name="connsiteX3" fmla="*/ 1145347 w 2290694"/>
                  <a:gd name="connsiteY3" fmla="*/ 2290808 h 2290807"/>
                  <a:gd name="connsiteX4" fmla="*/ 0 w 2290694"/>
                  <a:gd name="connsiteY4" fmla="*/ 1145404 h 2290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694" h="2290807">
                    <a:moveTo>
                      <a:pt x="0" y="1145404"/>
                    </a:moveTo>
                    <a:cubicBezTo>
                      <a:pt x="0" y="512815"/>
                      <a:pt x="512789" y="0"/>
                      <a:pt x="1145347" y="0"/>
                    </a:cubicBezTo>
                    <a:cubicBezTo>
                      <a:pt x="1777905" y="0"/>
                      <a:pt x="2290694" y="512815"/>
                      <a:pt x="2290694" y="1145404"/>
                    </a:cubicBezTo>
                    <a:cubicBezTo>
                      <a:pt x="2290694" y="1777993"/>
                      <a:pt x="1777905" y="2290808"/>
                      <a:pt x="1145347" y="2290808"/>
                    </a:cubicBezTo>
                    <a:cubicBezTo>
                      <a:pt x="512789" y="2290808"/>
                      <a:pt x="0" y="1777993"/>
                      <a:pt x="0" y="1145404"/>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65944" tIns="365961" rIns="365944" bIns="365961" numCol="1" spcCol="1270" anchor="ctr" anchorCtr="0">
                <a:noAutofit/>
              </a:bodyPr>
              <a:lstStyle/>
              <a:p>
                <a:pPr lvl="0" algn="ctr" defTabSz="1066800" rtl="0">
                  <a:lnSpc>
                    <a:spcPct val="90000"/>
                  </a:lnSpc>
                  <a:spcBef>
                    <a:spcPct val="0"/>
                  </a:spcBef>
                  <a:spcAft>
                    <a:spcPts val="0"/>
                  </a:spcAft>
                </a:pPr>
                <a:r>
                  <a:rPr lang="en-US" sz="2400" dirty="0" smtClean="0"/>
                  <a:t>All of these are necessary for sustainable recycling</a:t>
                </a:r>
                <a:endParaRPr lang="en-US" sz="2400" kern="1200" dirty="0"/>
              </a:p>
            </p:txBody>
          </p:sp>
          <p:sp>
            <p:nvSpPr>
              <p:cNvPr id="12" name="Block Arc 11"/>
              <p:cNvSpPr/>
              <p:nvPr/>
            </p:nvSpPr>
            <p:spPr>
              <a:xfrm rot="256341">
                <a:off x="-738596" y="1590852"/>
                <a:ext cx="4672981" cy="4754857"/>
              </a:xfrm>
              <a:prstGeom prst="blockArc">
                <a:avLst>
                  <a:gd name="adj1" fmla="val 17527788"/>
                  <a:gd name="adj2" fmla="val 4119114"/>
                  <a:gd name="adj3" fmla="val 5750"/>
                </a:avLst>
              </a:prstGeom>
            </p:spPr>
            <p:style>
              <a:lnRef idx="2">
                <a:schemeClr val="lt1">
                  <a:hueOff val="0"/>
                  <a:satOff val="0"/>
                  <a:lumOff val="0"/>
                  <a:alphaOff val="0"/>
                </a:schemeClr>
              </a:lnRef>
              <a:fillRef idx="1">
                <a:schemeClr val="accent3">
                  <a:hueOff val="-2648317"/>
                  <a:satOff val="49999"/>
                  <a:lumOff val="5883"/>
                  <a:alphaOff val="0"/>
                </a:schemeClr>
              </a:fillRef>
              <a:effectRef idx="0">
                <a:schemeClr val="accent3">
                  <a:hueOff val="-2648317"/>
                  <a:satOff val="49999"/>
                  <a:lumOff val="5883"/>
                  <a:alphaOff val="0"/>
                </a:schemeClr>
              </a:effectRef>
              <a:fontRef idx="minor">
                <a:schemeClr val="lt1"/>
              </a:fontRef>
            </p:style>
          </p:sp>
          <p:sp>
            <p:nvSpPr>
              <p:cNvPr id="13" name="Oval 12"/>
              <p:cNvSpPr/>
              <p:nvPr/>
            </p:nvSpPr>
            <p:spPr>
              <a:xfrm>
                <a:off x="2683774" y="1321507"/>
                <a:ext cx="1205052" cy="1710094"/>
              </a:xfrm>
              <a:prstGeom prst="ellipse">
                <a:avLst/>
              </a:prstGeom>
              <a:blipFill rotWithShape="1">
                <a:blip r:embed="rId3"/>
                <a:stretch>
                  <a:fillRect/>
                </a:stretch>
              </a:blipFill>
              <a:ln>
                <a:noFill/>
              </a:ln>
            </p:spPr>
            <p:style>
              <a:lnRef idx="2">
                <a:scrgbClr r="0" g="0" b="0"/>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4" name="Freeform 13"/>
              <p:cNvSpPr/>
              <p:nvPr/>
            </p:nvSpPr>
            <p:spPr>
              <a:xfrm>
                <a:off x="3959903" y="1595827"/>
                <a:ext cx="5177743" cy="1188004"/>
              </a:xfrm>
              <a:custGeom>
                <a:avLst/>
                <a:gdLst>
                  <a:gd name="connsiteX0" fmla="*/ 0 w 5177743"/>
                  <a:gd name="connsiteY0" fmla="*/ 0 h 1188004"/>
                  <a:gd name="connsiteX1" fmla="*/ 5177743 w 5177743"/>
                  <a:gd name="connsiteY1" fmla="*/ 0 h 1188004"/>
                  <a:gd name="connsiteX2" fmla="*/ 5177743 w 5177743"/>
                  <a:gd name="connsiteY2" fmla="*/ 1188004 h 1188004"/>
                  <a:gd name="connsiteX3" fmla="*/ 0 w 5177743"/>
                  <a:gd name="connsiteY3" fmla="*/ 1188004 h 1188004"/>
                  <a:gd name="connsiteX4" fmla="*/ 0 w 5177743"/>
                  <a:gd name="connsiteY4" fmla="*/ 0 h 118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7743" h="1188004">
                    <a:moveTo>
                      <a:pt x="0" y="0"/>
                    </a:moveTo>
                    <a:lnTo>
                      <a:pt x="5177743" y="0"/>
                    </a:lnTo>
                    <a:lnTo>
                      <a:pt x="5177743" y="1188004"/>
                    </a:lnTo>
                    <a:lnTo>
                      <a:pt x="0" y="11880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b" anchorCtr="0">
                <a:noAutofit/>
              </a:bodyPr>
              <a:lstStyle/>
              <a:p>
                <a:pPr marL="342900" lvl="0" indent="-220663" algn="l" defTabSz="711200" rtl="0">
                  <a:lnSpc>
                    <a:spcPct val="90000"/>
                  </a:lnSpc>
                  <a:spcBef>
                    <a:spcPct val="0"/>
                  </a:spcBef>
                  <a:spcAft>
                    <a:spcPct val="10000"/>
                  </a:spcAft>
                  <a:buFont typeface="Arial" panose="020B0604020202020204" pitchFamily="34" charset="0"/>
                  <a:buChar char="•"/>
                </a:pPr>
                <a:r>
                  <a:rPr lang="en-US" sz="1600" b="1" dirty="0" smtClean="0"/>
                  <a:t>Convenience</a:t>
                </a:r>
              </a:p>
              <a:p>
                <a:pPr marL="342900" lvl="0" indent="-220663" algn="l" defTabSz="711200" rtl="0">
                  <a:lnSpc>
                    <a:spcPct val="90000"/>
                  </a:lnSpc>
                  <a:spcBef>
                    <a:spcPct val="0"/>
                  </a:spcBef>
                  <a:spcAft>
                    <a:spcPct val="10000"/>
                  </a:spcAft>
                  <a:buFont typeface="Arial" panose="020B0604020202020204" pitchFamily="34" charset="0"/>
                  <a:buChar char="•"/>
                </a:pPr>
                <a:r>
                  <a:rPr lang="en-US" sz="1600" b="1" dirty="0" smtClean="0"/>
                  <a:t>Size/shape</a:t>
                </a:r>
              </a:p>
              <a:p>
                <a:pPr marL="342900" lvl="0" indent="-220663" algn="l" defTabSz="711200" rtl="0">
                  <a:lnSpc>
                    <a:spcPct val="90000"/>
                  </a:lnSpc>
                  <a:spcBef>
                    <a:spcPct val="0"/>
                  </a:spcBef>
                  <a:spcAft>
                    <a:spcPct val="10000"/>
                  </a:spcAft>
                  <a:buFont typeface="Arial" panose="020B0604020202020204" pitchFamily="34" charset="0"/>
                  <a:buChar char="•"/>
                </a:pPr>
                <a:r>
                  <a:rPr lang="en-US" sz="1600" b="1" dirty="0" smtClean="0"/>
                  <a:t>Public education</a:t>
                </a:r>
              </a:p>
            </p:txBody>
          </p:sp>
          <p:sp>
            <p:nvSpPr>
              <p:cNvPr id="16" name="Oval 15"/>
              <p:cNvSpPr/>
              <p:nvPr/>
            </p:nvSpPr>
            <p:spPr>
              <a:xfrm>
                <a:off x="2915342" y="2799071"/>
                <a:ext cx="3265520" cy="2404587"/>
              </a:xfrm>
              <a:prstGeom prst="ellipse">
                <a:avLst/>
              </a:prstGeom>
              <a:blipFill rotWithShape="1">
                <a:blip r:embed="rId4"/>
                <a:stretch>
                  <a:fillRect/>
                </a:stretch>
              </a:blipFill>
              <a:ln>
                <a:noFill/>
              </a:ln>
            </p:spPr>
            <p:style>
              <a:lnRef idx="2">
                <a:scrgbClr r="0" g="0" b="0"/>
              </a:lnRef>
              <a:fillRef idx="1">
                <a:scrgbClr r="0" g="0" b="0"/>
              </a:fillRef>
              <a:effectRef idx="0">
                <a:schemeClr val="accent3">
                  <a:tint val="50000"/>
                  <a:hueOff val="-1273514"/>
                  <a:satOff val="19907"/>
                  <a:lumOff val="2543"/>
                  <a:alphaOff val="0"/>
                </a:schemeClr>
              </a:effectRef>
              <a:fontRef idx="minor">
                <a:schemeClr val="lt1">
                  <a:hueOff val="0"/>
                  <a:satOff val="0"/>
                  <a:lumOff val="0"/>
                  <a:alphaOff val="0"/>
                </a:schemeClr>
              </a:fontRef>
            </p:style>
          </p:sp>
          <p:sp>
            <p:nvSpPr>
              <p:cNvPr id="17" name="Freeform 16"/>
              <p:cNvSpPr/>
              <p:nvPr/>
            </p:nvSpPr>
            <p:spPr>
              <a:xfrm>
                <a:off x="5936755" y="3420810"/>
                <a:ext cx="4446703" cy="1188004"/>
              </a:xfrm>
              <a:custGeom>
                <a:avLst/>
                <a:gdLst>
                  <a:gd name="connsiteX0" fmla="*/ 0 w 4446703"/>
                  <a:gd name="connsiteY0" fmla="*/ 0 h 1188004"/>
                  <a:gd name="connsiteX1" fmla="*/ 4446703 w 4446703"/>
                  <a:gd name="connsiteY1" fmla="*/ 0 h 1188004"/>
                  <a:gd name="connsiteX2" fmla="*/ 4446703 w 4446703"/>
                  <a:gd name="connsiteY2" fmla="*/ 1188004 h 1188004"/>
                  <a:gd name="connsiteX3" fmla="*/ 0 w 4446703"/>
                  <a:gd name="connsiteY3" fmla="*/ 1188004 h 1188004"/>
                  <a:gd name="connsiteX4" fmla="*/ 0 w 4446703"/>
                  <a:gd name="connsiteY4" fmla="*/ 0 h 118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6703" h="1188004">
                    <a:moveTo>
                      <a:pt x="0" y="0"/>
                    </a:moveTo>
                    <a:lnTo>
                      <a:pt x="4446703" y="0"/>
                    </a:lnTo>
                    <a:lnTo>
                      <a:pt x="4446703" y="1188004"/>
                    </a:lnTo>
                    <a:lnTo>
                      <a:pt x="0" y="11880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b" anchorCtr="0">
                <a:noAutofit/>
              </a:bodyPr>
              <a:lstStyle/>
              <a:p>
                <a:pPr marL="285750" lvl="0" indent="-163513" algn="l" defTabSz="711200" rtl="0">
                  <a:lnSpc>
                    <a:spcPct val="90000"/>
                  </a:lnSpc>
                  <a:spcBef>
                    <a:spcPct val="0"/>
                  </a:spcBef>
                  <a:spcAft>
                    <a:spcPct val="10000"/>
                  </a:spcAft>
                  <a:buFont typeface="Arial" panose="020B0604020202020204" pitchFamily="34" charset="0"/>
                  <a:buChar char="•"/>
                </a:pPr>
                <a:r>
                  <a:rPr lang="en-US" sz="1600" b="1" kern="1200" dirty="0" smtClean="0"/>
                  <a:t>Identification</a:t>
                </a:r>
              </a:p>
              <a:p>
                <a:pPr marL="285750" lvl="0" indent="-163513" algn="l" defTabSz="711200" rtl="0">
                  <a:lnSpc>
                    <a:spcPct val="90000"/>
                  </a:lnSpc>
                  <a:spcBef>
                    <a:spcPct val="0"/>
                  </a:spcBef>
                  <a:spcAft>
                    <a:spcPct val="10000"/>
                  </a:spcAft>
                  <a:buFont typeface="Arial" panose="020B0604020202020204" pitchFamily="34" charset="0"/>
                  <a:buChar char="•"/>
                </a:pPr>
                <a:r>
                  <a:rPr lang="en-US" sz="1600" b="1" dirty="0" smtClean="0"/>
                  <a:t>Sorting</a:t>
                </a:r>
              </a:p>
              <a:p>
                <a:pPr marL="285750" lvl="0" indent="-163513" algn="l" defTabSz="711200" rtl="0">
                  <a:lnSpc>
                    <a:spcPct val="90000"/>
                  </a:lnSpc>
                  <a:spcBef>
                    <a:spcPct val="0"/>
                  </a:spcBef>
                  <a:spcAft>
                    <a:spcPct val="10000"/>
                  </a:spcAft>
                  <a:buFont typeface="Arial" panose="020B0604020202020204" pitchFamily="34" charset="0"/>
                  <a:buChar char="•"/>
                </a:pPr>
                <a:r>
                  <a:rPr lang="en-US" sz="1600" b="1" kern="1200" dirty="0" smtClean="0"/>
                  <a:t>Size</a:t>
                </a:r>
                <a:endParaRPr lang="en-US" sz="2000" b="1" kern="1200" dirty="0"/>
              </a:p>
            </p:txBody>
          </p:sp>
          <p:sp>
            <p:nvSpPr>
              <p:cNvPr id="18" name="Rounded Rectangle 17"/>
              <p:cNvSpPr/>
              <p:nvPr/>
            </p:nvSpPr>
            <p:spPr>
              <a:xfrm>
                <a:off x="2392680" y="4905956"/>
                <a:ext cx="1496147" cy="1511654"/>
              </a:xfrm>
              <a:prstGeom prst="roundRect">
                <a:avLst/>
              </a:prstGeom>
              <a:blipFill rotWithShape="1">
                <a:blip r:embed="rId5"/>
                <a:stretch>
                  <a:fillRect/>
                </a:stretch>
              </a:blipFill>
              <a:ln>
                <a:noFill/>
              </a:ln>
            </p:spPr>
            <p:style>
              <a:lnRef idx="2">
                <a:scrgbClr r="0" g="0" b="0"/>
              </a:lnRef>
              <a:fillRef idx="1">
                <a:scrgbClr r="0" g="0" b="0"/>
              </a:fillRef>
              <a:effectRef idx="0">
                <a:schemeClr val="accent3">
                  <a:tint val="50000"/>
                  <a:hueOff val="-2547028"/>
                  <a:satOff val="39815"/>
                  <a:lumOff val="5086"/>
                  <a:alphaOff val="0"/>
                </a:schemeClr>
              </a:effectRef>
              <a:fontRef idx="minor">
                <a:schemeClr val="lt1">
                  <a:hueOff val="0"/>
                  <a:satOff val="0"/>
                  <a:lumOff val="0"/>
                  <a:alphaOff val="0"/>
                </a:schemeClr>
              </a:fontRef>
            </p:style>
          </p:sp>
          <p:sp>
            <p:nvSpPr>
              <p:cNvPr id="19" name="Freeform 18"/>
              <p:cNvSpPr/>
              <p:nvPr/>
            </p:nvSpPr>
            <p:spPr>
              <a:xfrm>
                <a:off x="4100704" y="5229606"/>
                <a:ext cx="4820978" cy="1188004"/>
              </a:xfrm>
              <a:custGeom>
                <a:avLst/>
                <a:gdLst>
                  <a:gd name="connsiteX0" fmla="*/ 0 w 4820978"/>
                  <a:gd name="connsiteY0" fmla="*/ 0 h 1188004"/>
                  <a:gd name="connsiteX1" fmla="*/ 4820978 w 4820978"/>
                  <a:gd name="connsiteY1" fmla="*/ 0 h 1188004"/>
                  <a:gd name="connsiteX2" fmla="*/ 4820978 w 4820978"/>
                  <a:gd name="connsiteY2" fmla="*/ 1188004 h 1188004"/>
                  <a:gd name="connsiteX3" fmla="*/ 0 w 4820978"/>
                  <a:gd name="connsiteY3" fmla="*/ 1188004 h 1188004"/>
                  <a:gd name="connsiteX4" fmla="*/ 0 w 4820978"/>
                  <a:gd name="connsiteY4" fmla="*/ 0 h 118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0978" h="1188004">
                    <a:moveTo>
                      <a:pt x="0" y="0"/>
                    </a:moveTo>
                    <a:lnTo>
                      <a:pt x="4820978" y="0"/>
                    </a:lnTo>
                    <a:lnTo>
                      <a:pt x="4820978" y="1188004"/>
                    </a:lnTo>
                    <a:lnTo>
                      <a:pt x="0" y="11880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b" anchorCtr="0">
                <a:noAutofit/>
              </a:bodyPr>
              <a:lstStyle/>
              <a:p>
                <a:pPr marL="285750" lvl="0" indent="-163513" algn="l" defTabSz="711200" rtl="0">
                  <a:lnSpc>
                    <a:spcPct val="90000"/>
                  </a:lnSpc>
                  <a:spcBef>
                    <a:spcPct val="0"/>
                  </a:spcBef>
                  <a:spcAft>
                    <a:spcPct val="10000"/>
                  </a:spcAft>
                  <a:buFont typeface="Arial" panose="020B0604020202020204" pitchFamily="34" charset="0"/>
                  <a:buChar char="•"/>
                </a:pPr>
                <a:r>
                  <a:rPr lang="en-US" sz="1600" b="1" kern="1200" dirty="0" smtClean="0"/>
                  <a:t>Demand</a:t>
                </a:r>
              </a:p>
              <a:p>
                <a:pPr marL="285750" lvl="0" indent="-163513" algn="l" defTabSz="711200" rtl="0">
                  <a:lnSpc>
                    <a:spcPct val="90000"/>
                  </a:lnSpc>
                  <a:spcBef>
                    <a:spcPct val="0"/>
                  </a:spcBef>
                  <a:spcAft>
                    <a:spcPct val="10000"/>
                  </a:spcAft>
                  <a:buFont typeface="Arial" panose="020B0604020202020204" pitchFamily="34" charset="0"/>
                  <a:buChar char="•"/>
                </a:pPr>
                <a:r>
                  <a:rPr lang="en-US" sz="1600" b="1" dirty="0" smtClean="0"/>
                  <a:t>Volume</a:t>
                </a:r>
              </a:p>
              <a:p>
                <a:pPr marL="285750" lvl="0" indent="-163513" algn="l" defTabSz="711200" rtl="0">
                  <a:lnSpc>
                    <a:spcPct val="90000"/>
                  </a:lnSpc>
                  <a:spcBef>
                    <a:spcPct val="0"/>
                  </a:spcBef>
                  <a:spcAft>
                    <a:spcPct val="10000"/>
                  </a:spcAft>
                  <a:buFont typeface="Arial" panose="020B0604020202020204" pitchFamily="34" charset="0"/>
                  <a:buChar char="•"/>
                </a:pPr>
                <a:r>
                  <a:rPr lang="en-US" sz="1600" b="1" kern="1200" dirty="0" smtClean="0"/>
                  <a:t>Value</a:t>
                </a:r>
                <a:endParaRPr lang="en-US" sz="2000" b="1" kern="1200" dirty="0"/>
              </a:p>
            </p:txBody>
          </p:sp>
        </p:grpSp>
        <p:sp>
          <p:nvSpPr>
            <p:cNvPr id="8" name="Rounded Rectangle 7"/>
            <p:cNvSpPr/>
            <p:nvPr/>
          </p:nvSpPr>
          <p:spPr>
            <a:xfrm>
              <a:off x="4257214" y="1159646"/>
              <a:ext cx="1305094" cy="485239"/>
            </a:xfrm>
            <a:prstGeom prst="roundRect">
              <a:avLst/>
            </a:prstGeom>
            <a:solidFill>
              <a:schemeClr val="accent4">
                <a:lumMod val="20000"/>
                <a:lumOff val="80000"/>
                <a:alpha val="55000"/>
              </a:schemeClr>
            </a:solidFill>
            <a:ln>
              <a:solidFill>
                <a:schemeClr val="accent3"/>
              </a:solidFill>
            </a:ln>
          </p:spPr>
          <p:style>
            <a:lnRef idx="2">
              <a:schemeClr val="accent2"/>
            </a:lnRef>
            <a:fillRef idx="1">
              <a:schemeClr val="lt1"/>
            </a:fillRef>
            <a:effectRef idx="0">
              <a:schemeClr val="accent2"/>
            </a:effectRef>
            <a:fontRef idx="minor">
              <a:schemeClr val="dk1"/>
            </a:fontRef>
          </p:style>
          <p:txBody>
            <a:bodyPr wrap="none">
              <a:spAutoFit/>
            </a:bodyPr>
            <a:lstStyle/>
            <a:p>
              <a:pPr lvl="0"/>
              <a:r>
                <a:rPr lang="en-US" b="1" dirty="0"/>
                <a:t>Collection</a:t>
              </a:r>
              <a:endParaRPr lang="en-US" dirty="0"/>
            </a:p>
          </p:txBody>
        </p:sp>
        <p:sp>
          <p:nvSpPr>
            <p:cNvPr id="9" name="Rounded Rectangle 8"/>
            <p:cNvSpPr/>
            <p:nvPr/>
          </p:nvSpPr>
          <p:spPr>
            <a:xfrm>
              <a:off x="6212745" y="3006766"/>
              <a:ext cx="1359528" cy="448137"/>
            </a:xfrm>
            <a:prstGeom prst="roundRect">
              <a:avLst/>
            </a:prstGeom>
            <a:solidFill>
              <a:schemeClr val="accent4">
                <a:lumMod val="20000"/>
                <a:lumOff val="80000"/>
                <a:alpha val="69020"/>
              </a:schemeClr>
            </a:solidFill>
            <a:ln>
              <a:solidFill>
                <a:schemeClr val="accent3"/>
              </a:solidFill>
            </a:ln>
          </p:spPr>
          <p:style>
            <a:lnRef idx="2">
              <a:schemeClr val="accent2"/>
            </a:lnRef>
            <a:fillRef idx="1">
              <a:schemeClr val="lt1"/>
            </a:fillRef>
            <a:effectRef idx="0">
              <a:schemeClr val="accent2"/>
            </a:effectRef>
            <a:fontRef idx="minor">
              <a:schemeClr val="dk1"/>
            </a:fontRef>
          </p:style>
          <p:txBody>
            <a:bodyPr wrap="none">
              <a:spAutoFit/>
            </a:bodyPr>
            <a:lstStyle/>
            <a:p>
              <a:pPr lvl="0"/>
              <a:r>
                <a:rPr lang="en-US" b="1" dirty="0" smtClean="0"/>
                <a:t>Processing</a:t>
              </a:r>
              <a:endParaRPr lang="en-US" dirty="0"/>
            </a:p>
          </p:txBody>
        </p:sp>
        <p:sp>
          <p:nvSpPr>
            <p:cNvPr id="10" name="Rounded Rectangle 9"/>
            <p:cNvSpPr/>
            <p:nvPr/>
          </p:nvSpPr>
          <p:spPr>
            <a:xfrm>
              <a:off x="4409805" y="4822658"/>
              <a:ext cx="1458499" cy="448137"/>
            </a:xfrm>
            <a:prstGeom prst="roundRect">
              <a:avLst/>
            </a:prstGeom>
            <a:solidFill>
              <a:schemeClr val="accent4">
                <a:lumMod val="20000"/>
                <a:lumOff val="80000"/>
                <a:alpha val="69020"/>
              </a:schemeClr>
            </a:solidFill>
            <a:ln>
              <a:solidFill>
                <a:schemeClr val="accent3"/>
              </a:solidFill>
            </a:ln>
          </p:spPr>
          <p:style>
            <a:lnRef idx="2">
              <a:schemeClr val="accent2"/>
            </a:lnRef>
            <a:fillRef idx="1">
              <a:schemeClr val="lt1"/>
            </a:fillRef>
            <a:effectRef idx="0">
              <a:schemeClr val="accent2"/>
            </a:effectRef>
            <a:fontRef idx="minor">
              <a:schemeClr val="dk1"/>
            </a:fontRef>
          </p:style>
          <p:txBody>
            <a:bodyPr wrap="none">
              <a:spAutoFit/>
            </a:bodyPr>
            <a:lstStyle/>
            <a:p>
              <a:pPr lvl="0"/>
              <a:r>
                <a:rPr lang="en-US" b="1" dirty="0" smtClean="0"/>
                <a:t>End-Market</a:t>
              </a:r>
              <a:endParaRPr lang="en-US" dirty="0"/>
            </a:p>
          </p:txBody>
        </p:sp>
      </p:grpSp>
      <p:sp>
        <p:nvSpPr>
          <p:cNvPr id="15" name="Rounded Rectangle 14"/>
          <p:cNvSpPr/>
          <p:nvPr/>
        </p:nvSpPr>
        <p:spPr>
          <a:xfrm rot="17971681">
            <a:off x="6931139" y="4604152"/>
            <a:ext cx="1359528" cy="448137"/>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wrap="none">
            <a:spAutoFit/>
          </a:bodyPr>
          <a:lstStyle/>
          <a:p>
            <a:pPr lvl="0"/>
            <a:r>
              <a:rPr lang="en-US" b="1" dirty="0" smtClean="0">
                <a:solidFill>
                  <a:schemeClr val="bg1"/>
                </a:solidFill>
              </a:rPr>
              <a:t>Processing</a:t>
            </a:r>
            <a:endParaRPr lang="en-US" dirty="0">
              <a:solidFill>
                <a:schemeClr val="bg1"/>
              </a:solidFill>
            </a:endParaRPr>
          </a:p>
        </p:txBody>
      </p:sp>
      <p:sp>
        <p:nvSpPr>
          <p:cNvPr id="22" name="Footer Placeholder 10"/>
          <p:cNvSpPr txBox="1">
            <a:spLocks/>
          </p:cNvSpPr>
          <p:nvPr/>
        </p:nvSpPr>
        <p:spPr bwMode="auto">
          <a:xfrm>
            <a:off x="3399251" y="6461850"/>
            <a:ext cx="2281238" cy="142875"/>
          </a:xfrm>
          <a:prstGeom prst="rect">
            <a:avLst/>
          </a:prstGeom>
          <a:noFill/>
          <a:ln w="9525">
            <a:noFill/>
            <a:miter lim="800000"/>
            <a:headEnd/>
            <a:tailEnd/>
          </a:ln>
        </p:spPr>
        <p:txBody>
          <a:bodyPr lIns="0" tIns="0" rIns="0" bIns="0" anchor="b"/>
          <a:lstStyle/>
          <a:p>
            <a:pPr algn="ctr"/>
            <a:r>
              <a:rPr lang="en-US" sz="900" dirty="0">
                <a:latin typeface="Trebuchet MS" pitchFamily="34" charset="0"/>
              </a:rPr>
              <a:t>©</a:t>
            </a:r>
            <a:r>
              <a:rPr lang="en-US" sz="900" dirty="0" smtClean="0">
                <a:latin typeface="Trebuchet MS" pitchFamily="34" charset="0"/>
              </a:rPr>
              <a:t>2015 </a:t>
            </a:r>
            <a:r>
              <a:rPr lang="en-US" sz="900" dirty="0">
                <a:latin typeface="Trebuchet MS" pitchFamily="34" charset="0"/>
              </a:rPr>
              <a:t>Waste Management</a:t>
            </a:r>
          </a:p>
        </p:txBody>
      </p:sp>
    </p:spTree>
    <p:extLst>
      <p:ext uri="{BB962C8B-B14F-4D97-AF65-F5344CB8AC3E}">
        <p14:creationId xmlns:p14="http://schemas.microsoft.com/office/powerpoint/2010/main" val="115218613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9"/>
          <p:cNvSpPr txBox="1">
            <a:spLocks/>
          </p:cNvSpPr>
          <p:nvPr/>
        </p:nvSpPr>
        <p:spPr bwMode="auto">
          <a:xfrm>
            <a:off x="91440" y="76200"/>
            <a:ext cx="8823960" cy="941387"/>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gn="l" rtl="0" eaLnBrk="0" fontAlgn="base" hangingPunct="0">
              <a:lnSpc>
                <a:spcPct val="90000"/>
              </a:lnSpc>
              <a:spcBef>
                <a:spcPct val="0"/>
              </a:spcBef>
              <a:spcAft>
                <a:spcPct val="0"/>
              </a:spcAft>
              <a:defRPr sz="2000" b="0">
                <a:solidFill>
                  <a:schemeClr val="tx2"/>
                </a:solidFill>
                <a:latin typeface="+mj-lt"/>
                <a:ea typeface="ＭＳ Ｐゴシック" charset="-128"/>
                <a:cs typeface="+mj-cs"/>
              </a:defRPr>
            </a:lvl1pPr>
            <a:lvl2pPr algn="l" rtl="0" eaLnBrk="0" fontAlgn="base" hangingPunct="0">
              <a:lnSpc>
                <a:spcPct val="90000"/>
              </a:lnSpc>
              <a:spcBef>
                <a:spcPct val="0"/>
              </a:spcBef>
              <a:spcAft>
                <a:spcPct val="0"/>
              </a:spcAft>
              <a:defRPr sz="3000">
                <a:solidFill>
                  <a:schemeClr val="tx2"/>
                </a:solidFill>
                <a:latin typeface="Trebuchet MS" charset="0"/>
                <a:ea typeface="ＭＳ Ｐゴシック" charset="-128"/>
              </a:defRPr>
            </a:lvl2pPr>
            <a:lvl3pPr algn="l" rtl="0" eaLnBrk="0" fontAlgn="base" hangingPunct="0">
              <a:lnSpc>
                <a:spcPct val="90000"/>
              </a:lnSpc>
              <a:spcBef>
                <a:spcPct val="0"/>
              </a:spcBef>
              <a:spcAft>
                <a:spcPct val="0"/>
              </a:spcAft>
              <a:defRPr sz="3000">
                <a:solidFill>
                  <a:schemeClr val="tx2"/>
                </a:solidFill>
                <a:latin typeface="Trebuchet MS" charset="0"/>
                <a:ea typeface="ＭＳ Ｐゴシック" charset="-128"/>
              </a:defRPr>
            </a:lvl3pPr>
            <a:lvl4pPr algn="l" rtl="0" eaLnBrk="0" fontAlgn="base" hangingPunct="0">
              <a:lnSpc>
                <a:spcPct val="90000"/>
              </a:lnSpc>
              <a:spcBef>
                <a:spcPct val="0"/>
              </a:spcBef>
              <a:spcAft>
                <a:spcPct val="0"/>
              </a:spcAft>
              <a:defRPr sz="3000">
                <a:solidFill>
                  <a:schemeClr val="tx2"/>
                </a:solidFill>
                <a:latin typeface="Trebuchet MS" charset="0"/>
                <a:ea typeface="ＭＳ Ｐゴシック" charset="-128"/>
              </a:defRPr>
            </a:lvl4pPr>
            <a:lvl5pPr algn="l" rtl="0" eaLnBrk="0" fontAlgn="base" hangingPunct="0">
              <a:lnSpc>
                <a:spcPct val="90000"/>
              </a:lnSpc>
              <a:spcBef>
                <a:spcPct val="0"/>
              </a:spcBef>
              <a:spcAft>
                <a:spcPct val="0"/>
              </a:spcAft>
              <a:defRPr sz="3000">
                <a:solidFill>
                  <a:schemeClr val="tx2"/>
                </a:solidFill>
                <a:latin typeface="Trebuchet MS" charset="0"/>
                <a:ea typeface="ＭＳ Ｐゴシック" charset="-128"/>
              </a:defRPr>
            </a:lvl5pPr>
            <a:lvl6pPr marL="457200" algn="l" rtl="0" fontAlgn="base">
              <a:spcBef>
                <a:spcPct val="0"/>
              </a:spcBef>
              <a:spcAft>
                <a:spcPct val="0"/>
              </a:spcAft>
              <a:defRPr sz="3000">
                <a:solidFill>
                  <a:schemeClr val="tx2"/>
                </a:solidFill>
                <a:latin typeface="Trebuchet MS" charset="0"/>
              </a:defRPr>
            </a:lvl6pPr>
            <a:lvl7pPr marL="914400" algn="l" rtl="0" fontAlgn="base">
              <a:spcBef>
                <a:spcPct val="0"/>
              </a:spcBef>
              <a:spcAft>
                <a:spcPct val="0"/>
              </a:spcAft>
              <a:defRPr sz="3000">
                <a:solidFill>
                  <a:schemeClr val="tx2"/>
                </a:solidFill>
                <a:latin typeface="Trebuchet MS" charset="0"/>
              </a:defRPr>
            </a:lvl7pPr>
            <a:lvl8pPr marL="1371600" algn="l" rtl="0" fontAlgn="base">
              <a:spcBef>
                <a:spcPct val="0"/>
              </a:spcBef>
              <a:spcAft>
                <a:spcPct val="0"/>
              </a:spcAft>
              <a:defRPr sz="3000">
                <a:solidFill>
                  <a:schemeClr val="tx2"/>
                </a:solidFill>
                <a:latin typeface="Trebuchet MS" charset="0"/>
              </a:defRPr>
            </a:lvl8pPr>
            <a:lvl9pPr marL="1828800" algn="l" rtl="0" fontAlgn="base">
              <a:spcBef>
                <a:spcPct val="0"/>
              </a:spcBef>
              <a:spcAft>
                <a:spcPct val="0"/>
              </a:spcAft>
              <a:defRPr sz="3000">
                <a:solidFill>
                  <a:schemeClr val="tx2"/>
                </a:solidFill>
                <a:latin typeface="Trebuchet MS" charset="0"/>
              </a:defRPr>
            </a:lvl9pPr>
          </a:lstStyle>
          <a:p>
            <a:r>
              <a:rPr lang="en-US" sz="3200" kern="0" dirty="0" smtClean="0">
                <a:solidFill>
                  <a:srgbClr val="00693C"/>
                </a:solidFill>
                <a:ea typeface="ＭＳ Ｐゴシック"/>
              </a:rPr>
              <a:t>MRFs in 2015</a:t>
            </a:r>
          </a:p>
        </p:txBody>
      </p:sp>
      <p:sp>
        <p:nvSpPr>
          <p:cNvPr id="2" name="TextBox 1"/>
          <p:cNvSpPr txBox="1"/>
          <p:nvPr/>
        </p:nvSpPr>
        <p:spPr>
          <a:xfrm>
            <a:off x="317499" y="753174"/>
            <a:ext cx="8488637" cy="4376769"/>
          </a:xfrm>
          <a:prstGeom prst="rect">
            <a:avLst/>
          </a:prstGeom>
          <a:noFill/>
        </p:spPr>
        <p:txBody>
          <a:bodyPr wrap="square" lIns="0" tIns="0" rIns="0" bIns="0" rtlCol="0">
            <a:noAutofit/>
          </a:bodyPr>
          <a:lstStyle/>
          <a:p>
            <a:pPr marL="342900" indent="-342900">
              <a:lnSpc>
                <a:spcPct val="90000"/>
              </a:lnSpc>
              <a:spcBef>
                <a:spcPts val="600"/>
              </a:spcBef>
              <a:spcAft>
                <a:spcPts val="600"/>
              </a:spcAft>
              <a:buFont typeface="Arial" panose="020B0604020202020204" pitchFamily="34" charset="0"/>
              <a:buChar char="•"/>
            </a:pPr>
            <a:r>
              <a:rPr lang="en-US" sz="2400" dirty="0" smtClean="0">
                <a:cs typeface="Arial" pitchFamily="34" charset="0"/>
              </a:rPr>
              <a:t>MRFs are not well matched to current materials/flows.  Singles stream MRFs were built to process the mix of recyclables processed in the 1990s.  </a:t>
            </a:r>
          </a:p>
          <a:p>
            <a:pPr marL="342900" indent="-342900">
              <a:lnSpc>
                <a:spcPct val="90000"/>
              </a:lnSpc>
              <a:spcBef>
                <a:spcPts val="600"/>
              </a:spcBef>
              <a:spcAft>
                <a:spcPts val="600"/>
              </a:spcAft>
              <a:buFont typeface="Arial" panose="020B0604020202020204" pitchFamily="34" charset="0"/>
              <a:buChar char="•"/>
            </a:pPr>
            <a:r>
              <a:rPr lang="en-US" sz="2400" dirty="0" smtClean="0">
                <a:latin typeface="Trebuchet MS" pitchFamily="34" charset="0"/>
                <a:cs typeface="Arial" pitchFamily="34" charset="0"/>
              </a:rPr>
              <a:t>Inbound material at MRFs is now around 60% paper and 40% containers</a:t>
            </a:r>
          </a:p>
          <a:p>
            <a:pPr marL="342900" indent="-342900">
              <a:lnSpc>
                <a:spcPct val="90000"/>
              </a:lnSpc>
              <a:spcBef>
                <a:spcPts val="600"/>
              </a:spcBef>
              <a:spcAft>
                <a:spcPts val="600"/>
              </a:spcAft>
              <a:buFont typeface="Arial" panose="020B0604020202020204" pitchFamily="34" charset="0"/>
              <a:buChar char="•"/>
            </a:pPr>
            <a:r>
              <a:rPr lang="en-US" sz="2400" dirty="0" smtClean="0">
                <a:cs typeface="Arial" pitchFamily="34" charset="0"/>
              </a:rPr>
              <a:t>The volume in a ton has increased as packaging has become lighter</a:t>
            </a:r>
          </a:p>
          <a:p>
            <a:pPr marL="342900" indent="-342900">
              <a:lnSpc>
                <a:spcPct val="90000"/>
              </a:lnSpc>
              <a:spcBef>
                <a:spcPts val="600"/>
              </a:spcBef>
              <a:spcAft>
                <a:spcPts val="600"/>
              </a:spcAft>
              <a:buFont typeface="Arial" panose="020B0604020202020204" pitchFamily="34" charset="0"/>
              <a:buChar char="•"/>
            </a:pPr>
            <a:r>
              <a:rPr lang="en-US" sz="2400" dirty="0" smtClean="0">
                <a:latin typeface="Trebuchet MS" pitchFamily="34" charset="0"/>
                <a:cs typeface="Arial" pitchFamily="34" charset="0"/>
              </a:rPr>
              <a:t>Glass and residue is a greater percentage of our recycling mix than other commodities with value</a:t>
            </a:r>
          </a:p>
          <a:p>
            <a:pPr marL="342900" indent="-342900">
              <a:lnSpc>
                <a:spcPct val="90000"/>
              </a:lnSpc>
              <a:buFont typeface="Arial" panose="020B0604020202020204" pitchFamily="34" charset="0"/>
              <a:buChar char="•"/>
            </a:pPr>
            <a:endParaRPr lang="en-US" sz="2400" dirty="0" smtClean="0">
              <a:solidFill>
                <a:srgbClr val="FF0000"/>
              </a:solidFill>
              <a:latin typeface="Trebuchet MS" pitchFamily="34" charset="0"/>
              <a:cs typeface="Arial" pitchFamily="34" charset="0"/>
            </a:endParaRPr>
          </a:p>
          <a:p>
            <a:pPr>
              <a:lnSpc>
                <a:spcPct val="90000"/>
              </a:lnSpc>
            </a:pPr>
            <a:endParaRPr lang="en-US" sz="2000" dirty="0" smtClean="0">
              <a:latin typeface="Trebuchet MS" pitchFamily="34" charset="0"/>
              <a:cs typeface="Arial" pitchFamily="34" charset="0"/>
            </a:endParaRPr>
          </a:p>
          <a:p>
            <a:pPr>
              <a:lnSpc>
                <a:spcPct val="90000"/>
              </a:lnSpc>
            </a:pPr>
            <a:endParaRPr lang="en-US" sz="2000" dirty="0" smtClean="0">
              <a:latin typeface="Trebuchet MS" pitchFamily="34" charset="0"/>
              <a:cs typeface="Arial" pitchFamily="34" charset="0"/>
            </a:endParaRPr>
          </a:p>
        </p:txBody>
      </p:sp>
      <p:sp>
        <p:nvSpPr>
          <p:cNvPr id="6" name="Rounded Rectangle 5"/>
          <p:cNvSpPr/>
          <p:nvPr/>
        </p:nvSpPr>
        <p:spPr bwMode="auto">
          <a:xfrm>
            <a:off x="200703" y="4415949"/>
            <a:ext cx="8605433" cy="1604073"/>
          </a:xfrm>
          <a:prstGeom prst="roundRect">
            <a:avLst/>
          </a:prstGeom>
          <a:solidFill>
            <a:schemeClr val="accent3">
              <a:lumMod val="20000"/>
              <a:lumOff val="80000"/>
            </a:schemeClr>
          </a:solidFill>
          <a:ln w="9525" cap="flat" cmpd="sng" algn="ctr">
            <a:noFill/>
            <a:prstDash val="solid"/>
            <a:round/>
            <a:headEnd type="none" w="med" len="med"/>
            <a:tailEnd type="none" w="med" len="med"/>
          </a:ln>
          <a:effectLst/>
        </p:spPr>
        <p:txBody>
          <a:bodyPr vert="horz" wrap="square" lIns="0" tIns="0" rIns="91440" bIns="0" numCol="1" rtlCol="0" anchor="ctr" anchorCtr="0" compatLnSpc="1">
            <a:prstTxWarp prst="textNoShape">
              <a:avLst/>
            </a:prstTxWarp>
          </a:bodyPr>
          <a:lstStyle/>
          <a:p>
            <a:pPr algn="ctr">
              <a:lnSpc>
                <a:spcPct val="90000"/>
              </a:lnSpc>
            </a:pPr>
            <a:r>
              <a:rPr lang="en-US" sz="2400" dirty="0" smtClean="0">
                <a:latin typeface="Trebuchet MS" pitchFamily="34" charset="0"/>
                <a:cs typeface="Arial" pitchFamily="34" charset="0"/>
              </a:rPr>
              <a:t>These all have implications on the </a:t>
            </a:r>
            <a:r>
              <a:rPr lang="en-US" sz="2400" dirty="0">
                <a:latin typeface="Trebuchet MS" pitchFamily="34" charset="0"/>
                <a:cs typeface="Arial" pitchFamily="34" charset="0"/>
              </a:rPr>
              <a:t>design </a:t>
            </a:r>
            <a:r>
              <a:rPr lang="en-US" sz="2400" dirty="0" smtClean="0">
                <a:latin typeface="Trebuchet MS" pitchFamily="34" charset="0"/>
                <a:cs typeface="Arial" pitchFamily="34" charset="0"/>
              </a:rPr>
              <a:t>of MRFs</a:t>
            </a:r>
            <a:r>
              <a:rPr lang="en-US" sz="2400" dirty="0">
                <a:latin typeface="Trebuchet MS" pitchFamily="34" charset="0"/>
                <a:cs typeface="Arial" pitchFamily="34" charset="0"/>
              </a:rPr>
              <a:t>, </a:t>
            </a:r>
            <a:r>
              <a:rPr lang="en-US" sz="2400" dirty="0" smtClean="0">
                <a:latin typeface="Trebuchet MS" pitchFamily="34" charset="0"/>
                <a:cs typeface="Arial" pitchFamily="34" charset="0"/>
              </a:rPr>
              <a:t>and increase the cost of recycling. </a:t>
            </a:r>
            <a:r>
              <a:rPr lang="en-US" sz="2400" dirty="0">
                <a:cs typeface="Arial" pitchFamily="34" charset="0"/>
              </a:rPr>
              <a:t>If we design new MRF’s for today’s waste stream – where will we be in 2020 as the waste stream changes</a:t>
            </a:r>
            <a:r>
              <a:rPr lang="en-US" sz="2400" dirty="0" smtClean="0">
                <a:cs typeface="Arial" pitchFamily="34" charset="0"/>
              </a:rPr>
              <a:t>?</a:t>
            </a:r>
            <a:endParaRPr lang="en-US" sz="2400" dirty="0">
              <a:cs typeface="Arial" pitchFamily="34" charset="0"/>
            </a:endParaRPr>
          </a:p>
        </p:txBody>
      </p:sp>
    </p:spTree>
    <p:extLst>
      <p:ext uri="{BB962C8B-B14F-4D97-AF65-F5344CB8AC3E}">
        <p14:creationId xmlns:p14="http://schemas.microsoft.com/office/powerpoint/2010/main" val="202720006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5503" y="114847"/>
            <a:ext cx="8827777" cy="941387"/>
          </a:xfrm>
        </p:spPr>
        <p:txBody>
          <a:bodyPr/>
          <a:lstStyle/>
          <a:p>
            <a:r>
              <a:rPr lang="en-US" dirty="0" smtClean="0"/>
              <a:t>Increasing contamination  </a:t>
            </a:r>
            <a:endParaRPr lang="en-US" dirty="0"/>
          </a:p>
        </p:txBody>
      </p:sp>
      <p:sp>
        <p:nvSpPr>
          <p:cNvPr id="7" name="Content Placeholder 6"/>
          <p:cNvSpPr>
            <a:spLocks noGrp="1"/>
          </p:cNvSpPr>
          <p:nvPr>
            <p:ph sz="quarter" idx="13"/>
          </p:nvPr>
        </p:nvSpPr>
        <p:spPr>
          <a:xfrm>
            <a:off x="488762" y="3812013"/>
            <a:ext cx="8062573" cy="2488782"/>
          </a:xfrm>
        </p:spPr>
        <p:txBody>
          <a:bodyPr/>
          <a:lstStyle/>
          <a:p>
            <a:pPr marL="342900" indent="-342900">
              <a:spcBef>
                <a:spcPts val="600"/>
              </a:spcBef>
              <a:buFont typeface="Arial" panose="020B0604020202020204" pitchFamily="34" charset="0"/>
              <a:buChar char="•"/>
            </a:pPr>
            <a:r>
              <a:rPr lang="en-US" sz="2000" dirty="0"/>
              <a:t>Contamination of loads </a:t>
            </a:r>
            <a:r>
              <a:rPr lang="en-US" sz="2000" dirty="0" smtClean="0"/>
              <a:t>is an </a:t>
            </a:r>
            <a:r>
              <a:rPr lang="en-US" sz="2000" b="1" i="1" dirty="0"/>
              <a:t>average</a:t>
            </a:r>
            <a:r>
              <a:rPr lang="en-US" sz="2000" dirty="0"/>
              <a:t> </a:t>
            </a:r>
            <a:r>
              <a:rPr lang="en-US" sz="2000" dirty="0" smtClean="0"/>
              <a:t>of 16</a:t>
            </a:r>
            <a:r>
              <a:rPr lang="en-US" sz="2000" dirty="0"/>
              <a:t>% of inbound tons. </a:t>
            </a:r>
            <a:r>
              <a:rPr lang="en-US" sz="2000" dirty="0" smtClean="0"/>
              <a:t> </a:t>
            </a:r>
            <a:endParaRPr lang="en-US" sz="2000" dirty="0"/>
          </a:p>
          <a:p>
            <a:pPr marL="342900" indent="-342900">
              <a:spcBef>
                <a:spcPts val="600"/>
              </a:spcBef>
              <a:buFont typeface="Arial" panose="020B0604020202020204" pitchFamily="34" charset="0"/>
              <a:buChar char="•"/>
            </a:pPr>
            <a:r>
              <a:rPr lang="en-US" sz="2000" dirty="0"/>
              <a:t>Contamination can be up to 50% of incoming loads</a:t>
            </a:r>
          </a:p>
          <a:p>
            <a:pPr marL="342900" indent="-342900">
              <a:spcBef>
                <a:spcPts val="600"/>
              </a:spcBef>
              <a:buFont typeface="Arial" panose="020B0604020202020204" pitchFamily="34" charset="0"/>
              <a:buChar char="•"/>
            </a:pPr>
            <a:r>
              <a:rPr lang="en-US" sz="2000" dirty="0"/>
              <a:t>Contamination cost an average </a:t>
            </a:r>
            <a:r>
              <a:rPr lang="en-US" sz="2000" dirty="0" smtClean="0"/>
              <a:t>of over $125 </a:t>
            </a:r>
            <a:r>
              <a:rPr lang="en-US" sz="2000" dirty="0"/>
              <a:t>per ton</a:t>
            </a:r>
          </a:p>
          <a:p>
            <a:pPr marL="342900" indent="-342900">
              <a:spcBef>
                <a:spcPts val="600"/>
              </a:spcBef>
              <a:buFont typeface="Arial" panose="020B0604020202020204" pitchFamily="34" charset="0"/>
              <a:buChar char="•"/>
            </a:pPr>
            <a:r>
              <a:rPr lang="en-US" sz="2000" dirty="0"/>
              <a:t>Processing costs continue to increase as markets demand reduced contamination.  This drives up cost to </a:t>
            </a:r>
            <a:r>
              <a:rPr lang="en-US" sz="2000" dirty="0" smtClean="0"/>
              <a:t>customers.</a:t>
            </a:r>
            <a:endParaRPr lang="en-US" sz="2000" dirty="0"/>
          </a:p>
          <a:p>
            <a:pPr marL="342900" indent="-342900">
              <a:buFont typeface="Arial" panose="020B0604020202020204" pitchFamily="34" charset="0"/>
              <a:buChar char="•"/>
            </a:pPr>
            <a:endParaRPr lang="en-US" sz="2000" dirty="0" smtClean="0"/>
          </a:p>
          <a:p>
            <a:endParaRPr lang="en-US" sz="2000" dirty="0" smtClean="0"/>
          </a:p>
        </p:txBody>
      </p:sp>
      <p:sp>
        <p:nvSpPr>
          <p:cNvPr id="15365" name="Slide Number Placeholder 47"/>
          <p:cNvSpPr>
            <a:spLocks noGrp="1"/>
          </p:cNvSpPr>
          <p:nvPr>
            <p:ph type="sldNum" sz="quarter" idx="15"/>
          </p:nvPr>
        </p:nvSpPr>
        <p:spPr>
          <a:noFill/>
        </p:spPr>
        <p:txBody>
          <a:bodyPr/>
          <a:lstStyle/>
          <a:p>
            <a:r>
              <a:rPr lang="en-US"/>
              <a:t>Page </a:t>
            </a:r>
            <a:fld id="{78A482F4-FEF4-42DB-BE3C-4FE8E800CA62}" type="slidenum">
              <a:rPr lang="en-US"/>
              <a:pPr/>
              <a:t>15</a:t>
            </a:fld>
            <a:endParaRPr lang="en-US"/>
          </a:p>
        </p:txBody>
      </p:sp>
      <p:sp>
        <p:nvSpPr>
          <p:cNvPr id="8" name="Footer Placeholder 10"/>
          <p:cNvSpPr txBox="1">
            <a:spLocks/>
          </p:cNvSpPr>
          <p:nvPr/>
        </p:nvSpPr>
        <p:spPr bwMode="auto">
          <a:xfrm>
            <a:off x="3399251" y="6461850"/>
            <a:ext cx="2281238" cy="142875"/>
          </a:xfrm>
          <a:prstGeom prst="rect">
            <a:avLst/>
          </a:prstGeom>
          <a:noFill/>
          <a:ln w="9525">
            <a:noFill/>
            <a:miter lim="800000"/>
            <a:headEnd/>
            <a:tailEnd/>
          </a:ln>
        </p:spPr>
        <p:txBody>
          <a:bodyPr lIns="0" tIns="0" rIns="0" bIns="0" anchor="b"/>
          <a:lstStyle/>
          <a:p>
            <a:pPr algn="ctr"/>
            <a:r>
              <a:rPr lang="en-US" sz="900" dirty="0">
                <a:latin typeface="Trebuchet MS" pitchFamily="34" charset="0"/>
              </a:rPr>
              <a:t>©</a:t>
            </a:r>
            <a:r>
              <a:rPr lang="en-US" sz="900" dirty="0" smtClean="0">
                <a:latin typeface="Trebuchet MS" pitchFamily="34" charset="0"/>
              </a:rPr>
              <a:t>2015 </a:t>
            </a:r>
            <a:r>
              <a:rPr lang="en-US" sz="900" dirty="0">
                <a:latin typeface="Trebuchet MS" pitchFamily="34" charset="0"/>
              </a:rPr>
              <a:t>Waste Management</a:t>
            </a:r>
          </a:p>
        </p:txBody>
      </p:sp>
      <p:graphicFrame>
        <p:nvGraphicFramePr>
          <p:cNvPr id="11" name="Chart 10"/>
          <p:cNvGraphicFramePr>
            <a:graphicFrameLocks/>
          </p:cNvGraphicFramePr>
          <p:nvPr>
            <p:extLst>
              <p:ext uri="{D42A27DB-BD31-4B8C-83A1-F6EECF244321}">
                <p14:modId xmlns:p14="http://schemas.microsoft.com/office/powerpoint/2010/main" val="423470215"/>
              </p:ext>
            </p:extLst>
          </p:nvPr>
        </p:nvGraphicFramePr>
        <p:xfrm>
          <a:off x="329820" y="728662"/>
          <a:ext cx="8420100" cy="29670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506824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7311" y="456298"/>
            <a:ext cx="5740303" cy="530668"/>
          </a:xfrm>
        </p:spPr>
        <p:txBody>
          <a:bodyPr/>
          <a:lstStyle/>
          <a:p>
            <a:r>
              <a:rPr lang="en-US" dirty="0" smtClean="0"/>
              <a:t>How do we drive down contamination? </a:t>
            </a:r>
            <a:endParaRPr lang="en-US" dirty="0"/>
          </a:p>
        </p:txBody>
      </p:sp>
      <p:sp>
        <p:nvSpPr>
          <p:cNvPr id="3" name="Content Placeholder 2"/>
          <p:cNvSpPr>
            <a:spLocks noGrp="1"/>
          </p:cNvSpPr>
          <p:nvPr>
            <p:ph sz="quarter" idx="13"/>
          </p:nvPr>
        </p:nvSpPr>
        <p:spPr>
          <a:xfrm>
            <a:off x="498144" y="1546225"/>
            <a:ext cx="8127242" cy="4394200"/>
          </a:xfrm>
        </p:spPr>
        <p:txBody>
          <a:bodyPr/>
          <a:lstStyle/>
          <a:p>
            <a:pPr marL="342900" indent="-342900">
              <a:buFont typeface="Arial" panose="020B0604020202020204" pitchFamily="34" charset="0"/>
              <a:buChar char="•"/>
            </a:pPr>
            <a:r>
              <a:rPr lang="en-US" dirty="0" smtClean="0"/>
              <a:t>Improve </a:t>
            </a:r>
            <a:r>
              <a:rPr lang="en-US" dirty="0" smtClean="0"/>
              <a:t>quality </a:t>
            </a:r>
            <a:r>
              <a:rPr lang="en-US" dirty="0" smtClean="0"/>
              <a:t>and </a:t>
            </a:r>
            <a:r>
              <a:rPr lang="en-US" dirty="0" smtClean="0"/>
              <a:t>quantity </a:t>
            </a:r>
            <a:r>
              <a:rPr lang="en-US" dirty="0" smtClean="0"/>
              <a:t>of recyclables collected</a:t>
            </a:r>
          </a:p>
          <a:p>
            <a:pPr marL="342900" indent="-342900">
              <a:buFont typeface="Arial" panose="020B0604020202020204" pitchFamily="34" charset="0"/>
              <a:buChar char="•"/>
            </a:pPr>
            <a:r>
              <a:rPr lang="en-US" dirty="0" smtClean="0"/>
              <a:t>Reduce contamination of inbound recyclables</a:t>
            </a:r>
          </a:p>
          <a:p>
            <a:pPr marL="342900" indent="-342900">
              <a:buFont typeface="Arial" panose="020B0604020202020204" pitchFamily="34" charset="0"/>
              <a:buChar char="•"/>
            </a:pPr>
            <a:r>
              <a:rPr lang="en-US" dirty="0" smtClean="0"/>
              <a:t>Utilize an data-driven approach to recycling education</a:t>
            </a:r>
          </a:p>
          <a:p>
            <a:pPr marL="342900" indent="-342900">
              <a:buFont typeface="Arial" panose="020B0604020202020204" pitchFamily="34" charset="0"/>
              <a:buChar char="•"/>
            </a:pPr>
            <a:r>
              <a:rPr lang="en-US" dirty="0"/>
              <a:t>C</a:t>
            </a:r>
            <a:r>
              <a:rPr lang="en-US" dirty="0" smtClean="0"/>
              <a:t>hange </a:t>
            </a:r>
            <a:r>
              <a:rPr lang="en-US" dirty="0" smtClean="0"/>
              <a:t>consumer recycling </a:t>
            </a:r>
            <a:r>
              <a:rPr lang="en-US" dirty="0" smtClean="0"/>
              <a:t>behavior using clear, specific action items and messages</a:t>
            </a:r>
            <a:endParaRPr lang="en-US" dirty="0" smtClean="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a:p>
        </p:txBody>
      </p:sp>
      <p:pic>
        <p:nvPicPr>
          <p:cNvPr id="7" name="Picture 6" descr="WM_RORR_Logo_4c_f.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849" y="317258"/>
            <a:ext cx="2059349" cy="669707"/>
          </a:xfrm>
          <a:prstGeom prst="rect">
            <a:avLst/>
          </a:prstGeom>
        </p:spPr>
      </p:pic>
      <p:sp>
        <p:nvSpPr>
          <p:cNvPr id="6" name="Slide Number Placeholder 4"/>
          <p:cNvSpPr>
            <a:spLocks noGrp="1"/>
          </p:cNvSpPr>
          <p:nvPr>
            <p:ph type="sldNum" sz="quarter" idx="15"/>
          </p:nvPr>
        </p:nvSpPr>
        <p:spPr>
          <a:xfrm>
            <a:off x="7989279" y="6457088"/>
            <a:ext cx="568325" cy="136525"/>
          </a:xfrm>
        </p:spPr>
        <p:txBody>
          <a:bodyPr/>
          <a:lstStyle/>
          <a:p>
            <a:pPr algn="l"/>
            <a:r>
              <a:rPr lang="en-US" dirty="0" smtClean="0"/>
              <a:t>Page </a:t>
            </a:r>
            <a:fld id="{0A831791-DD9A-4738-9099-CB0B1260C94C}" type="slidenum">
              <a:rPr lang="en-US" smtClean="0"/>
              <a:pPr algn="l"/>
              <a:t>16</a:t>
            </a:fld>
            <a:endParaRPr lang="en-US" dirty="0"/>
          </a:p>
        </p:txBody>
      </p:sp>
      <p:sp>
        <p:nvSpPr>
          <p:cNvPr id="8" name="Footer Placeholder 5"/>
          <p:cNvSpPr>
            <a:spLocks noGrp="1"/>
          </p:cNvSpPr>
          <p:nvPr>
            <p:ph type="ftr" sz="quarter" idx="16"/>
          </p:nvPr>
        </p:nvSpPr>
        <p:spPr>
          <a:xfrm>
            <a:off x="3145598" y="6448823"/>
            <a:ext cx="2281238" cy="136525"/>
          </a:xfrm>
        </p:spPr>
        <p:txBody>
          <a:bodyPr/>
          <a:lstStyle/>
          <a:p>
            <a:pPr algn="ctr"/>
            <a:r>
              <a:rPr lang="en-US" dirty="0" smtClean="0"/>
              <a:t>©Waste Management</a:t>
            </a:r>
          </a:p>
        </p:txBody>
      </p:sp>
    </p:spTree>
    <p:extLst>
      <p:ext uri="{BB962C8B-B14F-4D97-AF65-F5344CB8AC3E}">
        <p14:creationId xmlns:p14="http://schemas.microsoft.com/office/powerpoint/2010/main" val="14237921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6031" y="440090"/>
            <a:ext cx="3059157" cy="669707"/>
          </a:xfrm>
        </p:spPr>
        <p:txBody>
          <a:bodyPr/>
          <a:lstStyle/>
          <a:p>
            <a:r>
              <a:rPr lang="en-US" sz="2800" kern="1200" dirty="0" smtClean="0">
                <a:solidFill>
                  <a:srgbClr val="3C8A2E"/>
                </a:solidFill>
              </a:rPr>
              <a:t>Simple Messages</a:t>
            </a:r>
            <a:endParaRPr lang="en-US" sz="2800" kern="1200" dirty="0"/>
          </a:p>
        </p:txBody>
      </p:sp>
      <p:graphicFrame>
        <p:nvGraphicFramePr>
          <p:cNvPr id="10" name="Content Placeholder 8"/>
          <p:cNvGraphicFramePr>
            <a:graphicFrameLocks/>
          </p:cNvGraphicFramePr>
          <p:nvPr>
            <p:extLst>
              <p:ext uri="{D42A27DB-BD31-4B8C-83A1-F6EECF244321}">
                <p14:modId xmlns:p14="http://schemas.microsoft.com/office/powerpoint/2010/main" val="529743043"/>
              </p:ext>
            </p:extLst>
          </p:nvPr>
        </p:nvGraphicFramePr>
        <p:xfrm>
          <a:off x="248069" y="3417801"/>
          <a:ext cx="9018428" cy="1982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14"/>
          <p:cNvPicPr>
            <a:picLocks noChangeAspect="1"/>
          </p:cNvPicPr>
          <p:nvPr/>
        </p:nvPicPr>
        <p:blipFill rotWithShape="1">
          <a:blip r:embed="rId8"/>
          <a:srcRect t="42520" b="38061"/>
          <a:stretch/>
        </p:blipFill>
        <p:spPr>
          <a:xfrm>
            <a:off x="0" y="1314893"/>
            <a:ext cx="9144000" cy="1784744"/>
          </a:xfrm>
          <a:prstGeom prst="rect">
            <a:avLst/>
          </a:prstGeom>
          <a:ln>
            <a:solidFill>
              <a:schemeClr val="tx1"/>
            </a:solidFill>
          </a:ln>
        </p:spPr>
      </p:pic>
      <p:pic>
        <p:nvPicPr>
          <p:cNvPr id="5" name="Picture 4" descr="WM_RORR_Logo_4c_f.eps"/>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4849" y="317258"/>
            <a:ext cx="2059349" cy="669707"/>
          </a:xfrm>
          <a:prstGeom prst="rect">
            <a:avLst/>
          </a:prstGeom>
        </p:spPr>
      </p:pic>
      <p:sp>
        <p:nvSpPr>
          <p:cNvPr id="6" name="Slide Number Placeholder 4"/>
          <p:cNvSpPr>
            <a:spLocks noGrp="1"/>
          </p:cNvSpPr>
          <p:nvPr>
            <p:ph type="sldNum" sz="quarter" idx="4294967295"/>
          </p:nvPr>
        </p:nvSpPr>
        <p:spPr>
          <a:xfrm>
            <a:off x="7989279" y="6457088"/>
            <a:ext cx="568325" cy="136525"/>
          </a:xfrm>
          <a:prstGeom prst="rect">
            <a:avLst/>
          </a:prstGeom>
        </p:spPr>
        <p:txBody>
          <a:bodyPr/>
          <a:lstStyle/>
          <a:p>
            <a:pPr algn="l"/>
            <a:r>
              <a:rPr lang="en-US" sz="800" dirty="0" smtClean="0"/>
              <a:t>Page </a:t>
            </a:r>
            <a:fld id="{0A831791-DD9A-4738-9099-CB0B1260C94C}" type="slidenum">
              <a:rPr lang="en-US" sz="800" smtClean="0"/>
              <a:pPr algn="l"/>
              <a:t>17</a:t>
            </a:fld>
            <a:endParaRPr lang="en-US" sz="800" dirty="0"/>
          </a:p>
        </p:txBody>
      </p:sp>
      <p:sp>
        <p:nvSpPr>
          <p:cNvPr id="7" name="Footer Placeholder 5"/>
          <p:cNvSpPr>
            <a:spLocks noGrp="1"/>
          </p:cNvSpPr>
          <p:nvPr>
            <p:ph type="ftr" sz="quarter" idx="4294967295"/>
          </p:nvPr>
        </p:nvSpPr>
        <p:spPr>
          <a:xfrm>
            <a:off x="3145598" y="6448823"/>
            <a:ext cx="2281238" cy="136525"/>
          </a:xfrm>
          <a:prstGeom prst="rect">
            <a:avLst/>
          </a:prstGeom>
        </p:spPr>
        <p:txBody>
          <a:bodyPr/>
          <a:lstStyle/>
          <a:p>
            <a:pPr algn="ctr"/>
            <a:r>
              <a:rPr lang="en-US" sz="800" dirty="0" smtClean="0"/>
              <a:t>©Waste Management</a:t>
            </a:r>
          </a:p>
        </p:txBody>
      </p:sp>
    </p:spTree>
    <p:extLst>
      <p:ext uri="{BB962C8B-B14F-4D97-AF65-F5344CB8AC3E}">
        <p14:creationId xmlns:p14="http://schemas.microsoft.com/office/powerpoint/2010/main" val="3775427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8" y="604838"/>
            <a:ext cx="8048625" cy="564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4283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06" y="118211"/>
            <a:ext cx="8226425" cy="577826"/>
          </a:xfrm>
        </p:spPr>
        <p:txBody>
          <a:bodyPr/>
          <a:lstStyle/>
          <a:p>
            <a:r>
              <a:rPr lang="en-US" dirty="0" smtClean="0">
                <a:solidFill>
                  <a:schemeClr val="tx1"/>
                </a:solidFill>
              </a:rPr>
              <a:t>Value of a Commingled ton</a:t>
            </a:r>
            <a:endParaRPr lang="en-US" dirty="0">
              <a:solidFill>
                <a:schemeClr val="tx1"/>
              </a:solidFill>
            </a:endParaRPr>
          </a:p>
        </p:txBody>
      </p:sp>
      <p:pic>
        <p:nvPicPr>
          <p:cNvPr id="3" name="Content Placeholder 5" descr="Screenshot 2015-04-26 22.54.50.png"/>
          <p:cNvPicPr>
            <a:picLocks noChangeAspect="1"/>
          </p:cNvPicPr>
          <p:nvPr/>
        </p:nvPicPr>
        <p:blipFill>
          <a:blip r:embed="rId3">
            <a:extLst>
              <a:ext uri="{28A0092B-C50C-407E-A947-70E740481C1C}">
                <a14:useLocalDpi xmlns:a14="http://schemas.microsoft.com/office/drawing/2010/main" val="0"/>
              </a:ext>
            </a:extLst>
          </a:blip>
          <a:srcRect t="1445" b="1445"/>
          <a:stretch>
            <a:fillRect/>
          </a:stretch>
        </p:blipFill>
        <p:spPr>
          <a:xfrm>
            <a:off x="457200" y="1057701"/>
            <a:ext cx="8229600" cy="4525963"/>
          </a:xfrm>
          <a:prstGeom prst="rect">
            <a:avLst/>
          </a:prstGeom>
        </p:spPr>
      </p:pic>
      <p:sp>
        <p:nvSpPr>
          <p:cNvPr id="4" name="TextBox 3"/>
          <p:cNvSpPr txBox="1"/>
          <p:nvPr/>
        </p:nvSpPr>
        <p:spPr>
          <a:xfrm>
            <a:off x="4804012" y="5854890"/>
            <a:ext cx="3630304" cy="272955"/>
          </a:xfrm>
          <a:prstGeom prst="rect">
            <a:avLst/>
          </a:prstGeom>
          <a:noFill/>
        </p:spPr>
        <p:txBody>
          <a:bodyPr wrap="square" lIns="0" tIns="0" rIns="0" bIns="0" rtlCol="0">
            <a:noAutofit/>
          </a:bodyPr>
          <a:lstStyle/>
          <a:p>
            <a:pPr algn="r" eaLnBrk="1" hangingPunct="1"/>
            <a:r>
              <a:rPr lang="en-US" altLang="en-US" sz="1200" i="1" dirty="0"/>
              <a:t>Source: </a:t>
            </a:r>
            <a:r>
              <a:rPr lang="en-US" altLang="en-US" sz="1200" i="1" dirty="0" smtClean="0"/>
              <a:t>North Carolina DNER</a:t>
            </a:r>
            <a:endParaRPr lang="en-US" altLang="en-US" sz="1200" i="1" dirty="0"/>
          </a:p>
        </p:txBody>
      </p:sp>
    </p:spTree>
    <p:extLst>
      <p:ext uri="{BB962C8B-B14F-4D97-AF65-F5344CB8AC3E}">
        <p14:creationId xmlns:p14="http://schemas.microsoft.com/office/powerpoint/2010/main" val="340399005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 y="-1906"/>
            <a:ext cx="9165796" cy="6837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485719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886" y="80921"/>
            <a:ext cx="8226425" cy="941387"/>
          </a:xfrm>
        </p:spPr>
        <p:txBody>
          <a:bodyPr/>
          <a:lstStyle/>
          <a:p>
            <a:r>
              <a:rPr lang="en-US" dirty="0">
                <a:solidFill>
                  <a:srgbClr val="00693C"/>
                </a:solidFill>
              </a:rPr>
              <a:t>What </a:t>
            </a:r>
            <a:r>
              <a:rPr lang="en-US" dirty="0" smtClean="0">
                <a:solidFill>
                  <a:srgbClr val="00693C"/>
                </a:solidFill>
              </a:rPr>
              <a:t>does this mean for recycling</a:t>
            </a:r>
            <a:r>
              <a:rPr lang="en-US" dirty="0">
                <a:solidFill>
                  <a:srgbClr val="00693C"/>
                </a:solidFill>
              </a:rPr>
              <a:t>?</a:t>
            </a:r>
          </a:p>
        </p:txBody>
      </p:sp>
      <p:sp>
        <p:nvSpPr>
          <p:cNvPr id="4" name="Content Placeholder 3"/>
          <p:cNvSpPr>
            <a:spLocks noGrp="1"/>
          </p:cNvSpPr>
          <p:nvPr>
            <p:ph sz="quarter" idx="13"/>
          </p:nvPr>
        </p:nvSpPr>
        <p:spPr>
          <a:xfrm>
            <a:off x="253999" y="656103"/>
            <a:ext cx="8610601" cy="5413841"/>
          </a:xfrm>
        </p:spPr>
        <p:txBody>
          <a:bodyPr/>
          <a:lstStyle/>
          <a:p>
            <a:pPr marL="236538" indent="-236538">
              <a:buFont typeface="Arial" panose="020B0604020202020204" pitchFamily="34" charset="0"/>
              <a:buChar char="•"/>
            </a:pPr>
            <a:r>
              <a:rPr lang="en-US" sz="2400" kern="0" dirty="0" smtClean="0"/>
              <a:t>The changing waste stream has increased the cost of recycling</a:t>
            </a:r>
          </a:p>
          <a:p>
            <a:pPr marL="236538" indent="-236538">
              <a:buFont typeface="Arial" panose="020B0604020202020204" pitchFamily="34" charset="0"/>
              <a:buChar char="•"/>
            </a:pPr>
            <a:r>
              <a:rPr lang="en-US" sz="2400" kern="0" dirty="0" smtClean="0"/>
              <a:t>There are more non-recyclable materials in the feedstock - which increases the cost of recycling programs </a:t>
            </a:r>
          </a:p>
          <a:p>
            <a:pPr marL="236538" indent="-236538">
              <a:buFont typeface="Arial" panose="020B0604020202020204" pitchFamily="34" charset="0"/>
              <a:buChar char="•"/>
            </a:pPr>
            <a:r>
              <a:rPr lang="en-US" sz="2400" kern="0" dirty="0" smtClean="0"/>
              <a:t>There are more low-value materials in the recycling stream, which reduces overall commodity revenue. </a:t>
            </a:r>
          </a:p>
          <a:p>
            <a:pPr marL="236538" indent="-236538">
              <a:buFont typeface="Arial" panose="020B0604020202020204" pitchFamily="34" charset="0"/>
              <a:buChar char="•"/>
            </a:pPr>
            <a:r>
              <a:rPr lang="en-US" sz="2400" kern="0" dirty="0" smtClean="0"/>
              <a:t>A lighter recycling stream makes it harder to increase recycling rates</a:t>
            </a:r>
          </a:p>
        </p:txBody>
      </p:sp>
      <p:sp>
        <p:nvSpPr>
          <p:cNvPr id="5" name="Footer Placeholder 10"/>
          <p:cNvSpPr txBox="1">
            <a:spLocks/>
          </p:cNvSpPr>
          <p:nvPr/>
        </p:nvSpPr>
        <p:spPr bwMode="auto">
          <a:xfrm>
            <a:off x="3399251" y="6461850"/>
            <a:ext cx="2281238" cy="142875"/>
          </a:xfrm>
          <a:prstGeom prst="rect">
            <a:avLst/>
          </a:prstGeom>
          <a:noFill/>
          <a:ln w="9525">
            <a:noFill/>
            <a:miter lim="800000"/>
            <a:headEnd/>
            <a:tailEnd/>
          </a:ln>
        </p:spPr>
        <p:txBody>
          <a:bodyPr lIns="0" tIns="0" rIns="0" bIns="0" anchor="b"/>
          <a:lstStyle/>
          <a:p>
            <a:pPr algn="ctr"/>
            <a:r>
              <a:rPr lang="en-US" sz="900" dirty="0">
                <a:latin typeface="Trebuchet MS" pitchFamily="34" charset="0"/>
              </a:rPr>
              <a:t>©</a:t>
            </a:r>
            <a:r>
              <a:rPr lang="en-US" sz="900" dirty="0" smtClean="0">
                <a:latin typeface="Trebuchet MS" pitchFamily="34" charset="0"/>
              </a:rPr>
              <a:t>2015 </a:t>
            </a:r>
            <a:r>
              <a:rPr lang="en-US" sz="900" dirty="0">
                <a:latin typeface="Trebuchet MS" pitchFamily="34" charset="0"/>
              </a:rPr>
              <a:t>Waste Management</a:t>
            </a:r>
          </a:p>
        </p:txBody>
      </p:sp>
      <p:sp>
        <p:nvSpPr>
          <p:cNvPr id="3" name="Rounded Rectangle 2"/>
          <p:cNvSpPr/>
          <p:nvPr/>
        </p:nvSpPr>
        <p:spPr bwMode="auto">
          <a:xfrm>
            <a:off x="482600" y="3962399"/>
            <a:ext cx="8331200" cy="2062887"/>
          </a:xfrm>
          <a:prstGeom prst="roundRect">
            <a:avLst/>
          </a:prstGeom>
          <a:solidFill>
            <a:schemeClr val="accent3">
              <a:lumMod val="20000"/>
              <a:lumOff val="80000"/>
            </a:schemeClr>
          </a:solidFill>
          <a:ln w="9525" cap="flat" cmpd="sng" algn="ctr">
            <a:noFill/>
            <a:prstDash val="solid"/>
            <a:round/>
            <a:headEnd type="none" w="med" len="med"/>
            <a:tailEnd type="none" w="med" len="med"/>
          </a:ln>
          <a:effectLst/>
        </p:spPr>
        <p:txBody>
          <a:bodyPr vert="horz" wrap="square" lIns="0" tIns="0" rIns="91440" bIns="0" numCol="1" rtlCol="0" anchor="ctr" anchorCtr="0" compatLnSpc="1">
            <a:prstTxWarp prst="textNoShape">
              <a:avLst/>
            </a:prstTxWarp>
          </a:bodyPr>
          <a:lstStyle/>
          <a:p>
            <a:pPr algn="ctr"/>
            <a:r>
              <a:rPr kumimoji="0" lang="en-US" sz="2400" b="0" i="0" u="none" strike="noStrike" cap="none" normalizeH="0" baseline="0" dirty="0" smtClean="0">
                <a:ln>
                  <a:noFill/>
                </a:ln>
                <a:solidFill>
                  <a:schemeClr val="tx1"/>
                </a:solidFill>
                <a:effectLst/>
                <a:latin typeface="Trebuchet MS" charset="0"/>
              </a:rPr>
              <a:t>A </a:t>
            </a:r>
            <a:r>
              <a:rPr kumimoji="0" lang="en-US" sz="2400" b="0" i="0" u="none" strike="noStrike" cap="none" normalizeH="0" baseline="0" dirty="0" smtClean="0">
                <a:ln>
                  <a:noFill/>
                </a:ln>
                <a:effectLst/>
                <a:latin typeface="Trebuchet MS" charset="0"/>
              </a:rPr>
              <a:t>recent NPR story </a:t>
            </a:r>
            <a:r>
              <a:rPr lang="en-US" sz="2400" dirty="0" smtClean="0">
                <a:latin typeface="Trebuchet MS" charset="0"/>
              </a:rPr>
              <a:t>highlights some of recycling’s current challenges associated with the global economic conditions, the changing waste stream &amp; contamination:</a:t>
            </a:r>
          </a:p>
          <a:p>
            <a:pPr algn="ctr"/>
            <a:r>
              <a:rPr lang="en-US" sz="2400" b="1" u="sng" dirty="0" smtClean="0">
                <a:hlinkClick r:id="rId3"/>
              </a:rPr>
              <a:t>https</a:t>
            </a:r>
            <a:r>
              <a:rPr lang="en-US" sz="2400" b="1" u="sng" dirty="0">
                <a:hlinkClick r:id="rId3"/>
              </a:rPr>
              <a:t>://thedianerehmshow.org/audio/#/shows/2015-07-07/new-challenges-to-recycling-in-the-united-states/110575/@00:00</a:t>
            </a:r>
            <a:r>
              <a:rPr lang="en-US" sz="2400" b="1" dirty="0"/>
              <a:t> </a:t>
            </a:r>
            <a:endParaRPr lang="en-US" sz="2400" dirty="0" smtClean="0">
              <a:latin typeface="Trebuchet MS" charset="0"/>
            </a:endParaRPr>
          </a:p>
        </p:txBody>
      </p:sp>
    </p:spTree>
    <p:extLst>
      <p:ext uri="{BB962C8B-B14F-4D97-AF65-F5344CB8AC3E}">
        <p14:creationId xmlns:p14="http://schemas.microsoft.com/office/powerpoint/2010/main" val="2765974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21" y="247158"/>
            <a:ext cx="8226425" cy="966787"/>
          </a:xfrm>
        </p:spPr>
        <p:txBody>
          <a:bodyPr/>
          <a:lstStyle/>
          <a:p>
            <a:r>
              <a:rPr lang="en-US" dirty="0" smtClean="0"/>
              <a:t>The Art of Anticipating Change</a:t>
            </a:r>
            <a:endParaRPr lang="en-US" dirty="0"/>
          </a:p>
        </p:txBody>
      </p:sp>
      <p:sp>
        <p:nvSpPr>
          <p:cNvPr id="5" name="Slide Number Placeholder 4"/>
          <p:cNvSpPr>
            <a:spLocks noGrp="1"/>
          </p:cNvSpPr>
          <p:nvPr>
            <p:ph type="sldNum" sz="quarter" idx="12"/>
          </p:nvPr>
        </p:nvSpPr>
        <p:spPr/>
        <p:txBody>
          <a:bodyPr/>
          <a:lstStyle/>
          <a:p>
            <a:pPr>
              <a:defRPr/>
            </a:pPr>
            <a:fld id="{6A6CC9FA-AF18-4442-A0CB-42BB1534B764}" type="slidenum">
              <a:rPr lang="en-US" smtClean="0"/>
              <a:pPr>
                <a:defRPr/>
              </a:pPr>
              <a:t>21</a:t>
            </a:fld>
            <a:endParaRPr lang="en-US"/>
          </a:p>
        </p:txBody>
      </p:sp>
      <p:sp>
        <p:nvSpPr>
          <p:cNvPr id="6" name="TextBox 5"/>
          <p:cNvSpPr txBox="1"/>
          <p:nvPr/>
        </p:nvSpPr>
        <p:spPr>
          <a:xfrm>
            <a:off x="378372" y="1101714"/>
            <a:ext cx="8223187" cy="2602379"/>
          </a:xfrm>
          <a:prstGeom prst="rect">
            <a:avLst/>
          </a:prstGeom>
          <a:noFill/>
        </p:spPr>
        <p:txBody>
          <a:bodyPr wrap="square" lIns="0" tIns="0" rIns="0" bIns="0" rtlCol="0">
            <a:noAutofit/>
          </a:bodyPr>
          <a:lstStyle/>
          <a:p>
            <a:pPr marL="342900" indent="-342900">
              <a:lnSpc>
                <a:spcPct val="110000"/>
              </a:lnSpc>
              <a:spcBef>
                <a:spcPts val="600"/>
              </a:spcBef>
              <a:buFont typeface="Arial" panose="020B0604020202020204" pitchFamily="34" charset="0"/>
              <a:buChar char="•"/>
            </a:pPr>
            <a:r>
              <a:rPr lang="en-US" sz="2400" dirty="0" smtClean="0">
                <a:cs typeface="Arial" pitchFamily="34" charset="0"/>
              </a:rPr>
              <a:t>How do we anticipate change?</a:t>
            </a:r>
          </a:p>
          <a:p>
            <a:pPr marL="342900" indent="-342900">
              <a:lnSpc>
                <a:spcPct val="110000"/>
              </a:lnSpc>
              <a:spcBef>
                <a:spcPts val="600"/>
              </a:spcBef>
              <a:buFont typeface="Arial" panose="020B0604020202020204" pitchFamily="34" charset="0"/>
              <a:buChar char="•"/>
            </a:pPr>
            <a:r>
              <a:rPr lang="en-US" sz="2400" dirty="0" smtClean="0">
                <a:cs typeface="Arial" pitchFamily="34" charset="0"/>
              </a:rPr>
              <a:t>How do we design for change? </a:t>
            </a:r>
          </a:p>
          <a:p>
            <a:pPr marL="342900" indent="-342900">
              <a:lnSpc>
                <a:spcPct val="110000"/>
              </a:lnSpc>
              <a:spcBef>
                <a:spcPts val="600"/>
              </a:spcBef>
              <a:buFont typeface="Arial" panose="020B0604020202020204" pitchFamily="34" charset="0"/>
              <a:buChar char="•"/>
            </a:pPr>
            <a:r>
              <a:rPr lang="en-US" sz="2400" dirty="0" smtClean="0">
                <a:cs typeface="Arial" pitchFamily="34" charset="0"/>
              </a:rPr>
              <a:t>What should we measure success?</a:t>
            </a:r>
          </a:p>
          <a:p>
            <a:pPr marL="342900" indent="-342900">
              <a:lnSpc>
                <a:spcPct val="110000"/>
              </a:lnSpc>
              <a:spcBef>
                <a:spcPts val="600"/>
              </a:spcBef>
              <a:buFont typeface="Arial" panose="020B0604020202020204" pitchFamily="34" charset="0"/>
              <a:buChar char="•"/>
            </a:pPr>
            <a:r>
              <a:rPr lang="en-US" sz="2400" dirty="0" smtClean="0">
                <a:cs typeface="Arial" pitchFamily="34" charset="0"/>
              </a:rPr>
              <a:t>If we build future plants to handle current streams, what will we miss?</a:t>
            </a:r>
          </a:p>
          <a:p>
            <a:pPr marL="342900" indent="-342900">
              <a:lnSpc>
                <a:spcPct val="110000"/>
              </a:lnSpc>
              <a:buFont typeface="Arial" panose="020B0604020202020204" pitchFamily="34" charset="0"/>
              <a:buChar char="•"/>
            </a:pPr>
            <a:endParaRPr lang="en-US" sz="2400" dirty="0" smtClean="0">
              <a:cs typeface="Arial" pitchFamily="34" charset="0"/>
            </a:endParaRPr>
          </a:p>
        </p:txBody>
      </p:sp>
      <p:sp>
        <p:nvSpPr>
          <p:cNvPr id="7" name="Rounded Rectangle 6"/>
          <p:cNvSpPr/>
          <p:nvPr/>
        </p:nvSpPr>
        <p:spPr bwMode="auto">
          <a:xfrm>
            <a:off x="378372" y="3527611"/>
            <a:ext cx="8371490" cy="2138766"/>
          </a:xfrm>
          <a:prstGeom prst="roundRect">
            <a:avLst/>
          </a:prstGeom>
          <a:solidFill>
            <a:schemeClr val="accent3">
              <a:lumMod val="40000"/>
              <a:lumOff val="60000"/>
            </a:schemeClr>
          </a:solidFill>
          <a:ln w="9525" cap="flat" cmpd="sng" algn="ctr">
            <a:noFill/>
            <a:prstDash val="solid"/>
            <a:round/>
            <a:headEnd type="none" w="med" len="med"/>
            <a:tailEnd type="none" w="med" len="med"/>
          </a:ln>
          <a:effectLst/>
        </p:spPr>
        <p:txBody>
          <a:bodyPr vert="horz" wrap="square" lIns="0" tIns="0" rIns="91440" bIns="0" numCol="1" rtlCol="0" anchor="ctr" anchorCtr="0" compatLnSpc="1">
            <a:prstTxWarp prst="textNoShape">
              <a:avLst/>
            </a:prstTxWarp>
          </a:bodyPr>
          <a:lstStyle/>
          <a:p>
            <a:pPr marL="0" marR="0" indent="0" algn="ctr" defTabSz="914400" rtl="0" eaLnBrk="1" fontAlgn="base" latinLnBrk="0" hangingPunct="1">
              <a:lnSpc>
                <a:spcPct val="125000"/>
              </a:lnSpc>
              <a:spcBef>
                <a:spcPct val="0"/>
              </a:spcBef>
              <a:spcAft>
                <a:spcPct val="0"/>
              </a:spcAft>
              <a:buClrTx/>
              <a:buSzTx/>
              <a:buFont typeface="Trebuchet MS" charset="0"/>
              <a:buNone/>
              <a:tabLst/>
            </a:pPr>
            <a:r>
              <a:rPr kumimoji="0" lang="en-US" sz="2400" b="1" i="0" u="none" strike="noStrike" cap="none" normalizeH="0" baseline="0" dirty="0" smtClean="0">
                <a:ln>
                  <a:noFill/>
                </a:ln>
                <a:solidFill>
                  <a:schemeClr val="tx1"/>
                </a:solidFill>
                <a:effectLst/>
                <a:latin typeface="Trebuchet MS" charset="0"/>
              </a:rPr>
              <a:t>MRFs see changes </a:t>
            </a:r>
            <a:r>
              <a:rPr kumimoji="0" lang="en-US" sz="2400" b="1" i="0" u="none" strike="noStrike" cap="none" normalizeH="0" dirty="0" smtClean="0">
                <a:ln>
                  <a:noFill/>
                </a:ln>
                <a:solidFill>
                  <a:schemeClr val="tx1"/>
                </a:solidFill>
                <a:effectLst/>
                <a:latin typeface="Trebuchet MS" charset="0"/>
              </a:rPr>
              <a:t>in packaging and consumer trends when the materials showed up at their facilities.  The challenge </a:t>
            </a:r>
            <a:r>
              <a:rPr lang="en-US" sz="2400" b="1" dirty="0" smtClean="0">
                <a:latin typeface="Trebuchet MS" charset="0"/>
              </a:rPr>
              <a:t>will </a:t>
            </a:r>
            <a:r>
              <a:rPr kumimoji="0" lang="en-US" sz="2400" b="1" i="0" u="none" strike="noStrike" cap="none" normalizeH="0" dirty="0" smtClean="0">
                <a:ln>
                  <a:noFill/>
                </a:ln>
                <a:solidFill>
                  <a:schemeClr val="tx1"/>
                </a:solidFill>
                <a:effectLst/>
                <a:latin typeface="Trebuchet MS" charset="0"/>
              </a:rPr>
              <a:t>be to anticipate changes and build </a:t>
            </a:r>
            <a:r>
              <a:rPr lang="en-US" sz="2400" b="1" dirty="0" smtClean="0">
                <a:latin typeface="Trebuchet MS" charset="0"/>
              </a:rPr>
              <a:t>flexibility into </a:t>
            </a:r>
            <a:r>
              <a:rPr kumimoji="0" lang="en-US" sz="2400" b="1" i="0" u="none" strike="noStrike" cap="none" normalizeH="0" dirty="0" smtClean="0">
                <a:ln>
                  <a:noFill/>
                </a:ln>
                <a:solidFill>
                  <a:schemeClr val="tx1"/>
                </a:solidFill>
                <a:effectLst/>
                <a:latin typeface="Trebuchet MS" charset="0"/>
              </a:rPr>
              <a:t>infrastructure design.  </a:t>
            </a:r>
            <a:endParaRPr kumimoji="0" lang="en-US" sz="2400" b="1" i="0" u="none" strike="noStrike" cap="none" normalizeH="0" baseline="0" dirty="0">
              <a:ln>
                <a:noFill/>
              </a:ln>
              <a:solidFill>
                <a:schemeClr val="tx1"/>
              </a:solidFill>
              <a:effectLst/>
              <a:latin typeface="Trebuchet MS" charset="0"/>
            </a:endParaRPr>
          </a:p>
        </p:txBody>
      </p:sp>
      <p:sp>
        <p:nvSpPr>
          <p:cNvPr id="8" name="Footer Placeholder 10"/>
          <p:cNvSpPr txBox="1">
            <a:spLocks/>
          </p:cNvSpPr>
          <p:nvPr/>
        </p:nvSpPr>
        <p:spPr bwMode="auto">
          <a:xfrm>
            <a:off x="3399251" y="6461850"/>
            <a:ext cx="2281238" cy="142875"/>
          </a:xfrm>
          <a:prstGeom prst="rect">
            <a:avLst/>
          </a:prstGeom>
          <a:noFill/>
          <a:ln w="9525">
            <a:noFill/>
            <a:miter lim="800000"/>
            <a:headEnd/>
            <a:tailEnd/>
          </a:ln>
        </p:spPr>
        <p:txBody>
          <a:bodyPr lIns="0" tIns="0" rIns="0" bIns="0" anchor="b"/>
          <a:lstStyle/>
          <a:p>
            <a:pPr algn="ctr"/>
            <a:r>
              <a:rPr lang="en-US" sz="900" dirty="0">
                <a:latin typeface="Trebuchet MS" pitchFamily="34" charset="0"/>
              </a:rPr>
              <a:t>©</a:t>
            </a:r>
            <a:r>
              <a:rPr lang="en-US" sz="900" dirty="0" smtClean="0">
                <a:latin typeface="Trebuchet MS" pitchFamily="34" charset="0"/>
              </a:rPr>
              <a:t>2015 </a:t>
            </a:r>
            <a:r>
              <a:rPr lang="en-US" sz="900" dirty="0">
                <a:latin typeface="Trebuchet MS" pitchFamily="34" charset="0"/>
              </a:rPr>
              <a:t>Waste Management</a:t>
            </a:r>
          </a:p>
        </p:txBody>
      </p:sp>
    </p:spTree>
    <p:extLst>
      <p:ext uri="{BB962C8B-B14F-4D97-AF65-F5344CB8AC3E}">
        <p14:creationId xmlns:p14="http://schemas.microsoft.com/office/powerpoint/2010/main" val="20695863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06" y="131857"/>
            <a:ext cx="8226425" cy="966787"/>
          </a:xfrm>
        </p:spPr>
        <p:txBody>
          <a:bodyPr/>
          <a:lstStyle/>
          <a:p>
            <a:r>
              <a:rPr lang="en-US" dirty="0" smtClean="0"/>
              <a:t>Evolution of Products</a:t>
            </a:r>
            <a:endParaRPr lang="en-US" dirty="0"/>
          </a:p>
        </p:txBody>
      </p:sp>
      <p:sp>
        <p:nvSpPr>
          <p:cNvPr id="4" name="Footer Placeholder 3"/>
          <p:cNvSpPr>
            <a:spLocks noGrp="1"/>
          </p:cNvSpPr>
          <p:nvPr>
            <p:ph type="ftr" sz="quarter" idx="11"/>
          </p:nvPr>
        </p:nvSpPr>
        <p:spPr>
          <a:xfrm>
            <a:off x="3552944" y="6479204"/>
            <a:ext cx="2281237" cy="136525"/>
          </a:xfrm>
        </p:spPr>
        <p:txBody>
          <a:bodyPr/>
          <a:lstStyle/>
          <a:p>
            <a:pPr algn="ctr">
              <a:defRPr/>
            </a:pPr>
            <a:r>
              <a:rPr lang="en-US" dirty="0" smtClean="0"/>
              <a:t>©2015 Waste Management</a:t>
            </a:r>
            <a:endParaRPr lang="en-US" dirty="0"/>
          </a:p>
        </p:txBody>
      </p:sp>
      <p:sp>
        <p:nvSpPr>
          <p:cNvPr id="5" name="Slide Number Placeholder 4"/>
          <p:cNvSpPr>
            <a:spLocks noGrp="1"/>
          </p:cNvSpPr>
          <p:nvPr>
            <p:ph type="sldNum" sz="quarter" idx="12"/>
          </p:nvPr>
        </p:nvSpPr>
        <p:spPr/>
        <p:txBody>
          <a:bodyPr/>
          <a:lstStyle/>
          <a:p>
            <a:pPr>
              <a:defRPr/>
            </a:pPr>
            <a:fld id="{6A6CC9FA-AF18-4442-A0CB-42BB1534B764}" type="slidenum">
              <a:rPr lang="en-US" smtClean="0"/>
              <a:pPr>
                <a:defRPr/>
              </a:pPr>
              <a:t>22</a:t>
            </a:fld>
            <a:endParaRPr lang="en-US"/>
          </a:p>
        </p:txBody>
      </p:sp>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0919" y="982710"/>
            <a:ext cx="6956425"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wn Arrow 6"/>
          <p:cNvSpPr/>
          <p:nvPr/>
        </p:nvSpPr>
        <p:spPr bwMode="auto">
          <a:xfrm>
            <a:off x="4265232" y="3261815"/>
            <a:ext cx="627797" cy="610773"/>
          </a:xfrm>
          <a:prstGeom prst="downArrow">
            <a:avLst/>
          </a:prstGeom>
          <a:solidFill>
            <a:schemeClr val="accent6"/>
          </a:solidFill>
          <a:ln w="9525" cap="flat" cmpd="sng" algn="ctr">
            <a:noFill/>
            <a:prstDash val="solid"/>
            <a:round/>
            <a:headEnd type="none" w="med" len="med"/>
            <a:tailEnd type="none" w="med" len="med"/>
          </a:ln>
          <a:effectLst/>
        </p:spPr>
        <p:txBody>
          <a:bodyPr vert="horz" wrap="square" lIns="0" tIns="0" rIns="91440" bIns="0" numCol="1" rtlCol="0" anchor="t" anchorCtr="0" compatLnSpc="1">
            <a:prstTxWarp prst="textNoShape">
              <a:avLst/>
            </a:prstTxWarp>
          </a:bodyPr>
          <a:lstStyle/>
          <a:p>
            <a:pPr marL="0" marR="0" indent="0" algn="l" defTabSz="914400" rtl="0" eaLnBrk="1" fontAlgn="base" latinLnBrk="0" hangingPunct="1">
              <a:lnSpc>
                <a:spcPct val="125000"/>
              </a:lnSpc>
              <a:spcBef>
                <a:spcPct val="0"/>
              </a:spcBef>
              <a:spcAft>
                <a:spcPct val="0"/>
              </a:spcAft>
              <a:buClrTx/>
              <a:buSzTx/>
              <a:buFont typeface="Trebuchet MS" charset="0"/>
              <a:buNone/>
              <a:tabLst/>
            </a:pPr>
            <a:endParaRPr kumimoji="0" lang="en-US" sz="1800" b="0" i="0" u="none" strike="noStrike" cap="none" normalizeH="0" baseline="0">
              <a:ln>
                <a:noFill/>
              </a:ln>
              <a:solidFill>
                <a:schemeClr val="tx1"/>
              </a:solidFill>
              <a:effectLst/>
              <a:latin typeface="Trebuchet MS" charset="0"/>
            </a:endParaRPr>
          </a:p>
        </p:txBody>
      </p:sp>
    </p:spTree>
    <p:extLst>
      <p:ext uri="{BB962C8B-B14F-4D97-AF65-F5344CB8AC3E}">
        <p14:creationId xmlns:p14="http://schemas.microsoft.com/office/powerpoint/2010/main" val="3973498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797844" y="4991237"/>
            <a:ext cx="5548312" cy="543289"/>
          </a:xfrm>
        </p:spPr>
        <p:txBody>
          <a:bodyPr/>
          <a:lstStyle/>
          <a:p>
            <a:pPr algn="ctr"/>
            <a:r>
              <a:rPr lang="en-US" sz="3200" dirty="0" smtClean="0">
                <a:ea typeface="ＭＳ Ｐゴシック"/>
              </a:rPr>
              <a:t>Thank you. </a:t>
            </a:r>
          </a:p>
        </p:txBody>
      </p:sp>
      <p:grpSp>
        <p:nvGrpSpPr>
          <p:cNvPr id="2" name="Group 1"/>
          <p:cNvGrpSpPr/>
          <p:nvPr/>
        </p:nvGrpSpPr>
        <p:grpSpPr>
          <a:xfrm>
            <a:off x="1300957" y="2565400"/>
            <a:ext cx="6542087" cy="1992313"/>
            <a:chOff x="1220788" y="2565400"/>
            <a:chExt cx="6542087" cy="1992313"/>
          </a:xfrm>
        </p:grpSpPr>
        <p:pic>
          <p:nvPicPr>
            <p:cNvPr id="17414" name="Picture 8" descr="02_WM_apple_cycle_9x9_150ppi_rgb.jpg"/>
            <p:cNvPicPr>
              <a:picLocks noChangeAspect="1"/>
            </p:cNvPicPr>
            <p:nvPr/>
          </p:nvPicPr>
          <p:blipFill>
            <a:blip r:embed="rId3"/>
            <a:srcRect/>
            <a:stretch>
              <a:fillRect/>
            </a:stretch>
          </p:blipFill>
          <p:spPr bwMode="auto">
            <a:xfrm>
              <a:off x="3552825" y="2617788"/>
              <a:ext cx="1885950" cy="1885950"/>
            </a:xfrm>
            <a:prstGeom prst="rect">
              <a:avLst/>
            </a:prstGeom>
            <a:noFill/>
            <a:ln w="9525">
              <a:noFill/>
              <a:miter lim="800000"/>
              <a:headEnd/>
              <a:tailEnd/>
            </a:ln>
          </p:spPr>
        </p:pic>
        <p:pic>
          <p:nvPicPr>
            <p:cNvPr id="17415" name="Picture 9" descr="01_WM_aluminum_can_cycle_9x9_150ppi_rgb.jpg"/>
            <p:cNvPicPr>
              <a:picLocks noChangeAspect="1"/>
            </p:cNvPicPr>
            <p:nvPr/>
          </p:nvPicPr>
          <p:blipFill>
            <a:blip r:embed="rId4"/>
            <a:srcRect/>
            <a:stretch>
              <a:fillRect/>
            </a:stretch>
          </p:blipFill>
          <p:spPr bwMode="auto">
            <a:xfrm>
              <a:off x="1220788" y="2565400"/>
              <a:ext cx="1914525" cy="1914525"/>
            </a:xfrm>
            <a:prstGeom prst="rect">
              <a:avLst/>
            </a:prstGeom>
            <a:noFill/>
            <a:ln w="9525">
              <a:noFill/>
              <a:miter lim="800000"/>
              <a:headEnd/>
              <a:tailEnd/>
            </a:ln>
          </p:spPr>
        </p:pic>
        <p:pic>
          <p:nvPicPr>
            <p:cNvPr id="17416" name="Picture 10" descr="22_WM_newspaper_cycle_9x9_150ppi_rgb.jpg"/>
            <p:cNvPicPr>
              <a:picLocks noChangeAspect="1"/>
            </p:cNvPicPr>
            <p:nvPr/>
          </p:nvPicPr>
          <p:blipFill>
            <a:blip r:embed="rId5"/>
            <a:srcRect/>
            <a:stretch>
              <a:fillRect/>
            </a:stretch>
          </p:blipFill>
          <p:spPr bwMode="auto">
            <a:xfrm>
              <a:off x="5772150" y="2566988"/>
              <a:ext cx="1990725" cy="1990725"/>
            </a:xfrm>
            <a:prstGeom prst="rect">
              <a:avLst/>
            </a:prstGeom>
            <a:noFill/>
            <a:ln w="9525">
              <a:noFill/>
              <a:miter lim="800000"/>
              <a:headEnd/>
              <a:tailEnd/>
            </a:ln>
          </p:spPr>
        </p:pic>
      </p:grpSp>
      <p:sp>
        <p:nvSpPr>
          <p:cNvPr id="8" name="Title 1"/>
          <p:cNvSpPr txBox="1">
            <a:spLocks/>
          </p:cNvSpPr>
          <p:nvPr/>
        </p:nvSpPr>
        <p:spPr bwMode="auto">
          <a:xfrm>
            <a:off x="1797844" y="1134996"/>
            <a:ext cx="5548312" cy="54328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ct val="90000"/>
              </a:lnSpc>
              <a:spcBef>
                <a:spcPct val="0"/>
              </a:spcBef>
              <a:spcAft>
                <a:spcPct val="0"/>
              </a:spcAft>
              <a:defRPr sz="4800">
                <a:solidFill>
                  <a:srgbClr val="7AB800"/>
                </a:solidFill>
                <a:latin typeface="+mj-lt"/>
                <a:ea typeface="ＭＳ Ｐゴシック" charset="-128"/>
                <a:cs typeface="ＭＳ Ｐゴシック"/>
              </a:defRPr>
            </a:lvl1pPr>
            <a:lvl2pPr algn="l" rtl="0" eaLnBrk="0" fontAlgn="base" hangingPunct="0">
              <a:lnSpc>
                <a:spcPct val="90000"/>
              </a:lnSpc>
              <a:spcBef>
                <a:spcPct val="0"/>
              </a:spcBef>
              <a:spcAft>
                <a:spcPct val="0"/>
              </a:spcAft>
              <a:defRPr sz="3000">
                <a:solidFill>
                  <a:schemeClr val="tx2"/>
                </a:solidFill>
                <a:latin typeface="Trebuchet MS" charset="0"/>
                <a:ea typeface="ＭＳ Ｐゴシック" charset="-128"/>
                <a:cs typeface="ＭＳ Ｐゴシック"/>
              </a:defRPr>
            </a:lvl2pPr>
            <a:lvl3pPr algn="l" rtl="0" eaLnBrk="0" fontAlgn="base" hangingPunct="0">
              <a:lnSpc>
                <a:spcPct val="90000"/>
              </a:lnSpc>
              <a:spcBef>
                <a:spcPct val="0"/>
              </a:spcBef>
              <a:spcAft>
                <a:spcPct val="0"/>
              </a:spcAft>
              <a:defRPr sz="3000">
                <a:solidFill>
                  <a:schemeClr val="tx2"/>
                </a:solidFill>
                <a:latin typeface="Trebuchet MS" charset="0"/>
                <a:ea typeface="ＭＳ Ｐゴシック" charset="-128"/>
                <a:cs typeface="ＭＳ Ｐゴシック"/>
              </a:defRPr>
            </a:lvl3pPr>
            <a:lvl4pPr algn="l" rtl="0" eaLnBrk="0" fontAlgn="base" hangingPunct="0">
              <a:lnSpc>
                <a:spcPct val="90000"/>
              </a:lnSpc>
              <a:spcBef>
                <a:spcPct val="0"/>
              </a:spcBef>
              <a:spcAft>
                <a:spcPct val="0"/>
              </a:spcAft>
              <a:defRPr sz="3000">
                <a:solidFill>
                  <a:schemeClr val="tx2"/>
                </a:solidFill>
                <a:latin typeface="Trebuchet MS" charset="0"/>
                <a:ea typeface="ＭＳ Ｐゴシック" charset="-128"/>
                <a:cs typeface="ＭＳ Ｐゴシック"/>
              </a:defRPr>
            </a:lvl4pPr>
            <a:lvl5pPr algn="l" rtl="0" eaLnBrk="0" fontAlgn="base" hangingPunct="0">
              <a:lnSpc>
                <a:spcPct val="90000"/>
              </a:lnSpc>
              <a:spcBef>
                <a:spcPct val="0"/>
              </a:spcBef>
              <a:spcAft>
                <a:spcPct val="0"/>
              </a:spcAft>
              <a:defRPr sz="3000">
                <a:solidFill>
                  <a:schemeClr val="tx2"/>
                </a:solidFill>
                <a:latin typeface="Trebuchet MS" charset="0"/>
                <a:ea typeface="ＭＳ Ｐゴシック" charset="-128"/>
                <a:cs typeface="ＭＳ Ｐゴシック"/>
              </a:defRPr>
            </a:lvl5pPr>
            <a:lvl6pPr marL="457200" algn="l" rtl="0" fontAlgn="base">
              <a:spcBef>
                <a:spcPct val="0"/>
              </a:spcBef>
              <a:spcAft>
                <a:spcPct val="0"/>
              </a:spcAft>
              <a:defRPr sz="3000">
                <a:solidFill>
                  <a:schemeClr val="tx2"/>
                </a:solidFill>
                <a:latin typeface="Trebuchet MS" charset="0"/>
              </a:defRPr>
            </a:lvl6pPr>
            <a:lvl7pPr marL="914400" algn="l" rtl="0" fontAlgn="base">
              <a:spcBef>
                <a:spcPct val="0"/>
              </a:spcBef>
              <a:spcAft>
                <a:spcPct val="0"/>
              </a:spcAft>
              <a:defRPr sz="3000">
                <a:solidFill>
                  <a:schemeClr val="tx2"/>
                </a:solidFill>
                <a:latin typeface="Trebuchet MS" charset="0"/>
              </a:defRPr>
            </a:lvl7pPr>
            <a:lvl8pPr marL="1371600" algn="l" rtl="0" fontAlgn="base">
              <a:spcBef>
                <a:spcPct val="0"/>
              </a:spcBef>
              <a:spcAft>
                <a:spcPct val="0"/>
              </a:spcAft>
              <a:defRPr sz="3000">
                <a:solidFill>
                  <a:schemeClr val="tx2"/>
                </a:solidFill>
                <a:latin typeface="Trebuchet MS" charset="0"/>
              </a:defRPr>
            </a:lvl8pPr>
            <a:lvl9pPr marL="1828800" algn="l" rtl="0" fontAlgn="base">
              <a:spcBef>
                <a:spcPct val="0"/>
              </a:spcBef>
              <a:spcAft>
                <a:spcPct val="0"/>
              </a:spcAft>
              <a:defRPr sz="3000">
                <a:solidFill>
                  <a:schemeClr val="tx2"/>
                </a:solidFill>
                <a:latin typeface="Trebuchet MS" charset="0"/>
              </a:defRPr>
            </a:lvl9pPr>
          </a:lstStyle>
          <a:p>
            <a:pPr algn="ctr"/>
            <a:r>
              <a:rPr lang="en-US" sz="3200" kern="0" dirty="0" smtClean="0">
                <a:solidFill>
                  <a:schemeClr val="accent6">
                    <a:lumMod val="75000"/>
                  </a:schemeClr>
                </a:solidFill>
                <a:ea typeface="ＭＳ Ｐゴシック"/>
              </a:rPr>
              <a:t>Questions? </a:t>
            </a:r>
          </a:p>
        </p:txBody>
      </p:sp>
      <p:sp>
        <p:nvSpPr>
          <p:cNvPr id="9" name="Footer Placeholder 10"/>
          <p:cNvSpPr txBox="1">
            <a:spLocks/>
          </p:cNvSpPr>
          <p:nvPr/>
        </p:nvSpPr>
        <p:spPr bwMode="auto">
          <a:xfrm>
            <a:off x="3399251" y="6461850"/>
            <a:ext cx="2281238" cy="142875"/>
          </a:xfrm>
          <a:prstGeom prst="rect">
            <a:avLst/>
          </a:prstGeom>
          <a:noFill/>
          <a:ln w="9525">
            <a:noFill/>
            <a:miter lim="800000"/>
            <a:headEnd/>
            <a:tailEnd/>
          </a:ln>
        </p:spPr>
        <p:txBody>
          <a:bodyPr lIns="0" tIns="0" rIns="0" bIns="0" anchor="b"/>
          <a:lstStyle/>
          <a:p>
            <a:pPr algn="ctr"/>
            <a:r>
              <a:rPr lang="en-US" sz="900" dirty="0">
                <a:latin typeface="Trebuchet MS" pitchFamily="34" charset="0"/>
              </a:rPr>
              <a:t>©</a:t>
            </a:r>
            <a:r>
              <a:rPr lang="en-US" sz="900" dirty="0" smtClean="0">
                <a:latin typeface="Trebuchet MS" pitchFamily="34" charset="0"/>
              </a:rPr>
              <a:t>2015 </a:t>
            </a:r>
            <a:r>
              <a:rPr lang="en-US" sz="900" dirty="0">
                <a:latin typeface="Trebuchet MS" pitchFamily="34" charset="0"/>
              </a:rPr>
              <a:t>Waste Management</a:t>
            </a:r>
          </a:p>
        </p:txBody>
      </p:sp>
    </p:spTree>
    <p:extLst>
      <p:ext uri="{BB962C8B-B14F-4D97-AF65-F5344CB8AC3E}">
        <p14:creationId xmlns:p14="http://schemas.microsoft.com/office/powerpoint/2010/main" val="4274562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ttp://www.censusscope.org/us/chart_popl_graph_1.gif"/>
          <p:cNvPicPr/>
          <p:nvPr/>
        </p:nvPicPr>
        <p:blipFill>
          <a:blip r:embed="rId4">
            <a:extLst>
              <a:ext uri="{28A0092B-C50C-407E-A947-70E740481C1C}">
                <a14:useLocalDpi xmlns:a14="http://schemas.microsoft.com/office/drawing/2010/main" val="0"/>
              </a:ext>
            </a:extLst>
          </a:blip>
          <a:srcRect/>
          <a:stretch>
            <a:fillRect/>
          </a:stretch>
        </p:blipFill>
        <p:spPr bwMode="auto">
          <a:xfrm>
            <a:off x="4543859" y="3294377"/>
            <a:ext cx="4485949" cy="2694215"/>
          </a:xfrm>
          <a:prstGeom prst="rect">
            <a:avLst/>
          </a:prstGeom>
          <a:noFill/>
          <a:ln>
            <a:noFill/>
          </a:ln>
        </p:spPr>
      </p:pic>
      <p:sp>
        <p:nvSpPr>
          <p:cNvPr id="3" name="Slide Number Placeholder 2"/>
          <p:cNvSpPr>
            <a:spLocks noGrp="1"/>
          </p:cNvSpPr>
          <p:nvPr>
            <p:ph type="sldNum" sz="quarter" idx="10"/>
          </p:nvPr>
        </p:nvSpPr>
        <p:spPr>
          <a:xfrm>
            <a:off x="4234398" y="6362622"/>
            <a:ext cx="915988" cy="136525"/>
          </a:xfrm>
        </p:spPr>
        <p:txBody>
          <a:bodyPr/>
          <a:lstStyle/>
          <a:p>
            <a:pPr algn="ctr">
              <a:defRPr/>
            </a:pPr>
            <a:r>
              <a:rPr lang="en-US" dirty="0" smtClean="0"/>
              <a:t>Page </a:t>
            </a:r>
            <a:fld id="{0A0067B0-4ACF-4EDF-B63C-C35DCCCD68F3}" type="slidenum">
              <a:rPr lang="en-US" smtClean="0"/>
              <a:pPr algn="ctr">
                <a:defRPr/>
              </a:pPr>
              <a:t>3</a:t>
            </a:fld>
            <a:endParaRPr lang="en-US" dirty="0"/>
          </a:p>
        </p:txBody>
      </p:sp>
      <p:sp>
        <p:nvSpPr>
          <p:cNvPr id="7" name="Rectangle 2"/>
          <p:cNvSpPr txBox="1">
            <a:spLocks noChangeArrowheads="1"/>
          </p:cNvSpPr>
          <p:nvPr>
            <p:custDataLst>
              <p:tags r:id="rId1"/>
            </p:custDataLst>
          </p:nvPr>
        </p:nvSpPr>
        <p:spPr bwMode="auto">
          <a:xfrm>
            <a:off x="106413" y="83860"/>
            <a:ext cx="8501063" cy="84011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eaLnBrk="0" hangingPunct="0">
              <a:lnSpc>
                <a:spcPct val="90000"/>
              </a:lnSpc>
            </a:pPr>
            <a:r>
              <a:rPr lang="en-US" sz="3200" dirty="0" smtClean="0">
                <a:solidFill>
                  <a:schemeClr val="tx2"/>
                </a:solidFill>
                <a:latin typeface="+mj-lt"/>
                <a:cs typeface="+mj-cs"/>
              </a:rPr>
              <a:t>Disposal and recycling in the US: 1980 to 2013</a:t>
            </a:r>
          </a:p>
        </p:txBody>
      </p:sp>
      <p:sp>
        <p:nvSpPr>
          <p:cNvPr id="31" name="TextBox 30"/>
          <p:cNvSpPr txBox="1"/>
          <p:nvPr/>
        </p:nvSpPr>
        <p:spPr>
          <a:xfrm>
            <a:off x="1214651" y="2593075"/>
            <a:ext cx="668740" cy="54591"/>
          </a:xfrm>
          <a:prstGeom prst="rect">
            <a:avLst/>
          </a:prstGeom>
          <a:noFill/>
        </p:spPr>
        <p:txBody>
          <a:bodyPr wrap="square" lIns="0" tIns="0" rIns="0" bIns="0" rtlCol="0">
            <a:noAutofit/>
          </a:bodyPr>
          <a:lstStyle/>
          <a:p>
            <a:pPr>
              <a:lnSpc>
                <a:spcPct val="90000"/>
              </a:lnSpc>
            </a:pPr>
            <a:endParaRPr lang="en-US" sz="2000" dirty="0" smtClean="0">
              <a:latin typeface="Trebuchet MS" pitchFamily="34" charset="0"/>
              <a:cs typeface="Arial" pitchFamily="34" charset="0"/>
            </a:endParaRPr>
          </a:p>
        </p:txBody>
      </p:sp>
      <p:graphicFrame>
        <p:nvGraphicFramePr>
          <p:cNvPr id="32" name="Table 31"/>
          <p:cNvGraphicFramePr>
            <a:graphicFrameLocks noGrp="1"/>
          </p:cNvGraphicFramePr>
          <p:nvPr>
            <p:extLst>
              <p:ext uri="{D42A27DB-BD31-4B8C-83A1-F6EECF244321}">
                <p14:modId xmlns:p14="http://schemas.microsoft.com/office/powerpoint/2010/main" val="739068828"/>
              </p:ext>
            </p:extLst>
          </p:nvPr>
        </p:nvGraphicFramePr>
        <p:xfrm>
          <a:off x="137945" y="555440"/>
          <a:ext cx="8879932" cy="1524000"/>
        </p:xfrm>
        <a:graphic>
          <a:graphicData uri="http://schemas.openxmlformats.org/drawingml/2006/table">
            <a:tbl>
              <a:tblPr firstRow="1" bandRow="1">
                <a:tableStyleId>{00A15C55-8517-42AA-B614-E9B94910E393}</a:tableStyleId>
              </a:tblPr>
              <a:tblGrid>
                <a:gridCol w="2998192"/>
                <a:gridCol w="1025262"/>
                <a:gridCol w="964952"/>
                <a:gridCol w="1025262"/>
                <a:gridCol w="919720"/>
                <a:gridCol w="973272"/>
                <a:gridCol w="973272"/>
              </a:tblGrid>
              <a:tr h="416819">
                <a:tc>
                  <a:txBody>
                    <a:bodyPr/>
                    <a:lstStyle/>
                    <a:p>
                      <a:endParaRPr lang="en-US" sz="2200" dirty="0"/>
                    </a:p>
                  </a:txBody>
                  <a:tcPr/>
                </a:tc>
                <a:tc>
                  <a:txBody>
                    <a:bodyPr/>
                    <a:lstStyle/>
                    <a:p>
                      <a:pPr algn="ctr"/>
                      <a:r>
                        <a:rPr lang="en-US" sz="2200" dirty="0" smtClean="0"/>
                        <a:t>1980</a:t>
                      </a:r>
                      <a:endParaRPr lang="en-US" sz="2200" dirty="0"/>
                    </a:p>
                  </a:txBody>
                  <a:tcPr/>
                </a:tc>
                <a:tc>
                  <a:txBody>
                    <a:bodyPr/>
                    <a:lstStyle/>
                    <a:p>
                      <a:pPr algn="ctr"/>
                      <a:r>
                        <a:rPr lang="en-US" sz="2200" dirty="0" smtClean="0"/>
                        <a:t>1990</a:t>
                      </a:r>
                      <a:endParaRPr lang="en-US" sz="2200" dirty="0"/>
                    </a:p>
                  </a:txBody>
                  <a:tcPr/>
                </a:tc>
                <a:tc>
                  <a:txBody>
                    <a:bodyPr/>
                    <a:lstStyle/>
                    <a:p>
                      <a:pPr algn="ctr"/>
                      <a:r>
                        <a:rPr lang="en-US" sz="2200" dirty="0" smtClean="0"/>
                        <a:t>2000</a:t>
                      </a:r>
                      <a:endParaRPr lang="en-US" sz="2200" dirty="0"/>
                    </a:p>
                  </a:txBody>
                  <a:tcPr/>
                </a:tc>
                <a:tc>
                  <a:txBody>
                    <a:bodyPr/>
                    <a:lstStyle/>
                    <a:p>
                      <a:pPr algn="ctr"/>
                      <a:r>
                        <a:rPr lang="en-US" sz="2200" dirty="0" smtClean="0"/>
                        <a:t>2005</a:t>
                      </a:r>
                      <a:endParaRPr lang="en-US" sz="2200" dirty="0"/>
                    </a:p>
                  </a:txBody>
                  <a:tcPr/>
                </a:tc>
                <a:tc>
                  <a:txBody>
                    <a:bodyPr/>
                    <a:lstStyle/>
                    <a:p>
                      <a:pPr algn="ctr"/>
                      <a:r>
                        <a:rPr lang="en-US" sz="2200" dirty="0" smtClean="0"/>
                        <a:t>2010</a:t>
                      </a:r>
                      <a:endParaRPr lang="en-US" sz="2200" dirty="0"/>
                    </a:p>
                  </a:txBody>
                  <a:tcPr/>
                </a:tc>
                <a:tc>
                  <a:txBody>
                    <a:bodyPr/>
                    <a:lstStyle/>
                    <a:p>
                      <a:pPr algn="ctr"/>
                      <a:r>
                        <a:rPr lang="en-US" sz="2200" dirty="0" smtClean="0"/>
                        <a:t>2013</a:t>
                      </a:r>
                      <a:endParaRPr lang="en-US" sz="2200" dirty="0"/>
                    </a:p>
                  </a:txBody>
                  <a:tcPr/>
                </a:tc>
              </a:tr>
              <a:tr h="744319">
                <a:tc>
                  <a:txBody>
                    <a:bodyPr/>
                    <a:lstStyle/>
                    <a:p>
                      <a:r>
                        <a:rPr lang="en-US" sz="2200" dirty="0" smtClean="0"/>
                        <a:t>Solid Waste</a:t>
                      </a:r>
                      <a:r>
                        <a:rPr lang="en-US" sz="2200" baseline="0" dirty="0" smtClean="0"/>
                        <a:t> generation/ person/ day</a:t>
                      </a:r>
                      <a:endParaRPr lang="en-US" sz="2200" dirty="0"/>
                    </a:p>
                  </a:txBody>
                  <a:tcPr/>
                </a:tc>
                <a:tc>
                  <a:txBody>
                    <a:bodyPr/>
                    <a:lstStyle/>
                    <a:p>
                      <a:pPr algn="ctr"/>
                      <a:r>
                        <a:rPr lang="en-US" sz="2200" dirty="0" smtClean="0"/>
                        <a:t>3.66</a:t>
                      </a:r>
                      <a:endParaRPr lang="en-US" sz="2200" dirty="0"/>
                    </a:p>
                  </a:txBody>
                  <a:tcPr/>
                </a:tc>
                <a:tc>
                  <a:txBody>
                    <a:bodyPr/>
                    <a:lstStyle/>
                    <a:p>
                      <a:pPr algn="ctr"/>
                      <a:r>
                        <a:rPr lang="en-US" sz="2200" dirty="0" smtClean="0"/>
                        <a:t>4.57</a:t>
                      </a:r>
                      <a:endParaRPr lang="en-US" sz="2200" dirty="0"/>
                    </a:p>
                  </a:txBody>
                  <a:tcPr/>
                </a:tc>
                <a:tc>
                  <a:txBody>
                    <a:bodyPr/>
                    <a:lstStyle/>
                    <a:p>
                      <a:pPr algn="ctr"/>
                      <a:r>
                        <a:rPr lang="en-US" sz="2200" b="1" dirty="0" smtClean="0"/>
                        <a:t>4.74</a:t>
                      </a:r>
                      <a:endParaRPr lang="en-US" sz="2200" b="1" dirty="0"/>
                    </a:p>
                  </a:txBody>
                  <a:tcPr/>
                </a:tc>
                <a:tc>
                  <a:txBody>
                    <a:bodyPr/>
                    <a:lstStyle/>
                    <a:p>
                      <a:pPr algn="ctr"/>
                      <a:r>
                        <a:rPr lang="en-US" sz="2200" b="1" dirty="0" smtClean="0"/>
                        <a:t>4.69</a:t>
                      </a:r>
                      <a:endParaRPr lang="en-US" sz="2200" b="1" dirty="0"/>
                    </a:p>
                  </a:txBody>
                  <a:tcPr/>
                </a:tc>
                <a:tc>
                  <a:txBody>
                    <a:bodyPr/>
                    <a:lstStyle/>
                    <a:p>
                      <a:pPr algn="ctr"/>
                      <a:r>
                        <a:rPr lang="en-US" sz="2200" b="1" dirty="0" smtClean="0"/>
                        <a:t>4.40</a:t>
                      </a:r>
                      <a:endParaRPr lang="en-US" sz="2200" b="1" dirty="0"/>
                    </a:p>
                  </a:txBody>
                  <a:tcPr/>
                </a:tc>
                <a:tc>
                  <a:txBody>
                    <a:bodyPr/>
                    <a:lstStyle/>
                    <a:p>
                      <a:pPr algn="ctr"/>
                      <a:r>
                        <a:rPr lang="en-US" sz="2200" b="1" dirty="0" smtClean="0"/>
                        <a:t>4.40</a:t>
                      </a:r>
                      <a:endParaRPr lang="en-US" sz="2200" b="1" dirty="0"/>
                    </a:p>
                  </a:txBody>
                  <a:tcPr/>
                </a:tc>
              </a:tr>
            </a:tbl>
          </a:graphicData>
        </a:graphic>
      </p:graphicFrame>
      <p:cxnSp>
        <p:nvCxnSpPr>
          <p:cNvPr id="4" name="Straight Arrow Connector 3"/>
          <p:cNvCxnSpPr/>
          <p:nvPr/>
        </p:nvCxnSpPr>
        <p:spPr>
          <a:xfrm>
            <a:off x="5828019" y="1527748"/>
            <a:ext cx="2884559" cy="0"/>
          </a:xfrm>
          <a:prstGeom prst="straightConnector1">
            <a:avLst/>
          </a:prstGeom>
          <a:ln w="57150">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bwMode="auto">
          <a:xfrm>
            <a:off x="137944" y="2108875"/>
            <a:ext cx="8895697" cy="679241"/>
          </a:xfrm>
          <a:prstGeom prst="roundRect">
            <a:avLst/>
          </a:prstGeom>
          <a:solidFill>
            <a:schemeClr val="accent6"/>
          </a:solidFill>
          <a:ln w="9525" cap="flat" cmpd="sng" algn="ctr">
            <a:noFill/>
            <a:prstDash val="solid"/>
            <a:round/>
            <a:headEnd type="none" w="med" len="med"/>
            <a:tailEnd type="none" w="med" len="med"/>
          </a:ln>
          <a:effectLst/>
        </p:spPr>
        <p:txBody>
          <a:bodyPr vert="horz" wrap="square" lIns="0" tIns="0" rIns="91440" bIns="0" numCol="1" rtlCol="0" anchor="ctr" anchorCtr="0" compatLnSpc="1">
            <a:prstTxWarp prst="textNoShape">
              <a:avLst/>
            </a:prstTxWarp>
          </a:bodyPr>
          <a:lstStyle/>
          <a:p>
            <a:pPr marL="0" marR="0" indent="0" algn="ctr" defTabSz="914400" rtl="0" eaLnBrk="1" fontAlgn="base" latinLnBrk="0" hangingPunct="1">
              <a:spcBef>
                <a:spcPct val="0"/>
              </a:spcBef>
              <a:spcAft>
                <a:spcPct val="0"/>
              </a:spcAft>
              <a:buClrTx/>
              <a:buSzTx/>
              <a:buFont typeface="Trebuchet MS" charset="0"/>
              <a:buNone/>
              <a:tabLst/>
            </a:pPr>
            <a:r>
              <a:rPr kumimoji="0" lang="en-US" sz="2200" b="0" i="0" u="none" strike="noStrike" cap="none" normalizeH="0" baseline="0" dirty="0" smtClean="0">
                <a:ln>
                  <a:noFill/>
                </a:ln>
                <a:solidFill>
                  <a:schemeClr val="bg1"/>
                </a:solidFill>
                <a:effectLst/>
                <a:latin typeface="Trebuchet MS" charset="0"/>
              </a:rPr>
              <a:t>We are </a:t>
            </a:r>
            <a:r>
              <a:rPr lang="en-US" sz="2200" dirty="0" smtClean="0">
                <a:solidFill>
                  <a:schemeClr val="bg1"/>
                </a:solidFill>
                <a:latin typeface="Trebuchet MS" charset="0"/>
              </a:rPr>
              <a:t>generating less waste per person as the waste stream changes. </a:t>
            </a:r>
            <a:endParaRPr kumimoji="0" lang="en-US" sz="2400" b="0" i="0" u="none" strike="noStrike" cap="none" normalizeH="0" baseline="0" dirty="0">
              <a:ln>
                <a:noFill/>
              </a:ln>
              <a:solidFill>
                <a:schemeClr val="bg1"/>
              </a:solidFill>
              <a:effectLst/>
              <a:latin typeface="Trebuchet MS"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280" y="2889316"/>
            <a:ext cx="4532364" cy="31233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AutoShape 2" descr="data:image/png;base64,iVBORw0KGgoAAAANSUhEUgAAAS0AAACnCAMAAABzYfrWAAAA81BMVEX9/f3////+/v56enr29vaYmJi6urrW1tbv7++Ojo7T09O2trbz8/OSkpJ/f3//AAAAAADl5eVzc3OoqKjc3NykpKTHx8eIiIiCgoLAwMCxsbH/tpyRkZHOzs7/sZXi4uJqamr/wawxMTFLS0v/u6MqKir+1MZiYmJWVlYeHh7+5+A5OTkXFxdCQkL+9PH+zr7+39X+v6r+sLD+0sP+zs794OCMe3D+fXz/gWbtAAD/9/PjsaH+49r+uLj92dn/XV3/REb/UzX+pqb/Fhb+jY3/cHD/WVn/Y1JvhYfYlX7/IyP/n4j/rJz/QiX/vK7/Zmb/MTG3lUHnAAAO/ElEQVR4nO1dDVviSpbOW/mGgFQqHySIAUVQVNDb3du7bt97Z2dmZ3dmdnfm//+aPVUJYCtRUEGQvE83xKqTSvJS59SpUx/RtAoVKlSoUKFChQqfD8BPf33UbewSoLA0hyezdDBNS5efz9TJLC8k/2KLEtUhy68ylyrS9hBIL3R9lCyjC9ZlkQzHg9Eylj0hc9IeqN5dNC8cosC+8AOgrfcsdSozfF3vMYZjvSdQSCEZ6fp+0gWzBxhX3aKKIf/d8xqQnM5SL8J5LmM/VUbU9FMw47yL7JKjF3PK82MqMZIiEOeAOEODLnJW15SU070yZMIHPvSrIdnS0DPRvWy3OPxRrJ8BrQy4qkencM7bZyGC6zPdbhkY9fwLyjT1K2tBl+TUaYGhVeNXaZ14b9F/31XUSoop86YONHxDSdny96m19pYt4CLNiAynZeg+5O9OvOHGIrY8zjOiZiRIE7W4CcQ6PS9kLZkVQGwxp+VAawXhZZTdRLiOiK0GC7LAY2Sr6OSzFHB1o0UVk6T2ma3zdvvClbdPT2Lox0D9ZsEWj9P0VGAUEluMaiDEBYgZnCYzbZRsacha7TDnwW4VbHlCiIwKvSKD9XnY6ik71G3RR8vTG4B1pQg5k2y1yGZT3bhQbBFn0ggVbEWpemDFlrRozqVj5mwtNJF08UbyStWTNNFT17ALqY9+8tcA5kh5AJpu8uYxmqc2P69BjHjSqieXaCU8agnoMSc15edBdh4oti4tnJvqRCe85ow5XD/jMG4SfmYhueHRlScbPWacNZ0sQO2c184dHDe5qWuF1Ac/+KsAO8rbeghB6qKbiSCzhETUooxbcIToRlS/hOAp6ZsQAZgwGCxOrYBq9bqiTlWuJixl0IWg4ihNOHnFC9JUCMq3qQDKoD9IN3OpvcTcGVAuQi/O7REeehSYOZmFc6m8TXGF2Wm5Ji7+mH3Ny3mY8VP2fgPcWdFrZE72KZ74TVjdxWYVWRUqVKhQoUKFChUqVKhQYc/BZqMw6qhIyD/wIAEPEg4XTAt9U9NiP4Xh+wnxpDX8kBm6b4H7fo0SjDZlOr4fIfD9w46yMM5hWyGH4D7gy+hkAMtuAzErEhoeTE8d5wnzSN+nw8t0AXWRCcmWDuhETt2GFbgaXBQJpkNsqeM8gUSsxPqMeJkuoGbZC7bYY7awhK2uPbJrnxAvsoUs+EkTHfuRJmZcaqLzSBPbH600G8EKmih8E3DJqEMa9SyE6cuhGzLqhjTqUYKYrD/zfVua/WIkprnfxh6vnqKD+YiLpDf02DxBjdOYxhOXYu/ZwuT7r8Z7PMETzpf+CPvNFr4eHR39c7K1R9hrtpj2D2Lr6JeKrZdBxuSbJOvoDxVbz0L18KZfxoP/kmx9q9gqBxH1YzI5uRsMTu6m34/+sD1F3De21Dzg6XBwctKZ3k4mpI3ftmfj94ot6fVMfgz7J4NOZzwey4ALW2f+wXvcwl6wRbyAjX/cdjong8FtH2wld/39sQ9sUZWaaP1+ZzDoD+4n43ciauakswdTqOa+PHuQwOYJO8rWYiKZavyoTlGt+jEcFtr3LpewrS54klgGLMtREQbLBhKLg1mWnM1IxxlUpmFZWs7fDrLF8O2b/EWJqPFk0rkbdPrTLxPtXbUPgajVayKxu1pYq8VUzSL6k6fdmguzRh8a6lHNNFTmca1m7mqvmrHvf/vbd/lbDvPG78vk9X3n0ovwjGqX0N1IxmP0InYaxBpcVhYN3M2Iza/S5fyVlG8wGEyknVofL9NFOhaCGVq4RuzUb17pu4Vm879Vd+bo7nb411eX8jJdTNQAD3k0UMrndQtUt1TwzyCqnsbld6puUfs0nU7/LMn686vq1AwvV63uqBFnges2jG7smmTGOB17NXmcxK5AlFCmqUWxGyJ14/qu2K18bRX5ncMvHYX/+9M2On+GYWig/4w+GKxIHmOWQHUumGdKsY+PBhZrFck0TandI79zMJ32lYvzyy+b9z6VL6L8EfpAgEcJGebHxYe2VbYeLZ8F7mWXbzgdnHQG07vOverNFMsbtr5k8QkLyxe1bostcqJ+KdYTKM0bjsey1ZNu5/h2COV37vyqzm2xlYc5vxErP8aTzqDfl57U7e20WDq8lXuQWKkJKD97S2ypCPrR92l/OCDNu+v37+4nk23SVNyGaZr11190C2zlqvdP5UT9vdPp344nwDv2+Na5FbPn98LdZIvlvoFUvU7/fyRZ/zv5EBM+hxxk1bTXX35TbEme7u8n037/C6neYNAffj86+tM245zLgEar1brYobpVVCjtdjjNfc3OdPjjXiZ9+/Xj54whipI3WIA3svVAreS38jUnZMJVl/iL8jXng+8fz5UGq3XdMj+qbjH22+9awQj5mtpwOOycKP+gM5n7mjsEyAWq/swDzh2/2W4o84Sf1qE+THgrW/idTPcfqayp8jWVszn+MSxu4u1P995AQnZLtYnMa/iu57R9U8t8X1A3x4l90+C6H6Lm+xZRxJt+yALfT5H4fvetvWrqTP2mhorvlK95cjsc9rFdX3NNMIPsVpTbjG60ZCaljNg8O5Py9RGbew3flRP1r9Pp9P7+/tUFbQDL2ULPnLeJJBTypTMpS2OniM2zxvowzca/36puniTr3/6FHORXlLJBHC+ni4GTgQiKLQR6DsI5W8jZWkSal8ykZJ6mG94aMAyDXPGTgYywdIbD269/OfrPyVolbAfLnQSEl6PRKFeqwNQcLbW90Ik94oRHSddLA9PxXLQ9rwk7CDPP9FRmUyYotpuq8/8yoFSvPx1Knvr96UR186B9xYoFbBUldgtnIhXKn4FD+pBBNLrAMR2Qk582EqpQDap6jYYjZ1KGjZrM5PAaDeOZEbKHacgb1i/Dce5s3t0q36C4pf1arg/n8rLlz7erwGImpVgc5zMpHyWUj74CX3MPRNWo8ViFWGT/hbxyLR+93VOAbG62dIjj1dFA/PaPo9+/Ss271/rkHMgQC/XzxpP70sZmX4CYn4o3bI62jC05iHA0JrdcgdwoFWIptQZ7BMDCaOkufiue/4Qt/FE5Uf9xN5j2+8VAw/7zpIDjUa/Xe9d+IiaqbhX9vE9QoRaAJdL0LXsyLdNEOfr5fe9t1DIgbF1frzCQXXr+sjZx8pePDtttCOC1IO6+L1u73DF+G1ALQzHaodjpTgNWz+95FVurgUH3e+/qQXxmIF5oImbzTosIz+Zjp/sGcD+Lk1oehGg6SHu673AZHtWYV8ROBWy1LB1O0w+R+X4d0TvETvcQMFvXl63rnC3fQZhpwHZip7uMUrrIO51pVchhUy9bWz12emyemZ8RZaHm8GI00hdsAY9ip+6zsVPH0D3nE6Kk2YNrzEfINDNgUWaEvG0YMnZqdY00aDhGzJoywQ5CbpieytQNYx473cXY51tRpohBq9UqppBa5nGA0I0A181jp24CNFwbmuuq2KnpdmUmh+e6z8VOPytQi5yZc6rMG+axU+3RKnTBVoydflpQk9gqiQU+XYW+VOqg2Mrt9xsKOCi2fNse2UHVT1wJ6JGRL9PFlQo4JLaeeWHRiudXbK1z/iGxBbP33qMYnxiom0KES1+GtWIBh8SWBuPq9LJdsbUaqGNj2v7MmZ8tA8HTVehPEg7Ql6deNT9PCw8CgccgTOoKmqbccZLUNJLH5I6ZplqWHpo1mUD9RNM8xH4iQ+rd5B1FiFMH+fwtx5PhLCuS87e454ISiBWEgZy/JY/bntdeb/7WfqGELK0uX1ZU1C3BH8wN1B7PDVwSDWSGphufEWVzA6Uvny6igeGyPSlZkbBk3mnj5tj9hCiLnaZJNHMgEBbzTvNF586juLxn7Pwq9HdDid1CNJsvT4p41guctl7Ml8+EF+sNg+t6MV8+SpymvpgvHx3imM9iLcZ8G+H8/aLCnh/nOSb/OSE/57DYsq4vl67zYY+H+58k5OcfFFtqDdnSB37SLCxtJw6KLWmuy43aKgUcFFu968vL957t9mmBXkSwK7ZWApJKE9fAW5/1sNh6Kyq21sGBs8Xm+yJpuYv1cEukD90jaQdBJBiz3bUgD+mDsUVCcbwT+299OBDqbtvrxrEpF5278bFny+MkjuV6u4COtSiOQ6RxbB1gr/oRECa28/OelPN9A6uZlE/Y4lZSBPz2dE/K98GqdD2YSflov9MlMykPvW5RNyh0QtuOkVld+TIk0bVdmDZ9dLtWZJuGKTOPbbtR2S253XAA1OsOAkHHNmDVOVi97iGJkNSzPNOo13d3n+YtArOZlPVHi84fJOz8HuDbx9NVmkulKrbWQMXWOqjYWgcVW+ugYmsdVGytg4qtdVCxtQ4qtlbAvOdZsfUy5Cu+vapXvSIeRAObHxdW2SDel61ZNLAW9OyVEWxCdCOFvmHw/jm2UuvCqq8I62wDohsptJ6u8DL0Ndh6lSbqmxDdSKF4w3qLJWzZ8nXf6mj1NUIbEd3M9bU3vJ9g2ZUxs4RrFLsR0Y++foUKu4jc8hfBezzrt6B4c4FS6hdFgZ8+ysBWFv1Z6kNeTYKuXA0kHCAKDWRClN4tI1HmhaEUFzV0RXmbDdSgylJSSET5xn3wsgdSECIrXSfwSCoMy3Zj2RjQvgJcztvoRlzTYp6VNUPM8HtAzLmLIItMLnhURheyngtVlpRKooiLsj0G0L2wiNdCKgsD7pa8TgZZKKWSQkredLx1yy5dGjWJ4qbtG1qM8l4km4vKryCV/8oKBT1Im3ygLEWW1gM546BMNKjDLqSsIGaIS9Y3MScjKasYjI/nY+9bhbxqKtKLnIrn2FKioUiphtn159likvaGELFmNmPnebaoLMdMG/UgTP1M8lC2yR9DGCK1UVdTFz6IrSYYeKDnvn77mVtQCxs1brtUZ9RDZqU2jpQbzOBRSBWHC1lrauV1i4yRx9MEjuOSQSivW5rcPUtN9JBS877JNoH2OSmgH3uoy1VTpu6XWRiyW+dNZH5Dk1svMeNYb/NSu+Wfhuj6IaSU47R1t+TVAvL1omcWXZsoM30bga+XbjsW3DT9mizLUFKR2vtvywDU67QXbsEzbWIuwNRLjdhzonMXg816caWt18Ibeen68x4he/FWK1SoUKFChQoVKlSoUOGT4/8BiuhTKj16GRoAAAAASUVORK5CYII=">
            <a:hlinkClick r:id="rId6"/>
          </p:cNvPr>
          <p:cNvSpPr>
            <a:spLocks noChangeAspect="1" noChangeArrowheads="1"/>
          </p:cNvSpPr>
          <p:nvPr/>
        </p:nvSpPr>
        <p:spPr bwMode="auto">
          <a:xfrm>
            <a:off x="53975" y="-1265238"/>
            <a:ext cx="4752975" cy="26479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835792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6425" cy="966787"/>
          </a:xfrm>
        </p:spPr>
        <p:txBody>
          <a:bodyPr/>
          <a:lstStyle/>
          <a:p>
            <a:r>
              <a:rPr lang="en-US" dirty="0" smtClean="0"/>
              <a:t>What’s in the Waste Stream? </a:t>
            </a:r>
            <a:br>
              <a:rPr lang="en-US" dirty="0" smtClean="0"/>
            </a:br>
            <a:r>
              <a:rPr lang="en-US" sz="2400" i="1" dirty="0" smtClean="0">
                <a:solidFill>
                  <a:srgbClr val="92D050"/>
                </a:solidFill>
              </a:rPr>
              <a:t>US EPA Facts and Figures - 2013</a:t>
            </a:r>
            <a:endParaRPr lang="en-US" sz="2400" i="1" dirty="0">
              <a:solidFill>
                <a:srgbClr val="92D050"/>
              </a:solidFill>
            </a:endParaRPr>
          </a:p>
        </p:txBody>
      </p:sp>
      <p:sp>
        <p:nvSpPr>
          <p:cNvPr id="5" name="TextBox 4"/>
          <p:cNvSpPr txBox="1"/>
          <p:nvPr/>
        </p:nvSpPr>
        <p:spPr>
          <a:xfrm>
            <a:off x="1371600" y="4267200"/>
            <a:ext cx="6172200" cy="457200"/>
          </a:xfrm>
          <a:prstGeom prst="rect">
            <a:avLst/>
          </a:prstGeom>
          <a:noFill/>
        </p:spPr>
        <p:txBody>
          <a:bodyPr wrap="square" lIns="0" tIns="0" rIns="0" bIns="0" rtlCol="0">
            <a:noAutofit/>
          </a:bodyPr>
          <a:lstStyle/>
          <a:p>
            <a:pPr marL="109538" indent="-109538">
              <a:lnSpc>
                <a:spcPct val="90000"/>
              </a:lnSpc>
            </a:pPr>
            <a:r>
              <a:rPr lang="en-US" sz="1200" i="1" dirty="0" smtClean="0"/>
              <a:t>*	Nondurable goods are newspaper, mechanical papers</a:t>
            </a:r>
            <a:endParaRPr lang="en-US" sz="1200" i="1" dirty="0" smtClean="0">
              <a:latin typeface="Trebuchet MS" pitchFamily="34" charset="0"/>
              <a:cs typeface="Arial"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535250148"/>
              </p:ext>
            </p:extLst>
          </p:nvPr>
        </p:nvGraphicFramePr>
        <p:xfrm>
          <a:off x="1219201" y="1333007"/>
          <a:ext cx="6553201" cy="2865120"/>
        </p:xfrm>
        <a:graphic>
          <a:graphicData uri="http://schemas.openxmlformats.org/drawingml/2006/table">
            <a:tbl>
              <a:tblPr firstRow="1" bandRow="1">
                <a:tableStyleId>{93296810-A885-4BE3-A3E7-6D5BEEA58F35}</a:tableStyleId>
              </a:tblPr>
              <a:tblGrid>
                <a:gridCol w="4572000"/>
                <a:gridCol w="1981201"/>
              </a:tblGrid>
              <a:tr h="370840">
                <a:tc>
                  <a:txBody>
                    <a:bodyPr/>
                    <a:lstStyle/>
                    <a:p>
                      <a:r>
                        <a:rPr lang="en-US" dirty="0" smtClean="0"/>
                        <a:t>Materials generated</a:t>
                      </a:r>
                      <a:endParaRPr lang="en-US" dirty="0"/>
                    </a:p>
                  </a:txBody>
                  <a:tcPr/>
                </a:tc>
                <a:tc>
                  <a:txBody>
                    <a:bodyPr/>
                    <a:lstStyle/>
                    <a:p>
                      <a:r>
                        <a:rPr lang="en-US" dirty="0" smtClean="0"/>
                        <a:t>Percent of MSW</a:t>
                      </a:r>
                      <a:endParaRPr lang="en-US" dirty="0"/>
                    </a:p>
                  </a:txBody>
                  <a:tcPr/>
                </a:tc>
              </a:tr>
              <a:tr h="370840">
                <a:tc>
                  <a:txBody>
                    <a:bodyPr/>
                    <a:lstStyle/>
                    <a:p>
                      <a:r>
                        <a:rPr lang="en-US" dirty="0" smtClean="0"/>
                        <a:t>Paper,</a:t>
                      </a:r>
                      <a:r>
                        <a:rPr lang="en-US" baseline="0" dirty="0" smtClean="0"/>
                        <a:t> </a:t>
                      </a:r>
                      <a:r>
                        <a:rPr lang="en-US" dirty="0" smtClean="0"/>
                        <a:t>paperboard and packaging</a:t>
                      </a:r>
                      <a:endParaRPr lang="en-US" dirty="0"/>
                    </a:p>
                  </a:txBody>
                  <a:tcPr/>
                </a:tc>
                <a:tc>
                  <a:txBody>
                    <a:bodyPr/>
                    <a:lstStyle/>
                    <a:p>
                      <a:pPr algn="ctr"/>
                      <a:r>
                        <a:rPr lang="en-US" dirty="0" smtClean="0"/>
                        <a:t>22%</a:t>
                      </a:r>
                      <a:endParaRPr lang="en-US" dirty="0"/>
                    </a:p>
                  </a:txBody>
                  <a:tcPr/>
                </a:tc>
              </a:tr>
              <a:tr h="370840">
                <a:tc>
                  <a:txBody>
                    <a:bodyPr/>
                    <a:lstStyle/>
                    <a:p>
                      <a:r>
                        <a:rPr lang="en-US" dirty="0" smtClean="0"/>
                        <a:t>Containers</a:t>
                      </a:r>
                      <a:endParaRPr lang="en-US" dirty="0"/>
                    </a:p>
                  </a:txBody>
                  <a:tcPr/>
                </a:tc>
                <a:tc>
                  <a:txBody>
                    <a:bodyPr/>
                    <a:lstStyle/>
                    <a:p>
                      <a:pPr algn="ctr"/>
                      <a:r>
                        <a:rPr lang="en-US" dirty="0" smtClean="0"/>
                        <a:t>16%</a:t>
                      </a:r>
                    </a:p>
                  </a:txBody>
                  <a:tcPr/>
                </a:tc>
              </a:tr>
              <a:tr h="370840">
                <a:tc>
                  <a:txBody>
                    <a:bodyPr/>
                    <a:lstStyle/>
                    <a:p>
                      <a:r>
                        <a:rPr lang="en-US" dirty="0" smtClean="0"/>
                        <a:t>Food</a:t>
                      </a:r>
                      <a:endParaRPr lang="en-US" dirty="0"/>
                    </a:p>
                  </a:txBody>
                  <a:tcPr/>
                </a:tc>
                <a:tc>
                  <a:txBody>
                    <a:bodyPr/>
                    <a:lstStyle/>
                    <a:p>
                      <a:pPr algn="ctr"/>
                      <a:r>
                        <a:rPr lang="en-US" dirty="0" smtClean="0"/>
                        <a:t>14.6%</a:t>
                      </a:r>
                    </a:p>
                  </a:txBody>
                  <a:tcPr/>
                </a:tc>
              </a:tr>
              <a:tr h="370840">
                <a:tc>
                  <a:txBody>
                    <a:bodyPr/>
                    <a:lstStyle/>
                    <a:p>
                      <a:r>
                        <a:rPr lang="en-US" dirty="0" smtClean="0"/>
                        <a:t>Yard waste</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13.5%</a:t>
                      </a:r>
                    </a:p>
                  </a:txBody>
                  <a:tcPr/>
                </a:tc>
              </a:tr>
              <a:tr h="370840">
                <a:tc>
                  <a:txBody>
                    <a:bodyPr/>
                    <a:lstStyle/>
                    <a:p>
                      <a:r>
                        <a:rPr lang="en-US" dirty="0" smtClean="0"/>
                        <a:t>Durable goods (furniture, textiles,</a:t>
                      </a:r>
                      <a:r>
                        <a:rPr lang="en-US" baseline="0" dirty="0" smtClean="0"/>
                        <a:t> carpet)</a:t>
                      </a:r>
                      <a:endParaRPr lang="en-US" dirty="0"/>
                    </a:p>
                  </a:txBody>
                  <a:tcPr/>
                </a:tc>
                <a:tc>
                  <a:txBody>
                    <a:bodyPr/>
                    <a:lstStyle/>
                    <a:p>
                      <a:pPr algn="ctr"/>
                      <a:r>
                        <a:rPr lang="en-US" dirty="0" smtClean="0"/>
                        <a:t>20.3%</a:t>
                      </a:r>
                      <a:endParaRPr lang="en-US" dirty="0"/>
                    </a:p>
                  </a:txBody>
                  <a:tcPr/>
                </a:tc>
              </a:tr>
              <a:tr h="370840">
                <a:tc>
                  <a:txBody>
                    <a:bodyPr/>
                    <a:lstStyle/>
                    <a:p>
                      <a:r>
                        <a:rPr lang="en-US" dirty="0" smtClean="0"/>
                        <a:t>Other</a:t>
                      </a:r>
                      <a:r>
                        <a:rPr lang="en-US" baseline="0" dirty="0" smtClean="0"/>
                        <a:t> (</a:t>
                      </a:r>
                      <a:r>
                        <a:rPr lang="en-US" baseline="0" dirty="0" err="1" smtClean="0"/>
                        <a:t>non recyclable</a:t>
                      </a:r>
                      <a:r>
                        <a:rPr lang="en-US" baseline="0" dirty="0" smtClean="0"/>
                        <a:t> products, plastics and other materials) </a:t>
                      </a:r>
                      <a:endParaRPr lang="en-US" dirty="0"/>
                    </a:p>
                  </a:txBody>
                  <a:tcPr/>
                </a:tc>
                <a:tc>
                  <a:txBody>
                    <a:bodyPr/>
                    <a:lstStyle/>
                    <a:p>
                      <a:pPr algn="ctr"/>
                      <a:r>
                        <a:rPr lang="en-US" dirty="0" smtClean="0"/>
                        <a:t>13.6%</a:t>
                      </a:r>
                      <a:endParaRPr lang="en-US" dirty="0"/>
                    </a:p>
                  </a:txBody>
                  <a:tcPr/>
                </a:tc>
              </a:tr>
            </a:tbl>
          </a:graphicData>
        </a:graphic>
      </p:graphicFrame>
      <p:sp>
        <p:nvSpPr>
          <p:cNvPr id="8" name="Rounded Rectangle 7"/>
          <p:cNvSpPr/>
          <p:nvPr/>
        </p:nvSpPr>
        <p:spPr bwMode="auto">
          <a:xfrm>
            <a:off x="533400" y="4724400"/>
            <a:ext cx="8077200" cy="1143000"/>
          </a:xfrm>
          <a:prstGeom prst="roundRect">
            <a:avLst/>
          </a:prstGeom>
          <a:solidFill>
            <a:schemeClr val="accent3">
              <a:lumMod val="20000"/>
              <a:lumOff val="80000"/>
            </a:schemeClr>
          </a:solidFill>
          <a:ln w="9525" cap="flat" cmpd="sng" algn="ctr">
            <a:noFill/>
            <a:prstDash val="solid"/>
            <a:round/>
            <a:headEnd type="none" w="med" len="med"/>
            <a:tailEnd type="none" w="med" len="med"/>
          </a:ln>
          <a:effectLst/>
        </p:spPr>
        <p:txBody>
          <a:bodyPr vert="horz" wrap="square" lIns="0" tIns="0" rIns="91440" bIns="0" numCol="1" rtlCol="0" anchor="t" anchorCtr="0" compatLnSpc="1">
            <a:prstTxWarp prst="textNoShape">
              <a:avLst/>
            </a:prstTxWarp>
          </a:bodyPr>
          <a:lstStyle/>
          <a:p>
            <a:pPr marL="0" marR="0" indent="0" algn="ctr" defTabSz="914400" rtl="0" eaLnBrk="1" fontAlgn="base" latinLnBrk="0" hangingPunct="1">
              <a:lnSpc>
                <a:spcPct val="125000"/>
              </a:lnSpc>
              <a:spcBef>
                <a:spcPct val="0"/>
              </a:spcBef>
              <a:spcAft>
                <a:spcPct val="0"/>
              </a:spcAft>
              <a:buClrTx/>
              <a:buSzTx/>
              <a:buFont typeface="Trebuchet MS" charset="0"/>
              <a:buNone/>
              <a:tabLst/>
            </a:pPr>
            <a:r>
              <a:rPr kumimoji="0" lang="en-US" sz="1800" b="0" i="0" u="none" strike="noStrike" cap="none" normalizeH="0" baseline="0" dirty="0" smtClean="0">
                <a:ln>
                  <a:noFill/>
                </a:ln>
                <a:solidFill>
                  <a:schemeClr val="tx1"/>
                </a:solidFill>
                <a:effectLst/>
                <a:latin typeface="Trebuchet MS" charset="0"/>
              </a:rPr>
              <a:t>Traditional recyclable</a:t>
            </a:r>
            <a:r>
              <a:rPr lang="en-US" dirty="0" smtClean="0">
                <a:latin typeface="Trebuchet MS" charset="0"/>
              </a:rPr>
              <a:t>s make up about 38% of the waste stream, while </a:t>
            </a:r>
            <a:r>
              <a:rPr lang="en-US" dirty="0" err="1" smtClean="0">
                <a:latin typeface="Trebuchet MS" charset="0"/>
              </a:rPr>
              <a:t>yardwaste</a:t>
            </a:r>
            <a:r>
              <a:rPr lang="en-US" dirty="0" smtClean="0">
                <a:latin typeface="Trebuchet MS" charset="0"/>
              </a:rPr>
              <a:t> and </a:t>
            </a:r>
            <a:r>
              <a:rPr lang="en-US" dirty="0" err="1" smtClean="0">
                <a:latin typeface="Trebuchet MS" charset="0"/>
              </a:rPr>
              <a:t>foodwaste</a:t>
            </a:r>
            <a:r>
              <a:rPr lang="en-US" dirty="0" smtClean="0">
                <a:latin typeface="Trebuchet MS" charset="0"/>
              </a:rPr>
              <a:t> make up another 28% for a total of 66% of the waste stream served in curbside recycling programs</a:t>
            </a:r>
            <a:endParaRPr kumimoji="0" lang="en-US" sz="1800" b="0" i="0" u="none" strike="noStrike" cap="none" normalizeH="0" baseline="0" dirty="0">
              <a:ln>
                <a:noFill/>
              </a:ln>
              <a:solidFill>
                <a:schemeClr val="tx1"/>
              </a:solidFill>
              <a:effectLst/>
              <a:latin typeface="Trebuchet MS" charset="0"/>
            </a:endParaRPr>
          </a:p>
        </p:txBody>
      </p:sp>
    </p:spTree>
    <p:extLst>
      <p:ext uri="{BB962C8B-B14F-4D97-AF65-F5344CB8AC3E}">
        <p14:creationId xmlns:p14="http://schemas.microsoft.com/office/powerpoint/2010/main" val="2762840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6259" y="4402666"/>
            <a:ext cx="8008408" cy="80433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Rectangle 16"/>
          <p:cNvSpPr/>
          <p:nvPr/>
        </p:nvSpPr>
        <p:spPr>
          <a:xfrm>
            <a:off x="1322917" y="1305278"/>
            <a:ext cx="3516712" cy="3389385"/>
          </a:xfrm>
          <a:prstGeom prst="rect">
            <a:avLst/>
          </a:prstGeom>
          <a:gradFill>
            <a:gsLst>
              <a:gs pos="75000">
                <a:schemeClr val="accent2">
                  <a:alpha val="25000"/>
                </a:schemeClr>
              </a:gs>
              <a:gs pos="100000">
                <a:schemeClr val="accent2"/>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Rectangle 17"/>
          <p:cNvSpPr/>
          <p:nvPr/>
        </p:nvSpPr>
        <p:spPr>
          <a:xfrm>
            <a:off x="4839630" y="1305278"/>
            <a:ext cx="4031554" cy="3389385"/>
          </a:xfrm>
          <a:prstGeom prst="rect">
            <a:avLst/>
          </a:prstGeom>
          <a:gradFill>
            <a:gsLst>
              <a:gs pos="75000">
                <a:schemeClr val="accent3">
                  <a:alpha val="25000"/>
                </a:schemeClr>
              </a:gs>
              <a:gs pos="100000">
                <a:schemeClr val="accent3"/>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TextBox 11"/>
          <p:cNvSpPr txBox="1"/>
          <p:nvPr/>
        </p:nvSpPr>
        <p:spPr>
          <a:xfrm>
            <a:off x="0" y="20320"/>
            <a:ext cx="9144000" cy="523220"/>
          </a:xfrm>
          <a:prstGeom prst="rect">
            <a:avLst/>
          </a:prstGeom>
          <a:noFill/>
        </p:spPr>
        <p:txBody>
          <a:bodyPr wrap="square" rtlCol="0">
            <a:spAutoFit/>
          </a:bodyPr>
          <a:lstStyle/>
          <a:p>
            <a:pPr algn="ctr"/>
            <a:r>
              <a:rPr lang="en-US" sz="2800" b="1" dirty="0" smtClean="0">
                <a:solidFill>
                  <a:prstClr val="black"/>
                </a:solidFill>
                <a:latin typeface="Calibri"/>
              </a:rPr>
              <a:t>Change in Paper and Packaging: 1990-2012</a:t>
            </a:r>
            <a:endParaRPr lang="en-US" sz="2800" b="1" dirty="0">
              <a:solidFill>
                <a:prstClr val="black"/>
              </a:solidFill>
              <a:latin typeface="Calibri"/>
            </a:endParaRPr>
          </a:p>
        </p:txBody>
      </p:sp>
      <p:sp>
        <p:nvSpPr>
          <p:cNvPr id="10" name="TextBox 9"/>
          <p:cNvSpPr txBox="1"/>
          <p:nvPr/>
        </p:nvSpPr>
        <p:spPr>
          <a:xfrm rot="16200000">
            <a:off x="-1298360" y="2848638"/>
            <a:ext cx="3779556" cy="400110"/>
          </a:xfrm>
          <a:prstGeom prst="rect">
            <a:avLst/>
          </a:prstGeom>
          <a:noFill/>
        </p:spPr>
        <p:txBody>
          <a:bodyPr wrap="square" rtlCol="0">
            <a:spAutoFit/>
          </a:bodyPr>
          <a:lstStyle/>
          <a:p>
            <a:pPr algn="ctr"/>
            <a:r>
              <a:rPr lang="en-US" sz="2000" dirty="0" smtClean="0">
                <a:solidFill>
                  <a:prstClr val="black"/>
                </a:solidFill>
                <a:latin typeface="Calibri"/>
              </a:rPr>
              <a:t>% Change  from 1990</a:t>
            </a:r>
            <a:endParaRPr lang="en-US" sz="2000" dirty="0">
              <a:solidFill>
                <a:prstClr val="black"/>
              </a:solidFill>
              <a:latin typeface="Calibri"/>
            </a:endParaRPr>
          </a:p>
        </p:txBody>
      </p:sp>
      <p:sp>
        <p:nvSpPr>
          <p:cNvPr id="20" name="Rectangle 19"/>
          <p:cNvSpPr/>
          <p:nvPr/>
        </p:nvSpPr>
        <p:spPr>
          <a:xfrm>
            <a:off x="1322917" y="677898"/>
            <a:ext cx="3516712" cy="625404"/>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EEECE1"/>
                </a:solidFill>
                <a:latin typeface="Calibri"/>
              </a:rPr>
              <a:t>Declining prevalence</a:t>
            </a:r>
          </a:p>
        </p:txBody>
      </p:sp>
      <p:graphicFrame>
        <p:nvGraphicFramePr>
          <p:cNvPr id="13" name="Chart 12"/>
          <p:cNvGraphicFramePr>
            <a:graphicFrameLocks/>
          </p:cNvGraphicFramePr>
          <p:nvPr>
            <p:extLst>
              <p:ext uri="{D42A27DB-BD31-4B8C-83A1-F6EECF244321}">
                <p14:modId xmlns:p14="http://schemas.microsoft.com/office/powerpoint/2010/main" val="2698208144"/>
              </p:ext>
            </p:extLst>
          </p:nvPr>
        </p:nvGraphicFramePr>
        <p:xfrm>
          <a:off x="791474" y="1158915"/>
          <a:ext cx="8183194" cy="5297642"/>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p:cNvGrpSpPr/>
          <p:nvPr/>
        </p:nvGrpSpPr>
        <p:grpSpPr>
          <a:xfrm>
            <a:off x="791474" y="679874"/>
            <a:ext cx="8352525" cy="6178125"/>
            <a:chOff x="791474" y="679874"/>
            <a:chExt cx="8352525" cy="6178125"/>
          </a:xfrm>
        </p:grpSpPr>
        <p:sp>
          <p:nvSpPr>
            <p:cNvPr id="19" name="Rectangle 18"/>
            <p:cNvSpPr/>
            <p:nvPr/>
          </p:nvSpPr>
          <p:spPr>
            <a:xfrm>
              <a:off x="4839629" y="679874"/>
              <a:ext cx="4031554" cy="625404"/>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EEECE1"/>
                  </a:solidFill>
                  <a:latin typeface="Calibri"/>
                </a:rPr>
                <a:t>Increasing prevalence</a:t>
              </a:r>
            </a:p>
          </p:txBody>
        </p:sp>
        <p:graphicFrame>
          <p:nvGraphicFramePr>
            <p:cNvPr id="14" name="Chart 13"/>
            <p:cNvGraphicFramePr>
              <a:graphicFrameLocks/>
            </p:cNvGraphicFramePr>
            <p:nvPr>
              <p:extLst>
                <p:ext uri="{D42A27DB-BD31-4B8C-83A1-F6EECF244321}">
                  <p14:modId xmlns:p14="http://schemas.microsoft.com/office/powerpoint/2010/main" val="1469744655"/>
                </p:ext>
              </p:extLst>
            </p:nvPr>
          </p:nvGraphicFramePr>
          <p:xfrm>
            <a:off x="791474" y="1550020"/>
            <a:ext cx="8352525" cy="5307979"/>
          </p:xfrm>
          <a:graphic>
            <a:graphicData uri="http://schemas.openxmlformats.org/drawingml/2006/chart">
              <c:chart xmlns:c="http://schemas.openxmlformats.org/drawingml/2006/chart" xmlns:r="http://schemas.openxmlformats.org/officeDocument/2006/relationships" r:id="rId4"/>
            </a:graphicData>
          </a:graphic>
        </p:graphicFrame>
      </p:grpSp>
      <p:sp>
        <p:nvSpPr>
          <p:cNvPr id="4" name="TextBox 3"/>
          <p:cNvSpPr txBox="1"/>
          <p:nvPr/>
        </p:nvSpPr>
        <p:spPr>
          <a:xfrm>
            <a:off x="7222211" y="4142615"/>
            <a:ext cx="1503335" cy="260051"/>
          </a:xfrm>
          <a:prstGeom prst="rect">
            <a:avLst/>
          </a:prstGeom>
          <a:noFill/>
        </p:spPr>
        <p:txBody>
          <a:bodyPr wrap="square" lIns="0" tIns="0" rIns="0" bIns="0" rtlCol="0">
            <a:noAutofit/>
          </a:bodyPr>
          <a:lstStyle/>
          <a:p>
            <a:pPr>
              <a:lnSpc>
                <a:spcPct val="90000"/>
              </a:lnSpc>
            </a:pPr>
            <a:r>
              <a:rPr lang="en-US" sz="1200" b="1" i="1" dirty="0" smtClean="0">
                <a:latin typeface="Trebuchet MS" pitchFamily="34" charset="0"/>
                <a:cs typeface="Arial" pitchFamily="34" charset="0"/>
              </a:rPr>
              <a:t>Courtesy:  RRS</a:t>
            </a:r>
          </a:p>
        </p:txBody>
      </p:sp>
      <p:sp>
        <p:nvSpPr>
          <p:cNvPr id="15" name="Footer Placeholder 10"/>
          <p:cNvSpPr txBox="1">
            <a:spLocks/>
          </p:cNvSpPr>
          <p:nvPr/>
        </p:nvSpPr>
        <p:spPr bwMode="auto">
          <a:xfrm>
            <a:off x="3399251" y="6461850"/>
            <a:ext cx="2281238" cy="142875"/>
          </a:xfrm>
          <a:prstGeom prst="rect">
            <a:avLst/>
          </a:prstGeom>
          <a:noFill/>
          <a:ln w="9525">
            <a:noFill/>
            <a:miter lim="800000"/>
            <a:headEnd/>
            <a:tailEnd/>
          </a:ln>
        </p:spPr>
        <p:txBody>
          <a:bodyPr lIns="0" tIns="0" rIns="0" bIns="0" anchor="b"/>
          <a:lstStyle/>
          <a:p>
            <a:pPr algn="ctr"/>
            <a:r>
              <a:rPr lang="en-US" sz="900" dirty="0">
                <a:latin typeface="Trebuchet MS" pitchFamily="34" charset="0"/>
              </a:rPr>
              <a:t>©</a:t>
            </a:r>
            <a:r>
              <a:rPr lang="en-US" sz="900" dirty="0" smtClean="0">
                <a:latin typeface="Trebuchet MS" pitchFamily="34" charset="0"/>
              </a:rPr>
              <a:t>2015 </a:t>
            </a:r>
            <a:r>
              <a:rPr lang="en-US" sz="900" dirty="0">
                <a:latin typeface="Trebuchet MS" pitchFamily="34" charset="0"/>
              </a:rPr>
              <a:t>Waste Management</a:t>
            </a:r>
          </a:p>
        </p:txBody>
      </p:sp>
    </p:spTree>
    <p:extLst>
      <p:ext uri="{BB962C8B-B14F-4D97-AF65-F5344CB8AC3E}">
        <p14:creationId xmlns:p14="http://schemas.microsoft.com/office/powerpoint/2010/main" val="1846036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EA3D4DB-F8C1-4D30-8DCC-677800F8CB47}" type="slidenum">
              <a:rPr lang="en-US" smtClean="0"/>
              <a:pPr/>
              <a:t>6</a:t>
            </a:fld>
            <a:endParaRPr lang="en-US"/>
          </a:p>
        </p:txBody>
      </p:sp>
      <p:sp>
        <p:nvSpPr>
          <p:cNvPr id="4" name="Title 2"/>
          <p:cNvSpPr txBox="1">
            <a:spLocks/>
          </p:cNvSpPr>
          <p:nvPr/>
        </p:nvSpPr>
        <p:spPr bwMode="auto">
          <a:xfrm>
            <a:off x="170597" y="216635"/>
            <a:ext cx="8229600" cy="11430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algn="l" rtl="0" eaLnBrk="0" fontAlgn="base" hangingPunct="0">
              <a:lnSpc>
                <a:spcPct val="90000"/>
              </a:lnSpc>
              <a:spcBef>
                <a:spcPct val="0"/>
              </a:spcBef>
              <a:spcAft>
                <a:spcPct val="0"/>
              </a:spcAft>
              <a:defRPr sz="3000">
                <a:solidFill>
                  <a:schemeClr val="tx2"/>
                </a:solidFill>
                <a:latin typeface="+mj-lt"/>
                <a:ea typeface="ＭＳ Ｐゴシック" charset="-128"/>
                <a:cs typeface="ＭＳ Ｐゴシック"/>
              </a:defRPr>
            </a:lvl1pPr>
            <a:lvl2pPr algn="l" rtl="0" eaLnBrk="0" fontAlgn="base" hangingPunct="0">
              <a:lnSpc>
                <a:spcPct val="90000"/>
              </a:lnSpc>
              <a:spcBef>
                <a:spcPct val="0"/>
              </a:spcBef>
              <a:spcAft>
                <a:spcPct val="0"/>
              </a:spcAft>
              <a:defRPr sz="3000">
                <a:solidFill>
                  <a:schemeClr val="tx2"/>
                </a:solidFill>
                <a:latin typeface="Trebuchet MS" charset="0"/>
                <a:ea typeface="ＭＳ Ｐゴシック" charset="-128"/>
                <a:cs typeface="ＭＳ Ｐゴシック"/>
              </a:defRPr>
            </a:lvl2pPr>
            <a:lvl3pPr algn="l" rtl="0" eaLnBrk="0" fontAlgn="base" hangingPunct="0">
              <a:lnSpc>
                <a:spcPct val="90000"/>
              </a:lnSpc>
              <a:spcBef>
                <a:spcPct val="0"/>
              </a:spcBef>
              <a:spcAft>
                <a:spcPct val="0"/>
              </a:spcAft>
              <a:defRPr sz="3000">
                <a:solidFill>
                  <a:schemeClr val="tx2"/>
                </a:solidFill>
                <a:latin typeface="Trebuchet MS" charset="0"/>
                <a:ea typeface="ＭＳ Ｐゴシック" charset="-128"/>
                <a:cs typeface="ＭＳ Ｐゴシック"/>
              </a:defRPr>
            </a:lvl3pPr>
            <a:lvl4pPr algn="l" rtl="0" eaLnBrk="0" fontAlgn="base" hangingPunct="0">
              <a:lnSpc>
                <a:spcPct val="90000"/>
              </a:lnSpc>
              <a:spcBef>
                <a:spcPct val="0"/>
              </a:spcBef>
              <a:spcAft>
                <a:spcPct val="0"/>
              </a:spcAft>
              <a:defRPr sz="3000">
                <a:solidFill>
                  <a:schemeClr val="tx2"/>
                </a:solidFill>
                <a:latin typeface="Trebuchet MS" charset="0"/>
                <a:ea typeface="ＭＳ Ｐゴシック" charset="-128"/>
                <a:cs typeface="ＭＳ Ｐゴシック"/>
              </a:defRPr>
            </a:lvl4pPr>
            <a:lvl5pPr algn="l" rtl="0" eaLnBrk="0" fontAlgn="base" hangingPunct="0">
              <a:lnSpc>
                <a:spcPct val="90000"/>
              </a:lnSpc>
              <a:spcBef>
                <a:spcPct val="0"/>
              </a:spcBef>
              <a:spcAft>
                <a:spcPct val="0"/>
              </a:spcAft>
              <a:defRPr sz="3000">
                <a:solidFill>
                  <a:schemeClr val="tx2"/>
                </a:solidFill>
                <a:latin typeface="Trebuchet MS" charset="0"/>
                <a:ea typeface="ＭＳ Ｐゴシック" charset="-128"/>
                <a:cs typeface="ＭＳ Ｐゴシック"/>
              </a:defRPr>
            </a:lvl5pPr>
            <a:lvl6pPr marL="457200" algn="l" rtl="0" fontAlgn="base">
              <a:spcBef>
                <a:spcPct val="0"/>
              </a:spcBef>
              <a:spcAft>
                <a:spcPct val="0"/>
              </a:spcAft>
              <a:defRPr sz="3000">
                <a:solidFill>
                  <a:schemeClr val="tx2"/>
                </a:solidFill>
                <a:latin typeface="Trebuchet MS" charset="0"/>
              </a:defRPr>
            </a:lvl6pPr>
            <a:lvl7pPr marL="914400" algn="l" rtl="0" fontAlgn="base">
              <a:spcBef>
                <a:spcPct val="0"/>
              </a:spcBef>
              <a:spcAft>
                <a:spcPct val="0"/>
              </a:spcAft>
              <a:defRPr sz="3000">
                <a:solidFill>
                  <a:schemeClr val="tx2"/>
                </a:solidFill>
                <a:latin typeface="Trebuchet MS" charset="0"/>
              </a:defRPr>
            </a:lvl7pPr>
            <a:lvl8pPr marL="1371600" algn="l" rtl="0" fontAlgn="base">
              <a:spcBef>
                <a:spcPct val="0"/>
              </a:spcBef>
              <a:spcAft>
                <a:spcPct val="0"/>
              </a:spcAft>
              <a:defRPr sz="3000">
                <a:solidFill>
                  <a:schemeClr val="tx2"/>
                </a:solidFill>
                <a:latin typeface="Trebuchet MS" charset="0"/>
              </a:defRPr>
            </a:lvl8pPr>
            <a:lvl9pPr marL="1828800" algn="l" rtl="0" fontAlgn="base">
              <a:spcBef>
                <a:spcPct val="0"/>
              </a:spcBef>
              <a:spcAft>
                <a:spcPct val="0"/>
              </a:spcAft>
              <a:defRPr sz="3000">
                <a:solidFill>
                  <a:schemeClr val="tx2"/>
                </a:solidFill>
                <a:latin typeface="Trebuchet MS" charset="0"/>
              </a:defRPr>
            </a:lvl9pPr>
          </a:lstStyle>
          <a:p>
            <a:pPr eaLnBrk="1" hangingPunct="1"/>
            <a:r>
              <a:rPr lang="en-US" altLang="en-US" sz="3200" kern="0" dirty="0" smtClean="0"/>
              <a:t>The Evolution of Materials Use</a:t>
            </a:r>
          </a:p>
        </p:txBody>
      </p:sp>
      <p:pic>
        <p:nvPicPr>
          <p:cNvPr id="5" name="Content Placeholder 6" descr="iPad-and-Post.jpg"/>
          <p:cNvPicPr>
            <a:picLocks noChangeAspect="1"/>
          </p:cNvPicPr>
          <p:nvPr/>
        </p:nvPicPr>
        <p:blipFill>
          <a:blip r:embed="rId3">
            <a:extLst>
              <a:ext uri="{28A0092B-C50C-407E-A947-70E740481C1C}">
                <a14:useLocalDpi xmlns:a14="http://schemas.microsoft.com/office/drawing/2010/main" val="0"/>
              </a:ext>
            </a:extLst>
          </a:blip>
          <a:srcRect t="15823" b="15823"/>
          <a:stretch>
            <a:fillRect/>
          </a:stretch>
        </p:blipFill>
        <p:spPr>
          <a:xfrm>
            <a:off x="636588" y="1371600"/>
            <a:ext cx="7897812" cy="4343400"/>
          </a:xfrm>
          <a:prstGeom prst="rect">
            <a:avLst/>
          </a:prstGeom>
        </p:spPr>
      </p:pic>
      <p:sp>
        <p:nvSpPr>
          <p:cNvPr id="6" name="Rounded Rectangle 5"/>
          <p:cNvSpPr/>
          <p:nvPr/>
        </p:nvSpPr>
        <p:spPr bwMode="auto">
          <a:xfrm>
            <a:off x="846162" y="1796386"/>
            <a:ext cx="1933125" cy="3493827"/>
          </a:xfrm>
          <a:prstGeom prst="roundRect">
            <a:avLst/>
          </a:prstGeom>
          <a:solidFill>
            <a:schemeClr val="bg2">
              <a:lumMod val="50000"/>
            </a:schemeClr>
          </a:solidFill>
          <a:ln w="9525" cap="flat" cmpd="sng" algn="ctr">
            <a:noFill/>
            <a:prstDash val="solid"/>
            <a:round/>
            <a:headEnd type="none" w="med" len="med"/>
            <a:tailEnd type="none" w="med" len="med"/>
          </a:ln>
          <a:effectLst/>
        </p:spPr>
        <p:txBody>
          <a:bodyPr vert="horz" wrap="square" lIns="0" tIns="0" rIns="91440" bIns="0" numCol="1" rtlCol="0" anchor="t" anchorCtr="0" compatLnSpc="1">
            <a:prstTxWarp prst="textNoShape">
              <a:avLst/>
            </a:prstTxWarp>
          </a:bodyPr>
          <a:lstStyle/>
          <a:p>
            <a:pPr marL="0" marR="0" indent="0" algn="ctr" defTabSz="914400" rtl="0" eaLnBrk="1" fontAlgn="base" latinLnBrk="0" hangingPunct="1">
              <a:lnSpc>
                <a:spcPct val="125000"/>
              </a:lnSpc>
              <a:spcBef>
                <a:spcPct val="0"/>
              </a:spcBef>
              <a:spcAft>
                <a:spcPct val="0"/>
              </a:spcAft>
              <a:buClrTx/>
              <a:buSzTx/>
              <a:buFont typeface="Trebuchet MS" charset="0"/>
              <a:buNone/>
              <a:tabLst/>
            </a:pPr>
            <a:r>
              <a:rPr kumimoji="0" lang="en-US" sz="1600" b="1" i="0" u="none" strike="noStrike" cap="none" normalizeH="0" baseline="0" dirty="0" smtClean="0">
                <a:ln>
                  <a:noFill/>
                </a:ln>
                <a:solidFill>
                  <a:schemeClr val="bg1"/>
                </a:solidFill>
                <a:effectLst/>
                <a:latin typeface="Trebuchet MS" charset="0"/>
              </a:rPr>
              <a:t>Newsprint</a:t>
            </a:r>
            <a:r>
              <a:rPr kumimoji="0" lang="en-US" sz="1600" b="1" i="0" u="none" strike="noStrike" cap="none" normalizeH="0" dirty="0" smtClean="0">
                <a:ln>
                  <a:noFill/>
                </a:ln>
                <a:solidFill>
                  <a:schemeClr val="bg1"/>
                </a:solidFill>
                <a:effectLst/>
                <a:latin typeface="Trebuchet MS" charset="0"/>
              </a:rPr>
              <a:t> </a:t>
            </a:r>
            <a:r>
              <a:rPr kumimoji="0" lang="en-US" sz="1600" b="1" i="0" u="sng" strike="noStrike" cap="none" normalizeH="0" dirty="0" smtClean="0">
                <a:ln>
                  <a:noFill/>
                </a:ln>
                <a:solidFill>
                  <a:schemeClr val="bg1"/>
                </a:solidFill>
                <a:effectLst/>
                <a:latin typeface="Trebuchet MS" charset="0"/>
              </a:rPr>
              <a:t>Shipments</a:t>
            </a:r>
          </a:p>
          <a:p>
            <a:pPr marL="0" marR="0" indent="0" algn="ctr" defTabSz="914400" rtl="0" eaLnBrk="1" fontAlgn="base" latinLnBrk="0" hangingPunct="1">
              <a:lnSpc>
                <a:spcPct val="125000"/>
              </a:lnSpc>
              <a:spcBef>
                <a:spcPct val="0"/>
              </a:spcBef>
              <a:spcAft>
                <a:spcPct val="0"/>
              </a:spcAft>
              <a:buClrTx/>
              <a:buSzTx/>
              <a:buFont typeface="Trebuchet MS" charset="0"/>
              <a:buNone/>
              <a:tabLst/>
            </a:pPr>
            <a:endParaRPr kumimoji="0" lang="en-US" sz="800" b="1" i="0" u="sng" strike="noStrike" cap="none" normalizeH="0" dirty="0" smtClean="0">
              <a:ln>
                <a:noFill/>
              </a:ln>
              <a:solidFill>
                <a:schemeClr val="bg1"/>
              </a:solidFill>
              <a:effectLst/>
              <a:latin typeface="Trebuchet MS" charset="0"/>
            </a:endParaRPr>
          </a:p>
          <a:p>
            <a:pPr algn="ctr" eaLnBrk="1" fontAlgn="auto" hangingPunct="1">
              <a:spcAft>
                <a:spcPts val="0"/>
              </a:spcAft>
              <a:buFont typeface="Arial" pitchFamily="34" charset="0"/>
              <a:buNone/>
              <a:defRPr/>
            </a:pPr>
            <a:r>
              <a:rPr lang="en-US" sz="1600" b="1" kern="0" dirty="0">
                <a:solidFill>
                  <a:schemeClr val="bg1"/>
                </a:solidFill>
              </a:rPr>
              <a:t>2000:  15.8 (</a:t>
            </a:r>
            <a:r>
              <a:rPr lang="en-US" sz="1600" b="1" kern="0" dirty="0" smtClean="0">
                <a:solidFill>
                  <a:schemeClr val="bg1"/>
                </a:solidFill>
              </a:rPr>
              <a:t>peak)</a:t>
            </a:r>
          </a:p>
          <a:p>
            <a:pPr algn="ctr" eaLnBrk="1" fontAlgn="auto" hangingPunct="1">
              <a:spcAft>
                <a:spcPts val="0"/>
              </a:spcAft>
              <a:buFont typeface="Arial" pitchFamily="34" charset="0"/>
              <a:buNone/>
              <a:defRPr/>
            </a:pPr>
            <a:endParaRPr lang="en-US" sz="1400" b="1" kern="0" dirty="0" smtClean="0">
              <a:solidFill>
                <a:schemeClr val="bg1"/>
              </a:solidFill>
            </a:endParaRPr>
          </a:p>
          <a:p>
            <a:pPr algn="ctr" eaLnBrk="1" fontAlgn="auto" hangingPunct="1">
              <a:spcAft>
                <a:spcPts val="0"/>
              </a:spcAft>
              <a:buFont typeface="Arial" pitchFamily="34" charset="0"/>
              <a:buNone/>
              <a:defRPr/>
            </a:pPr>
            <a:r>
              <a:rPr lang="en-US" sz="1600" b="1" kern="0" dirty="0" smtClean="0">
                <a:solidFill>
                  <a:schemeClr val="bg1"/>
                </a:solidFill>
              </a:rPr>
              <a:t>2005</a:t>
            </a:r>
            <a:r>
              <a:rPr lang="en-US" sz="1600" b="1" kern="0" dirty="0">
                <a:solidFill>
                  <a:schemeClr val="bg1"/>
                </a:solidFill>
              </a:rPr>
              <a:t>:  12.7</a:t>
            </a:r>
          </a:p>
          <a:p>
            <a:pPr algn="ctr" eaLnBrk="1" fontAlgn="auto" hangingPunct="1">
              <a:spcAft>
                <a:spcPts val="0"/>
              </a:spcAft>
              <a:buFont typeface="Arial" pitchFamily="34" charset="0"/>
              <a:buNone/>
              <a:defRPr/>
            </a:pPr>
            <a:r>
              <a:rPr lang="en-US" sz="1400" b="1" kern="0" dirty="0" smtClean="0">
                <a:solidFill>
                  <a:schemeClr val="bg1"/>
                </a:solidFill>
              </a:rPr>
              <a:t>2010</a:t>
            </a:r>
            <a:r>
              <a:rPr lang="en-US" sz="1600" b="1" kern="0" dirty="0">
                <a:solidFill>
                  <a:schemeClr val="bg1"/>
                </a:solidFill>
              </a:rPr>
              <a:t>:    7.8</a:t>
            </a:r>
          </a:p>
          <a:p>
            <a:pPr algn="ctr" eaLnBrk="1" fontAlgn="auto" hangingPunct="1">
              <a:spcAft>
                <a:spcPts val="0"/>
              </a:spcAft>
              <a:buFont typeface="Arial" pitchFamily="34" charset="0"/>
              <a:buNone/>
              <a:defRPr/>
            </a:pPr>
            <a:r>
              <a:rPr lang="en-US" sz="1600" b="1" kern="0" dirty="0" smtClean="0">
                <a:solidFill>
                  <a:schemeClr val="bg1"/>
                </a:solidFill>
              </a:rPr>
              <a:t>2011</a:t>
            </a:r>
            <a:r>
              <a:rPr lang="en-US" sz="1600" b="1" kern="0" dirty="0">
                <a:solidFill>
                  <a:schemeClr val="bg1"/>
                </a:solidFill>
              </a:rPr>
              <a:t>:    </a:t>
            </a:r>
            <a:r>
              <a:rPr lang="en-US" sz="1600" b="1" kern="0" dirty="0" smtClean="0">
                <a:solidFill>
                  <a:schemeClr val="bg1"/>
                </a:solidFill>
              </a:rPr>
              <a:t>7.3                  </a:t>
            </a:r>
            <a:r>
              <a:rPr lang="en-US" sz="1600" b="1" kern="0" dirty="0">
                <a:solidFill>
                  <a:schemeClr val="bg1"/>
                </a:solidFill>
              </a:rPr>
              <a:t>2012:    6.7 </a:t>
            </a:r>
            <a:r>
              <a:rPr lang="en-US" sz="1600" b="1" kern="0" dirty="0" smtClean="0">
                <a:solidFill>
                  <a:schemeClr val="bg1"/>
                </a:solidFill>
              </a:rPr>
              <a:t>2013</a:t>
            </a:r>
            <a:r>
              <a:rPr lang="en-US" sz="1600" b="1" kern="0" dirty="0">
                <a:solidFill>
                  <a:schemeClr val="bg1"/>
                </a:solidFill>
              </a:rPr>
              <a:t>:    </a:t>
            </a:r>
            <a:r>
              <a:rPr lang="en-US" sz="1600" b="1" kern="0" dirty="0" smtClean="0">
                <a:solidFill>
                  <a:schemeClr val="bg1"/>
                </a:solidFill>
              </a:rPr>
              <a:t>6.4</a:t>
            </a:r>
          </a:p>
          <a:p>
            <a:pPr algn="ctr" eaLnBrk="1" fontAlgn="auto" hangingPunct="1">
              <a:spcAft>
                <a:spcPts val="0"/>
              </a:spcAft>
              <a:buFont typeface="Arial" pitchFamily="34" charset="0"/>
              <a:buNone/>
              <a:defRPr/>
            </a:pPr>
            <a:endParaRPr kumimoji="0" lang="en-US" sz="1600" b="1" i="0" u="sng" strike="noStrike" kern="0" cap="none" normalizeH="0" baseline="0" dirty="0">
              <a:ln>
                <a:noFill/>
              </a:ln>
              <a:solidFill>
                <a:schemeClr val="bg1"/>
              </a:solidFill>
              <a:effectLst/>
              <a:latin typeface="Trebuchet MS" charset="0"/>
            </a:endParaRPr>
          </a:p>
          <a:p>
            <a:pPr algn="ctr" eaLnBrk="1" fontAlgn="auto" hangingPunct="1">
              <a:spcAft>
                <a:spcPts val="0"/>
              </a:spcAft>
              <a:buFont typeface="Arial" pitchFamily="34" charset="0"/>
              <a:buNone/>
              <a:defRPr/>
            </a:pPr>
            <a:r>
              <a:rPr lang="en-US" sz="1600" b="1" u="sng" kern="0" dirty="0" smtClean="0">
                <a:solidFill>
                  <a:schemeClr val="bg1"/>
                </a:solidFill>
                <a:latin typeface="Trebuchet MS" charset="0"/>
              </a:rPr>
              <a:t>50% decline </a:t>
            </a:r>
            <a:endParaRPr kumimoji="0" lang="en-US" sz="1600" b="0" i="0" u="sng" strike="noStrike" cap="none" normalizeH="0" baseline="0" dirty="0">
              <a:ln>
                <a:noFill/>
              </a:ln>
              <a:solidFill>
                <a:schemeClr val="bg1"/>
              </a:solidFill>
              <a:effectLst/>
              <a:latin typeface="Trebuchet MS" charset="0"/>
            </a:endParaRPr>
          </a:p>
        </p:txBody>
      </p:sp>
    </p:spTree>
    <p:extLst>
      <p:ext uri="{BB962C8B-B14F-4D97-AF65-F5344CB8AC3E}">
        <p14:creationId xmlns:p14="http://schemas.microsoft.com/office/powerpoint/2010/main" val="3864615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9042"/>
            <a:ext cx="8226425" cy="966787"/>
          </a:xfrm>
        </p:spPr>
        <p:txBody>
          <a:bodyPr/>
          <a:lstStyle/>
          <a:p>
            <a:r>
              <a:rPr lang="en-US" sz="3200" dirty="0" smtClean="0"/>
              <a:t>The evolving package</a:t>
            </a:r>
            <a:endParaRPr lang="en-US" sz="3200" dirty="0"/>
          </a:p>
        </p:txBody>
      </p:sp>
      <p:grpSp>
        <p:nvGrpSpPr>
          <p:cNvPr id="6" name="Group 5"/>
          <p:cNvGrpSpPr/>
          <p:nvPr/>
        </p:nvGrpSpPr>
        <p:grpSpPr>
          <a:xfrm>
            <a:off x="417398" y="611977"/>
            <a:ext cx="4906866" cy="1623223"/>
            <a:chOff x="533400" y="4114800"/>
            <a:chExt cx="6781800" cy="2057400"/>
          </a:xfrm>
        </p:grpSpPr>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4526280"/>
              <a:ext cx="2037485" cy="164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7976" y="5029200"/>
              <a:ext cx="1012024" cy="542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0" y="4419600"/>
              <a:ext cx="1769271" cy="173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867401" y="4114800"/>
              <a:ext cx="1447799" cy="1420365"/>
            </a:xfrm>
            <a:prstGeom prst="rect">
              <a:avLst/>
            </a:prstGeom>
            <a:noFill/>
          </p:spPr>
          <p:txBody>
            <a:bodyPr wrap="square" rtlCol="0">
              <a:spAutoFit/>
            </a:bodyPr>
            <a:lstStyle/>
            <a:p>
              <a:pPr defTabSz="914400" fontAlgn="auto">
                <a:spcBef>
                  <a:spcPts val="0"/>
                </a:spcBef>
                <a:spcAft>
                  <a:spcPts val="0"/>
                </a:spcAft>
              </a:pPr>
              <a:r>
                <a:rPr lang="en-US" dirty="0" smtClean="0">
                  <a:solidFill>
                    <a:prstClr val="black"/>
                  </a:solidFill>
                  <a:latin typeface="Calibri"/>
                </a:rPr>
                <a:t>Glass jars, metal cap to </a:t>
              </a:r>
              <a:r>
                <a:rPr lang="en-US" b="1" dirty="0" smtClean="0">
                  <a:solidFill>
                    <a:prstClr val="black"/>
                  </a:solidFill>
                  <a:latin typeface="Calibri"/>
                </a:rPr>
                <a:t>PET jar, PP cap</a:t>
              </a:r>
              <a:endParaRPr lang="en-US" dirty="0">
                <a:solidFill>
                  <a:prstClr val="black"/>
                </a:solidFill>
                <a:latin typeface="Calibri"/>
              </a:endParaRPr>
            </a:p>
          </p:txBody>
        </p:sp>
      </p:grpSp>
      <p:grpSp>
        <p:nvGrpSpPr>
          <p:cNvPr id="11" name="Group 10"/>
          <p:cNvGrpSpPr/>
          <p:nvPr/>
        </p:nvGrpSpPr>
        <p:grpSpPr>
          <a:xfrm>
            <a:off x="2175257" y="2601262"/>
            <a:ext cx="6611353" cy="1891632"/>
            <a:chOff x="489204" y="4343400"/>
            <a:chExt cx="7664196" cy="2209800"/>
          </a:xfrm>
        </p:grpSpPr>
        <p:sp>
          <p:nvSpPr>
            <p:cNvPr id="12" name="TextBox 11"/>
            <p:cNvSpPr txBox="1"/>
            <p:nvPr/>
          </p:nvSpPr>
          <p:spPr>
            <a:xfrm>
              <a:off x="6019800" y="4572000"/>
              <a:ext cx="2133600" cy="923330"/>
            </a:xfrm>
            <a:prstGeom prst="rect">
              <a:avLst/>
            </a:prstGeom>
            <a:noFill/>
          </p:spPr>
          <p:txBody>
            <a:bodyPr wrap="square" rtlCol="0">
              <a:spAutoFit/>
            </a:bodyPr>
            <a:lstStyle/>
            <a:p>
              <a:r>
                <a:rPr lang="en-US" dirty="0" smtClean="0"/>
                <a:t>HDPE Bottle, PP Cap to </a:t>
              </a:r>
              <a:r>
                <a:rPr lang="en-US" b="1" dirty="0" smtClean="0"/>
                <a:t>multi-layer, flexible film pouch</a:t>
              </a:r>
              <a:endParaRPr lang="en-US" dirty="0"/>
            </a:p>
          </p:txBody>
        </p:sp>
        <p:pic>
          <p:nvPicPr>
            <p:cNvPr id="13"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4204" y="5029200"/>
              <a:ext cx="1012024" cy="542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descr="TidePods.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2604" y="4445000"/>
              <a:ext cx="2032000" cy="2032000"/>
            </a:xfrm>
            <a:prstGeom prst="rect">
              <a:avLst/>
            </a:prstGeom>
          </p:spPr>
        </p:pic>
        <p:pic>
          <p:nvPicPr>
            <p:cNvPr id="15" name="Picture 14" descr="Cheer.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9204" y="4343400"/>
              <a:ext cx="2209800" cy="2209800"/>
            </a:xfrm>
            <a:prstGeom prst="rect">
              <a:avLst/>
            </a:prstGeom>
          </p:spPr>
        </p:pic>
      </p:grpSp>
      <p:grpSp>
        <p:nvGrpSpPr>
          <p:cNvPr id="16" name="Group 15"/>
          <p:cNvGrpSpPr/>
          <p:nvPr/>
        </p:nvGrpSpPr>
        <p:grpSpPr>
          <a:xfrm>
            <a:off x="246743" y="4768195"/>
            <a:ext cx="6879779" cy="1772485"/>
            <a:chOff x="931800" y="1474995"/>
            <a:chExt cx="7502271" cy="2011680"/>
          </a:xfrm>
        </p:grpSpPr>
        <p:pic>
          <p:nvPicPr>
            <p:cNvPr id="17"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37000" y="1607593"/>
              <a:ext cx="1189460" cy="1741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1800" y="1474995"/>
              <a:ext cx="2011680"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ight Arrow 18"/>
            <p:cNvSpPr/>
            <p:nvPr/>
          </p:nvSpPr>
          <p:spPr>
            <a:xfrm>
              <a:off x="3294000" y="223851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6113400" y="1607593"/>
              <a:ext cx="2320671" cy="1200329"/>
            </a:xfrm>
            <a:prstGeom prst="rect">
              <a:avLst/>
            </a:prstGeom>
            <a:noFill/>
          </p:spPr>
          <p:txBody>
            <a:bodyPr wrap="square" rtlCol="0">
              <a:spAutoFit/>
            </a:bodyPr>
            <a:lstStyle/>
            <a:p>
              <a:r>
                <a:rPr lang="en-US" dirty="0" smtClean="0"/>
                <a:t>From steel can, paper label adhesive to </a:t>
              </a:r>
              <a:r>
                <a:rPr lang="en-US" b="1" dirty="0" smtClean="0"/>
                <a:t>multi-layer, foil-lined flexible film pouch</a:t>
              </a:r>
              <a:endParaRPr lang="en-US" b="1" dirty="0"/>
            </a:p>
          </p:txBody>
        </p:sp>
      </p:grpSp>
      <p:sp>
        <p:nvSpPr>
          <p:cNvPr id="22" name="Rounded Rectangle 21"/>
          <p:cNvSpPr/>
          <p:nvPr/>
        </p:nvSpPr>
        <p:spPr bwMode="auto">
          <a:xfrm>
            <a:off x="5446878" y="668901"/>
            <a:ext cx="3192616" cy="1669149"/>
          </a:xfrm>
          <a:prstGeom prst="roundRect">
            <a:avLst/>
          </a:prstGeom>
          <a:solidFill>
            <a:schemeClr val="accent6"/>
          </a:solidFill>
          <a:ln w="9525" cap="flat" cmpd="sng" algn="ctr">
            <a:noFill/>
            <a:prstDash val="solid"/>
            <a:round/>
            <a:headEnd type="none" w="med" len="med"/>
            <a:tailEnd type="none" w="med" len="med"/>
          </a:ln>
          <a:effectLst/>
        </p:spPr>
        <p:txBody>
          <a:bodyPr vert="horz" wrap="square" lIns="0" tIns="0" rIns="91440" bIns="0" numCol="1" rtlCol="0" anchor="t" anchorCtr="0" compatLnSpc="1">
            <a:prstTxWarp prst="textNoShape">
              <a:avLst/>
            </a:prstTxWarp>
          </a:bodyPr>
          <a:lstStyle/>
          <a:p>
            <a:pPr marL="231775" indent="-231775">
              <a:spcBef>
                <a:spcPts val="600"/>
              </a:spcBef>
              <a:buFont typeface="Arial" panose="020B0604020202020204" pitchFamily="34" charset="0"/>
              <a:buChar char="•"/>
            </a:pPr>
            <a:r>
              <a:rPr lang="en-US" b="1" kern="0" dirty="0">
                <a:solidFill>
                  <a:schemeClr val="bg1"/>
                </a:solidFill>
              </a:rPr>
              <a:t>Light-weighting </a:t>
            </a:r>
          </a:p>
          <a:p>
            <a:pPr marL="231775" indent="-231775">
              <a:spcBef>
                <a:spcPts val="600"/>
              </a:spcBef>
              <a:buFont typeface="Arial" panose="020B0604020202020204" pitchFamily="34" charset="0"/>
              <a:buChar char="•"/>
            </a:pPr>
            <a:r>
              <a:rPr lang="en-US" b="1" kern="0" dirty="0" smtClean="0">
                <a:solidFill>
                  <a:schemeClr val="bg1"/>
                </a:solidFill>
              </a:rPr>
              <a:t>Flexible </a:t>
            </a:r>
            <a:r>
              <a:rPr lang="en-US" b="1" kern="0" dirty="0">
                <a:solidFill>
                  <a:schemeClr val="bg1"/>
                </a:solidFill>
              </a:rPr>
              <a:t>packaging expected to grow </a:t>
            </a:r>
            <a:r>
              <a:rPr lang="en-US" b="1" kern="0" dirty="0" smtClean="0">
                <a:solidFill>
                  <a:schemeClr val="bg1"/>
                </a:solidFill>
              </a:rPr>
              <a:t>4-6.5% </a:t>
            </a:r>
            <a:r>
              <a:rPr lang="en-US" b="1" kern="0" dirty="0">
                <a:solidFill>
                  <a:schemeClr val="bg1"/>
                </a:solidFill>
              </a:rPr>
              <a:t>annually in the next few years</a:t>
            </a:r>
          </a:p>
        </p:txBody>
      </p:sp>
    </p:spTree>
    <p:extLst>
      <p:ext uri="{BB962C8B-B14F-4D97-AF65-F5344CB8AC3E}">
        <p14:creationId xmlns:p14="http://schemas.microsoft.com/office/powerpoint/2010/main" val="28213288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593887" y="6424613"/>
            <a:ext cx="2281237" cy="136525"/>
          </a:xfrm>
        </p:spPr>
        <p:txBody>
          <a:bodyPr/>
          <a:lstStyle/>
          <a:p>
            <a:pPr algn="ctr">
              <a:defRPr/>
            </a:pPr>
            <a:r>
              <a:rPr lang="en-US" dirty="0" smtClean="0"/>
              <a:t>©2015 Waste Management</a:t>
            </a:r>
            <a:endParaRPr lang="en-US" dirty="0"/>
          </a:p>
        </p:txBody>
      </p:sp>
      <p:sp>
        <p:nvSpPr>
          <p:cNvPr id="5" name="Slide Number Placeholder 4"/>
          <p:cNvSpPr>
            <a:spLocks noGrp="1"/>
          </p:cNvSpPr>
          <p:nvPr>
            <p:ph type="sldNum" sz="quarter" idx="12"/>
          </p:nvPr>
        </p:nvSpPr>
        <p:spPr/>
        <p:txBody>
          <a:bodyPr/>
          <a:lstStyle/>
          <a:p>
            <a:pPr>
              <a:defRPr/>
            </a:pPr>
            <a:fld id="{6A6CC9FA-AF18-4442-A0CB-42BB1534B764}" type="slidenum">
              <a:rPr lang="en-US" smtClean="0"/>
              <a:pPr>
                <a:defRPr/>
              </a:pPr>
              <a:t>8</a:t>
            </a:fld>
            <a:endParaRPr lang="en-US"/>
          </a:p>
        </p:txBody>
      </p:sp>
      <p:sp>
        <p:nvSpPr>
          <p:cNvPr id="6" name="Title 1"/>
          <p:cNvSpPr txBox="1">
            <a:spLocks/>
          </p:cNvSpPr>
          <p:nvPr/>
        </p:nvSpPr>
        <p:spPr bwMode="auto">
          <a:xfrm>
            <a:off x="133064" y="110864"/>
            <a:ext cx="8229600"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ct val="90000"/>
              </a:lnSpc>
              <a:spcBef>
                <a:spcPct val="0"/>
              </a:spcBef>
              <a:spcAft>
                <a:spcPct val="0"/>
              </a:spcAft>
              <a:defRPr sz="3000">
                <a:solidFill>
                  <a:schemeClr val="tx2"/>
                </a:solidFill>
                <a:latin typeface="+mj-lt"/>
                <a:ea typeface="ＭＳ Ｐゴシック" charset="-128"/>
                <a:cs typeface="ＭＳ Ｐゴシック"/>
              </a:defRPr>
            </a:lvl1pPr>
            <a:lvl2pPr algn="l" rtl="0" eaLnBrk="0" fontAlgn="base" hangingPunct="0">
              <a:lnSpc>
                <a:spcPct val="90000"/>
              </a:lnSpc>
              <a:spcBef>
                <a:spcPct val="0"/>
              </a:spcBef>
              <a:spcAft>
                <a:spcPct val="0"/>
              </a:spcAft>
              <a:defRPr sz="3000">
                <a:solidFill>
                  <a:schemeClr val="tx2"/>
                </a:solidFill>
                <a:latin typeface="Trebuchet MS" charset="0"/>
                <a:ea typeface="ＭＳ Ｐゴシック" charset="-128"/>
                <a:cs typeface="ＭＳ Ｐゴシック"/>
              </a:defRPr>
            </a:lvl2pPr>
            <a:lvl3pPr algn="l" rtl="0" eaLnBrk="0" fontAlgn="base" hangingPunct="0">
              <a:lnSpc>
                <a:spcPct val="90000"/>
              </a:lnSpc>
              <a:spcBef>
                <a:spcPct val="0"/>
              </a:spcBef>
              <a:spcAft>
                <a:spcPct val="0"/>
              </a:spcAft>
              <a:defRPr sz="3000">
                <a:solidFill>
                  <a:schemeClr val="tx2"/>
                </a:solidFill>
                <a:latin typeface="Trebuchet MS" charset="0"/>
                <a:ea typeface="ＭＳ Ｐゴシック" charset="-128"/>
                <a:cs typeface="ＭＳ Ｐゴシック"/>
              </a:defRPr>
            </a:lvl3pPr>
            <a:lvl4pPr algn="l" rtl="0" eaLnBrk="0" fontAlgn="base" hangingPunct="0">
              <a:lnSpc>
                <a:spcPct val="90000"/>
              </a:lnSpc>
              <a:spcBef>
                <a:spcPct val="0"/>
              </a:spcBef>
              <a:spcAft>
                <a:spcPct val="0"/>
              </a:spcAft>
              <a:defRPr sz="3000">
                <a:solidFill>
                  <a:schemeClr val="tx2"/>
                </a:solidFill>
                <a:latin typeface="Trebuchet MS" charset="0"/>
                <a:ea typeface="ＭＳ Ｐゴシック" charset="-128"/>
                <a:cs typeface="ＭＳ Ｐゴシック"/>
              </a:defRPr>
            </a:lvl4pPr>
            <a:lvl5pPr algn="l" rtl="0" eaLnBrk="0" fontAlgn="base" hangingPunct="0">
              <a:lnSpc>
                <a:spcPct val="90000"/>
              </a:lnSpc>
              <a:spcBef>
                <a:spcPct val="0"/>
              </a:spcBef>
              <a:spcAft>
                <a:spcPct val="0"/>
              </a:spcAft>
              <a:defRPr sz="3000">
                <a:solidFill>
                  <a:schemeClr val="tx2"/>
                </a:solidFill>
                <a:latin typeface="Trebuchet MS" charset="0"/>
                <a:ea typeface="ＭＳ Ｐゴシック" charset="-128"/>
                <a:cs typeface="ＭＳ Ｐゴシック"/>
              </a:defRPr>
            </a:lvl5pPr>
            <a:lvl6pPr marL="457200" algn="l" rtl="0" fontAlgn="base">
              <a:spcBef>
                <a:spcPct val="0"/>
              </a:spcBef>
              <a:spcAft>
                <a:spcPct val="0"/>
              </a:spcAft>
              <a:defRPr sz="3000">
                <a:solidFill>
                  <a:schemeClr val="tx2"/>
                </a:solidFill>
                <a:latin typeface="Trebuchet MS" charset="0"/>
              </a:defRPr>
            </a:lvl6pPr>
            <a:lvl7pPr marL="914400" algn="l" rtl="0" fontAlgn="base">
              <a:spcBef>
                <a:spcPct val="0"/>
              </a:spcBef>
              <a:spcAft>
                <a:spcPct val="0"/>
              </a:spcAft>
              <a:defRPr sz="3000">
                <a:solidFill>
                  <a:schemeClr val="tx2"/>
                </a:solidFill>
                <a:latin typeface="Trebuchet MS" charset="0"/>
              </a:defRPr>
            </a:lvl7pPr>
            <a:lvl8pPr marL="1371600" algn="l" rtl="0" fontAlgn="base">
              <a:spcBef>
                <a:spcPct val="0"/>
              </a:spcBef>
              <a:spcAft>
                <a:spcPct val="0"/>
              </a:spcAft>
              <a:defRPr sz="3000">
                <a:solidFill>
                  <a:schemeClr val="tx2"/>
                </a:solidFill>
                <a:latin typeface="Trebuchet MS" charset="0"/>
              </a:defRPr>
            </a:lvl8pPr>
            <a:lvl9pPr marL="1828800" algn="l" rtl="0" fontAlgn="base">
              <a:spcBef>
                <a:spcPct val="0"/>
              </a:spcBef>
              <a:spcAft>
                <a:spcPct val="0"/>
              </a:spcAft>
              <a:defRPr sz="3000">
                <a:solidFill>
                  <a:schemeClr val="tx2"/>
                </a:solidFill>
                <a:latin typeface="Trebuchet MS" charset="0"/>
              </a:defRPr>
            </a:lvl9pPr>
          </a:lstStyle>
          <a:p>
            <a:pPr eaLnBrk="1" hangingPunct="1"/>
            <a:r>
              <a:rPr lang="en-US" altLang="en-US" sz="3200" kern="0" dirty="0" smtClean="0"/>
              <a:t>A Packaging Evolution</a:t>
            </a:r>
          </a:p>
        </p:txBody>
      </p:sp>
      <p:pic>
        <p:nvPicPr>
          <p:cNvPr id="7" name="Picture 2" descr="Babyfoo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1249" y="1636001"/>
            <a:ext cx="6026258" cy="3397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846" y="2481618"/>
            <a:ext cx="1004888" cy="1004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520558" y="2709424"/>
            <a:ext cx="1011238" cy="5492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6053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EA3D4DB-F8C1-4D30-8DCC-677800F8CB47}" type="slidenum">
              <a:rPr lang="en-US" smtClean="0"/>
              <a:pPr/>
              <a:t>9</a:t>
            </a:fld>
            <a:endParaRPr lang="en-US"/>
          </a:p>
        </p:txBody>
      </p:sp>
      <p:sp>
        <p:nvSpPr>
          <p:cNvPr id="3" name="Title 2"/>
          <p:cNvSpPr>
            <a:spLocks noGrp="1"/>
          </p:cNvSpPr>
          <p:nvPr>
            <p:ph type="title"/>
          </p:nvPr>
        </p:nvSpPr>
        <p:spPr>
          <a:xfrm>
            <a:off x="45720" y="-274320"/>
            <a:ext cx="8229600" cy="1066800"/>
          </a:xfrm>
        </p:spPr>
        <p:txBody>
          <a:bodyPr>
            <a:normAutofit/>
          </a:bodyPr>
          <a:lstStyle/>
          <a:p>
            <a:r>
              <a:rPr lang="en-US" sz="3200" dirty="0" smtClean="0"/>
              <a:t>The Role of Life Cycle Thinking</a:t>
            </a:r>
            <a:endParaRPr lang="en-US" sz="32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188" y="1027178"/>
            <a:ext cx="6273037" cy="5255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4783" y="2819400"/>
            <a:ext cx="1079909" cy="782003"/>
          </a:xfrm>
          <a:prstGeom prst="rect">
            <a:avLst/>
          </a:prstGeom>
          <a:solidFill>
            <a:schemeClr val="bg1"/>
          </a:solidFill>
          <a:ln>
            <a:noFill/>
          </a:ln>
          <a:extLst/>
        </p:spPr>
      </p:pic>
      <p:sp>
        <p:nvSpPr>
          <p:cNvPr id="7" name="Rectangle 3"/>
          <p:cNvSpPr txBox="1">
            <a:spLocks noChangeArrowheads="1"/>
          </p:cNvSpPr>
          <p:nvPr/>
        </p:nvSpPr>
        <p:spPr>
          <a:xfrm>
            <a:off x="79896" y="377954"/>
            <a:ext cx="8881223" cy="512064"/>
          </a:xfrm>
          <a:prstGeom prst="rect">
            <a:avLst/>
          </a:prstGeom>
        </p:spPr>
        <p:txBody>
          <a:bodyPr/>
          <a:lstStyle>
            <a:lvl1pPr algn="l" rtl="0" eaLnBrk="0" fontAlgn="base" hangingPunct="0">
              <a:spcBef>
                <a:spcPct val="0"/>
              </a:spcBef>
              <a:spcAft>
                <a:spcPts val="600"/>
              </a:spcAft>
              <a:buFont typeface="Trebuchet MS" pitchFamily="34" charset="0"/>
              <a:defRPr sz="2200">
                <a:solidFill>
                  <a:schemeClr val="tx1"/>
                </a:solidFill>
                <a:latin typeface="+mn-lt"/>
                <a:ea typeface="ＭＳ Ｐゴシック" charset="-128"/>
                <a:cs typeface="ＭＳ Ｐゴシック"/>
              </a:defRPr>
            </a:lvl1pPr>
            <a:lvl2pPr marL="228600" indent="-228600" algn="l" rtl="0" eaLnBrk="0" fontAlgn="base" hangingPunct="0">
              <a:spcBef>
                <a:spcPct val="0"/>
              </a:spcBef>
              <a:spcAft>
                <a:spcPts val="600"/>
              </a:spcAft>
              <a:buFont typeface="Trebuchet MS" pitchFamily="34" charset="0"/>
              <a:buChar char="•"/>
              <a:defRPr sz="2200">
                <a:solidFill>
                  <a:schemeClr val="tx1"/>
                </a:solidFill>
                <a:latin typeface="+mn-lt"/>
                <a:ea typeface="ＭＳ Ｐゴシック" charset="-128"/>
                <a:cs typeface="ＭＳ Ｐゴシック"/>
              </a:defRPr>
            </a:lvl2pPr>
            <a:lvl3pPr marL="406400" indent="-165100" algn="l" rtl="0" eaLnBrk="0" fontAlgn="base" hangingPunct="0">
              <a:spcBef>
                <a:spcPct val="0"/>
              </a:spcBef>
              <a:spcAft>
                <a:spcPts val="600"/>
              </a:spcAft>
              <a:buFont typeface="Trebuchet MS" pitchFamily="34" charset="0"/>
              <a:buChar char="–"/>
              <a:defRPr>
                <a:solidFill>
                  <a:schemeClr val="tx1"/>
                </a:solidFill>
                <a:latin typeface="+mn-lt"/>
                <a:ea typeface="ＭＳ Ｐゴシック" charset="-128"/>
                <a:cs typeface="ＭＳ Ｐゴシック"/>
              </a:defRPr>
            </a:lvl3pPr>
            <a:lvl4pPr marL="571500" indent="-165100" algn="l" rtl="0" eaLnBrk="0" fontAlgn="base" hangingPunct="0">
              <a:spcBef>
                <a:spcPct val="0"/>
              </a:spcBef>
              <a:spcAft>
                <a:spcPts val="600"/>
              </a:spcAft>
              <a:buFont typeface="Trebuchet MS" pitchFamily="34" charset="0"/>
              <a:buChar char="•"/>
              <a:defRPr>
                <a:solidFill>
                  <a:schemeClr val="tx1"/>
                </a:solidFill>
                <a:latin typeface="+mn-lt"/>
                <a:ea typeface="ＭＳ Ｐゴシック" charset="-128"/>
                <a:cs typeface="ＭＳ Ｐゴシック"/>
              </a:defRPr>
            </a:lvl4pPr>
            <a:lvl5pPr marL="749300" indent="-165100" algn="l" rtl="0" eaLnBrk="0" fontAlgn="base" hangingPunct="0">
              <a:spcBef>
                <a:spcPct val="0"/>
              </a:spcBef>
              <a:spcAft>
                <a:spcPts val="600"/>
              </a:spcAft>
              <a:buFont typeface="Trebuchet MS" pitchFamily="34" charset="0"/>
              <a:buChar char="–"/>
              <a:defRPr>
                <a:solidFill>
                  <a:schemeClr val="tx1"/>
                </a:solidFill>
                <a:latin typeface="+mn-lt"/>
                <a:ea typeface="ＭＳ Ｐゴシック" charset="-128"/>
                <a:cs typeface="ＭＳ Ｐゴシック"/>
              </a:defRPr>
            </a:lvl5pPr>
            <a:lvl6pPr marL="2286000" indent="-228600" algn="l" rtl="0" fontAlgn="base">
              <a:lnSpc>
                <a:spcPct val="125000"/>
              </a:lnSpc>
              <a:spcBef>
                <a:spcPct val="0"/>
              </a:spcBef>
              <a:spcAft>
                <a:spcPct val="0"/>
              </a:spcAft>
              <a:buFont typeface="Trebuchet MS" charset="0"/>
              <a:buChar char="–"/>
              <a:defRPr>
                <a:solidFill>
                  <a:schemeClr val="tx1"/>
                </a:solidFill>
                <a:latin typeface="+mn-lt"/>
                <a:ea typeface="ＭＳ Ｐゴシック" charset="-128"/>
              </a:defRPr>
            </a:lvl6pPr>
            <a:lvl7pPr marL="2743200" indent="-228600" algn="l" rtl="0" fontAlgn="base">
              <a:lnSpc>
                <a:spcPct val="125000"/>
              </a:lnSpc>
              <a:spcBef>
                <a:spcPct val="0"/>
              </a:spcBef>
              <a:spcAft>
                <a:spcPct val="0"/>
              </a:spcAft>
              <a:buFont typeface="Trebuchet MS" charset="0"/>
              <a:buChar char="–"/>
              <a:defRPr>
                <a:solidFill>
                  <a:schemeClr val="tx1"/>
                </a:solidFill>
                <a:latin typeface="+mn-lt"/>
                <a:ea typeface="ＭＳ Ｐゴシック" charset="-128"/>
              </a:defRPr>
            </a:lvl7pPr>
            <a:lvl8pPr marL="3200400" indent="-228600" algn="l" rtl="0" fontAlgn="base">
              <a:lnSpc>
                <a:spcPct val="125000"/>
              </a:lnSpc>
              <a:spcBef>
                <a:spcPct val="0"/>
              </a:spcBef>
              <a:spcAft>
                <a:spcPct val="0"/>
              </a:spcAft>
              <a:buFont typeface="Trebuchet MS" charset="0"/>
              <a:buChar char="–"/>
              <a:defRPr>
                <a:solidFill>
                  <a:schemeClr val="tx1"/>
                </a:solidFill>
                <a:latin typeface="+mn-lt"/>
                <a:ea typeface="ＭＳ Ｐゴシック" charset="-128"/>
              </a:defRPr>
            </a:lvl8pPr>
            <a:lvl9pPr marL="3657600" indent="-228600" algn="l" rtl="0" fontAlgn="base">
              <a:lnSpc>
                <a:spcPct val="125000"/>
              </a:lnSpc>
              <a:spcBef>
                <a:spcPct val="0"/>
              </a:spcBef>
              <a:spcAft>
                <a:spcPct val="0"/>
              </a:spcAft>
              <a:buFont typeface="Trebuchet MS" charset="0"/>
              <a:buChar char="–"/>
              <a:defRPr>
                <a:solidFill>
                  <a:schemeClr val="tx1"/>
                </a:solidFill>
                <a:latin typeface="+mn-lt"/>
                <a:ea typeface="ＭＳ Ｐゴシック" charset="-128"/>
              </a:defRPr>
            </a:lvl9pPr>
          </a:lstStyle>
          <a:p>
            <a:pPr eaLnBrk="1" hangingPunct="1">
              <a:spcAft>
                <a:spcPct val="0"/>
              </a:spcAft>
            </a:pPr>
            <a:r>
              <a:rPr lang="en-US" sz="2400" kern="0" dirty="0" smtClean="0">
                <a:solidFill>
                  <a:srgbClr val="7AB800"/>
                </a:solidFill>
              </a:rPr>
              <a:t>Why product/packaging design is important</a:t>
            </a:r>
          </a:p>
        </p:txBody>
      </p:sp>
      <p:sp>
        <p:nvSpPr>
          <p:cNvPr id="5" name="TextBox 4"/>
          <p:cNvSpPr txBox="1"/>
          <p:nvPr/>
        </p:nvSpPr>
        <p:spPr>
          <a:xfrm>
            <a:off x="4947226" y="6096000"/>
            <a:ext cx="2956560" cy="228600"/>
          </a:xfrm>
          <a:prstGeom prst="rect">
            <a:avLst/>
          </a:prstGeom>
          <a:noFill/>
        </p:spPr>
        <p:txBody>
          <a:bodyPr wrap="square" lIns="0" tIns="0" rIns="0" bIns="0" rtlCol="0">
            <a:noAutofit/>
          </a:bodyPr>
          <a:lstStyle/>
          <a:p>
            <a:pPr>
              <a:lnSpc>
                <a:spcPct val="90000"/>
              </a:lnSpc>
            </a:pPr>
            <a:r>
              <a:rPr lang="en-US" sz="1200" i="1" dirty="0" smtClean="0">
                <a:latin typeface="Trebuchet MS" pitchFamily="34" charset="0"/>
                <a:cs typeface="Arial" pitchFamily="34" charset="0"/>
              </a:rPr>
              <a:t>Courtesy:  American Chemistry Council</a:t>
            </a:r>
          </a:p>
        </p:txBody>
      </p:sp>
      <p:sp>
        <p:nvSpPr>
          <p:cNvPr id="9" name="Footer Placeholder 10"/>
          <p:cNvSpPr txBox="1">
            <a:spLocks/>
          </p:cNvSpPr>
          <p:nvPr/>
        </p:nvSpPr>
        <p:spPr bwMode="auto">
          <a:xfrm>
            <a:off x="3399251" y="6461850"/>
            <a:ext cx="2281238" cy="142875"/>
          </a:xfrm>
          <a:prstGeom prst="rect">
            <a:avLst/>
          </a:prstGeom>
          <a:noFill/>
          <a:ln w="9525">
            <a:noFill/>
            <a:miter lim="800000"/>
            <a:headEnd/>
            <a:tailEnd/>
          </a:ln>
        </p:spPr>
        <p:txBody>
          <a:bodyPr lIns="0" tIns="0" rIns="0" bIns="0" anchor="b"/>
          <a:lstStyle/>
          <a:p>
            <a:pPr algn="ctr"/>
            <a:r>
              <a:rPr lang="en-US" sz="900" dirty="0">
                <a:latin typeface="Trebuchet MS" pitchFamily="34" charset="0"/>
              </a:rPr>
              <a:t>©</a:t>
            </a:r>
            <a:r>
              <a:rPr lang="en-US" sz="900" dirty="0" smtClean="0">
                <a:latin typeface="Trebuchet MS" pitchFamily="34" charset="0"/>
              </a:rPr>
              <a:t>2015 </a:t>
            </a:r>
            <a:r>
              <a:rPr lang="en-US" sz="900" dirty="0">
                <a:latin typeface="Trebuchet MS" pitchFamily="34" charset="0"/>
              </a:rPr>
              <a:t>Waste Management</a:t>
            </a:r>
          </a:p>
        </p:txBody>
      </p:sp>
    </p:spTree>
    <p:extLst>
      <p:ext uri="{BB962C8B-B14F-4D97-AF65-F5344CB8AC3E}">
        <p14:creationId xmlns:p14="http://schemas.microsoft.com/office/powerpoint/2010/main" val="169729507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1MbwB6jbD0qnwZhklxxlAg"/>
</p:tagLst>
</file>

<file path=ppt/theme/theme1.xml><?xml version="1.0" encoding="utf-8"?>
<a:theme xmlns:a="http://schemas.openxmlformats.org/drawingml/2006/main" name="Default Design">
  <a:themeElements>
    <a:clrScheme name="Waste Management">
      <a:dk1>
        <a:srgbClr val="57584F"/>
      </a:dk1>
      <a:lt1>
        <a:srgbClr val="FFFFFF"/>
      </a:lt1>
      <a:dk2>
        <a:srgbClr val="00693C"/>
      </a:dk2>
      <a:lt2>
        <a:srgbClr val="C6C6BC"/>
      </a:lt2>
      <a:accent1>
        <a:srgbClr val="FECB00"/>
      </a:accent1>
      <a:accent2>
        <a:srgbClr val="024731"/>
      </a:accent2>
      <a:accent3>
        <a:srgbClr val="3C8A2E"/>
      </a:accent3>
      <a:accent4>
        <a:srgbClr val="BED600"/>
      </a:accent4>
      <a:accent5>
        <a:srgbClr val="57584F"/>
      </a:accent5>
      <a:accent6>
        <a:srgbClr val="7AB800"/>
      </a:accent6>
      <a:hlink>
        <a:srgbClr val="BED600"/>
      </a:hlink>
      <a:folHlink>
        <a:srgbClr val="C6C6C6"/>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w="9525" cap="flat" cmpd="sng" algn="ctr">
          <a:noFill/>
          <a:prstDash val="solid"/>
          <a:round/>
          <a:headEnd type="none" w="med" len="med"/>
          <a:tailEnd type="none" w="med" len="med"/>
        </a:ln>
        <a:effectLst/>
      </a:spPr>
      <a:bodyPr vert="horz" wrap="square" lIns="0" tIns="0" rIns="91440" bIns="0" numCol="1" rtlCol="0" anchor="t" anchorCtr="0" compatLnSpc="1">
        <a:prstTxWarp prst="textNoShape">
          <a:avLst/>
        </a:prstTxWarp>
      </a:bodyPr>
      <a:lstStyle>
        <a:defPPr marL="0" marR="0" indent="0" algn="l" defTabSz="914400" rtl="0" eaLnBrk="1" fontAlgn="base" latinLnBrk="0" hangingPunct="1">
          <a:lnSpc>
            <a:spcPct val="125000"/>
          </a:lnSpc>
          <a:spcBef>
            <a:spcPct val="0"/>
          </a:spcBef>
          <a:spcAft>
            <a:spcPct val="0"/>
          </a:spcAft>
          <a:buClrTx/>
          <a:buSzTx/>
          <a:buFont typeface="Trebuchet MS" charset="0"/>
          <a:buNone/>
          <a:tabLst/>
          <a:defRPr kumimoji="0" sz="1800" b="0" i="0" u="none" strike="noStrike" cap="none" normalizeH="0" baseline="0">
            <a:ln>
              <a:noFill/>
            </a:ln>
            <a:solidFill>
              <a:schemeClr val="tx1"/>
            </a:solidFill>
            <a:effectLst/>
            <a:latin typeface="Trebuchet MS" charset="0"/>
          </a:defRPr>
        </a:defPPr>
      </a:lstStyle>
    </a:spDef>
    <a:lnDef>
      <a:spPr>
        <a:ln w="19050">
          <a:solidFill>
            <a:schemeClr val="tx1"/>
          </a:solidFill>
          <a:headEnd type="none" w="med" len="med"/>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sz="2000" dirty="0" smtClean="0">
            <a:latin typeface="Trebuchet MS" pitchFamily="34" charset="0"/>
            <a:cs typeface="Arial" pitchFamily="34" charset="0"/>
          </a:defRPr>
        </a:defPPr>
      </a:lstStyle>
    </a:txDef>
  </a:objectDefaults>
  <a:extraClrSchemeLst>
    <a:extraClrScheme>
      <a:clrScheme name="Default Design 1">
        <a:dk1>
          <a:srgbClr val="57584F"/>
        </a:dk1>
        <a:lt1>
          <a:srgbClr val="FFFFFF"/>
        </a:lt1>
        <a:dk2>
          <a:srgbClr val="00693C"/>
        </a:dk2>
        <a:lt2>
          <a:srgbClr val="C6C6BC"/>
        </a:lt2>
        <a:accent1>
          <a:srgbClr val="FECB00"/>
        </a:accent1>
        <a:accent2>
          <a:srgbClr val="7AB800"/>
        </a:accent2>
        <a:accent3>
          <a:srgbClr val="FFFFFF"/>
        </a:accent3>
        <a:accent4>
          <a:srgbClr val="494A42"/>
        </a:accent4>
        <a:accent5>
          <a:srgbClr val="FEE2AA"/>
        </a:accent5>
        <a:accent6>
          <a:srgbClr val="6EA600"/>
        </a:accent6>
        <a:hlink>
          <a:srgbClr val="BED600"/>
        </a:hlink>
        <a:folHlink>
          <a:srgbClr val="3C8A2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57584F"/>
      </a:dk1>
      <a:lt1>
        <a:srgbClr val="FFFFFF"/>
      </a:lt1>
      <a:dk2>
        <a:srgbClr val="00693C"/>
      </a:dk2>
      <a:lt2>
        <a:srgbClr val="C6C6BC"/>
      </a:lt2>
      <a:accent1>
        <a:srgbClr val="FECB00"/>
      </a:accent1>
      <a:accent2>
        <a:srgbClr val="BED600"/>
      </a:accent2>
      <a:accent3>
        <a:srgbClr val="FFFFFF"/>
      </a:accent3>
      <a:accent4>
        <a:srgbClr val="494A42"/>
      </a:accent4>
      <a:accent5>
        <a:srgbClr val="FEE2AA"/>
      </a:accent5>
      <a:accent6>
        <a:srgbClr val="ACC200"/>
      </a:accent6>
      <a:hlink>
        <a:srgbClr val="3C8A2E"/>
      </a:hlink>
      <a:folHlink>
        <a:srgbClr val="02473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57584F"/>
      </a:dk1>
      <a:lt1>
        <a:srgbClr val="FFFFFF"/>
      </a:lt1>
      <a:dk2>
        <a:srgbClr val="00693C"/>
      </a:dk2>
      <a:lt2>
        <a:srgbClr val="C6C6BC"/>
      </a:lt2>
      <a:accent1>
        <a:srgbClr val="BBE0E3"/>
      </a:accent1>
      <a:accent2>
        <a:srgbClr val="BED600"/>
      </a:accent2>
      <a:accent3>
        <a:srgbClr val="FFFFFF"/>
      </a:accent3>
      <a:accent4>
        <a:srgbClr val="494A42"/>
      </a:accent4>
      <a:accent5>
        <a:srgbClr val="DAEDEF"/>
      </a:accent5>
      <a:accent6>
        <a:srgbClr val="ACC200"/>
      </a:accent6>
      <a:hlink>
        <a:srgbClr val="3C8A2E"/>
      </a:hlink>
      <a:folHlink>
        <a:srgbClr val="02473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17499</TotalTime>
  <Words>3599</Words>
  <Application>Microsoft Office PowerPoint</Application>
  <PresentationFormat>On-screen Show (4:3)</PresentationFormat>
  <Paragraphs>328</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Default Design</vt:lpstr>
      <vt:lpstr>Evolving Recycling Systems and Strategies</vt:lpstr>
      <vt:lpstr>PowerPoint Presentation</vt:lpstr>
      <vt:lpstr>PowerPoint Presentation</vt:lpstr>
      <vt:lpstr>What’s in the Waste Stream?  US EPA Facts and Figures - 2013</vt:lpstr>
      <vt:lpstr>PowerPoint Presentation</vt:lpstr>
      <vt:lpstr>PowerPoint Presentation</vt:lpstr>
      <vt:lpstr>The evolving package</vt:lpstr>
      <vt:lpstr>PowerPoint Presentation</vt:lpstr>
      <vt:lpstr>The Role of Life Cycle Thinking</vt:lpstr>
      <vt:lpstr>The Millennials are coming - what should we expect?  </vt:lpstr>
      <vt:lpstr>Consumer Behaviors: On-the-Go Examples</vt:lpstr>
      <vt:lpstr>PowerPoint Presentation</vt:lpstr>
      <vt:lpstr>What Makes Something Recyclable?</vt:lpstr>
      <vt:lpstr>PowerPoint Presentation</vt:lpstr>
      <vt:lpstr>Increasing contamination  </vt:lpstr>
      <vt:lpstr>How do we drive down contamination? </vt:lpstr>
      <vt:lpstr>Simple Messages</vt:lpstr>
      <vt:lpstr>PowerPoint Presentation</vt:lpstr>
      <vt:lpstr>Value of a Commingled ton</vt:lpstr>
      <vt:lpstr>What does this mean for recycling?</vt:lpstr>
      <vt:lpstr>The Art of Anticipating Change</vt:lpstr>
      <vt:lpstr>Evolution of Products</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Mary Evans</dc:creator>
  <cp:lastModifiedBy>Fairley, Amanda</cp:lastModifiedBy>
  <cp:revision>753</cp:revision>
  <cp:lastPrinted>2015-04-02T13:30:25Z</cp:lastPrinted>
  <dcterms:created xsi:type="dcterms:W3CDTF">2010-10-06T16:30:45Z</dcterms:created>
  <dcterms:modified xsi:type="dcterms:W3CDTF">2015-08-17T14:47:30Z</dcterms:modified>
</cp:coreProperties>
</file>