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3" r:id="rId6"/>
    <p:sldId id="257" r:id="rId7"/>
    <p:sldId id="271" r:id="rId8"/>
    <p:sldId id="272" r:id="rId9"/>
    <p:sldId id="269" r:id="rId10"/>
    <p:sldId id="270" r:id="rId11"/>
    <p:sldId id="261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FE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4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7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6A0A-BB02-451B-9413-13379FF9EF19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91C6-C4E3-4E73-95B3-A3BACB89E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0" y="5791200"/>
            <a:ext cx="1752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6" y="2057400"/>
            <a:ext cx="5172074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34150" cy="5943600"/>
          </a:xfrm>
        </p:spPr>
        <p:txBody>
          <a:bodyPr>
            <a:noAutofit/>
          </a:bodyPr>
          <a:lstStyle/>
          <a:p>
            <a:pPr marL="0" indent="0"/>
            <a:r>
              <a:rPr lang="en-US" sz="7200" dirty="0">
                <a:latin typeface="Yanone Kaffeesatz Regular" pitchFamily="50" charset="0"/>
              </a:rPr>
              <a:t>93,632,000,000 </a:t>
            </a:r>
            <a:r>
              <a:rPr lang="en-US" sz="7200" dirty="0" err="1" smtClean="0">
                <a:latin typeface="Yanone Kaffeesatz Regular" pitchFamily="50" charset="0"/>
              </a:rPr>
              <a:t>lbs</a:t>
            </a:r>
            <a:r>
              <a:rPr lang="en-US" sz="7200" dirty="0" smtClean="0">
                <a:latin typeface="Yanone Kaffeesatz Regular" pitchFamily="50" charset="0"/>
              </a:rPr>
              <a:t> (93 </a:t>
            </a:r>
            <a:r>
              <a:rPr lang="en-US" sz="7200" dirty="0">
                <a:latin typeface="Yanone Kaffeesatz Regular" pitchFamily="50" charset="0"/>
              </a:rPr>
              <a:t>Billion!!!!)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611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Environmental Impact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743200" y="1874837"/>
            <a:ext cx="3124200" cy="4525963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Informal recycle markets affect human health</a:t>
            </a:r>
          </a:p>
          <a:p>
            <a:r>
              <a:rPr lang="en-US" dirty="0" smtClean="0">
                <a:latin typeface="Yanone Kaffeesatz Regular" pitchFamily="50" charset="0"/>
              </a:rPr>
              <a:t>Air, water, and soil pollution</a:t>
            </a:r>
          </a:p>
          <a:p>
            <a:r>
              <a:rPr lang="en-US" dirty="0" smtClean="0">
                <a:latin typeface="Yanone Kaffeesatz Regular" pitchFamily="50" charset="0"/>
              </a:rPr>
              <a:t>Child labor practices</a:t>
            </a:r>
          </a:p>
          <a:p>
            <a:pPr marL="0" indent="0">
              <a:buNone/>
            </a:pPr>
            <a:endParaRPr lang="en-US" dirty="0" smtClean="0">
              <a:latin typeface="Yanone Kaffeesatz Regular" pitchFamily="50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676400"/>
            <a:ext cx="3127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945532"/>
            <a:ext cx="2438400" cy="1873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29636"/>
            <a:ext cx="2438400" cy="1894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708236"/>
            <a:ext cx="2438400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29000" y="1836535"/>
            <a:ext cx="3276600" cy="4191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R2</a:t>
            </a:r>
          </a:p>
          <a:p>
            <a:r>
              <a:rPr lang="en-US" dirty="0" smtClean="0">
                <a:latin typeface="Yanone Kaffeesatz Regular" pitchFamily="50" charset="0"/>
              </a:rPr>
              <a:t>RIOS</a:t>
            </a:r>
          </a:p>
          <a:p>
            <a:r>
              <a:rPr lang="en-US" dirty="0" smtClean="0">
                <a:latin typeface="Yanone Kaffeesatz Regular" pitchFamily="50" charset="0"/>
              </a:rPr>
              <a:t>ISO 14001</a:t>
            </a:r>
          </a:p>
          <a:p>
            <a:r>
              <a:rPr lang="en-US" dirty="0" smtClean="0">
                <a:latin typeface="Yanone Kaffeesatz Regular" pitchFamily="50" charset="0"/>
              </a:rPr>
              <a:t>ISO 9001</a:t>
            </a:r>
          </a:p>
          <a:p>
            <a:r>
              <a:rPr lang="en-US" dirty="0" smtClean="0">
                <a:latin typeface="Yanone Kaffeesatz Regular" pitchFamily="50" charset="0"/>
              </a:rPr>
              <a:t>OHSAS 18001</a:t>
            </a:r>
          </a:p>
          <a:p>
            <a:r>
              <a:rPr lang="en-US" dirty="0" smtClean="0">
                <a:latin typeface="Yanone Kaffeesatz Regular" pitchFamily="50" charset="0"/>
              </a:rPr>
              <a:t>ISRI Member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550" y="1066800"/>
            <a:ext cx="2351438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Certified Recycling</a:t>
            </a:r>
            <a:endParaRPr lang="en-US" dirty="0">
              <a:latin typeface="Yanone Kaffeesatz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For more information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962400" y="1524000"/>
            <a:ext cx="388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Yanone Kaffeesatz Regular" pitchFamily="50" charset="0"/>
              </a:rPr>
              <a:t>Contact us at:</a:t>
            </a:r>
          </a:p>
          <a:p>
            <a:r>
              <a:rPr lang="en-US" dirty="0" smtClean="0">
                <a:latin typeface="Yanone Kaffeesatz Regular" pitchFamily="50" charset="0"/>
              </a:rPr>
              <a:t>Phone – 770.RECYCLE</a:t>
            </a:r>
          </a:p>
          <a:p>
            <a:r>
              <a:rPr lang="en-US" dirty="0" smtClean="0">
                <a:latin typeface="Yanone Kaffeesatz Regular" pitchFamily="50" charset="0"/>
              </a:rPr>
              <a:t>Website – www.plasmet.com</a:t>
            </a:r>
          </a:p>
          <a:p>
            <a:r>
              <a:rPr lang="en-US" dirty="0" smtClean="0">
                <a:latin typeface="Yanone Kaffeesatz Regular" pitchFamily="50" charset="0"/>
              </a:rPr>
              <a:t>Twitter - @</a:t>
            </a:r>
            <a:r>
              <a:rPr lang="en-US" dirty="0" err="1" smtClean="0">
                <a:latin typeface="Yanone Kaffeesatz Regular" pitchFamily="50" charset="0"/>
              </a:rPr>
              <a:t>PlasMet_eSol</a:t>
            </a:r>
            <a:endParaRPr lang="en-US" dirty="0">
              <a:latin typeface="Yanone Kaffeesatz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Yanone Kaffeesatz Regular" pitchFamily="50" charset="0"/>
              </a:rPr>
              <a:t>Thanks for listening and, as always, keep </a:t>
            </a:r>
            <a:r>
              <a:rPr lang="en-US" dirty="0" smtClean="0">
                <a:solidFill>
                  <a:srgbClr val="99CC00"/>
                </a:solidFill>
                <a:latin typeface="Yanone Kaffeesatz Regular" pitchFamily="50" charset="0"/>
              </a:rPr>
              <a:t>RECYCLING</a:t>
            </a:r>
            <a:r>
              <a:rPr lang="en-US" dirty="0" smtClean="0">
                <a:latin typeface="Yanone Kaffeesatz Regular" pitchFamily="50" charset="0"/>
              </a:rPr>
              <a:t>!!</a:t>
            </a:r>
            <a:endParaRPr lang="en-US" dirty="0">
              <a:latin typeface="Yanone Kaffeesatz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What is </a:t>
            </a:r>
            <a:r>
              <a:rPr lang="en-US" dirty="0" smtClean="0">
                <a:solidFill>
                  <a:srgbClr val="99CC00"/>
                </a:solidFill>
                <a:latin typeface="Yanone Kaffeesatz Regular" pitchFamily="50" charset="0"/>
              </a:rPr>
              <a:t>e</a:t>
            </a:r>
            <a:r>
              <a:rPr lang="en-US" dirty="0" smtClean="0">
                <a:latin typeface="Yanone Kaffeesatz Regular" pitchFamily="50" charset="0"/>
              </a:rPr>
              <a:t>-Waste?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743200" y="1371600"/>
            <a:ext cx="3124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Yanone Kaffeesatz Regular" pitchFamily="50" charset="0"/>
              </a:rPr>
              <a:t>E-waste, </a:t>
            </a:r>
            <a:r>
              <a:rPr lang="en-US" dirty="0">
                <a:latin typeface="Yanone Kaffeesatz Regular" pitchFamily="50" charset="0"/>
              </a:rPr>
              <a:t>or </a:t>
            </a:r>
            <a:r>
              <a:rPr lang="en-US" dirty="0" smtClean="0">
                <a:latin typeface="Yanone Kaffeesatz Regular" pitchFamily="50" charset="0"/>
              </a:rPr>
              <a:t>electronic waste</a:t>
            </a:r>
            <a:r>
              <a:rPr lang="en-US" dirty="0">
                <a:latin typeface="Yanone Kaffeesatz Regular" pitchFamily="50" charset="0"/>
              </a:rPr>
              <a:t>, is a term for electronic products that have become unwanted, non-working or obsolete, and have essentially reached the end of their useful life. Because technology advances at such a high rate, many electronic devices become “trash” after a few short years of use</a:t>
            </a:r>
            <a:r>
              <a:rPr lang="en-US" dirty="0" smtClean="0">
                <a:latin typeface="Yanone Kaffeesatz Regular" pitchFamily="50" charset="0"/>
              </a:rPr>
              <a:t>. </a:t>
            </a:r>
            <a:endParaRPr lang="en-US" dirty="0">
              <a:latin typeface="Yanone Kaffeesatz Regular" pitchFamily="50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47800"/>
            <a:ext cx="3276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Who are we?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90800" y="1676401"/>
            <a:ext cx="3124200" cy="426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Yanone Kaffeesatz Regular" pitchFamily="50" charset="0"/>
              </a:rPr>
              <a:t>2012 PlasMet purchases 200,000 </a:t>
            </a:r>
            <a:r>
              <a:rPr lang="en-US" sz="2400" dirty="0" err="1" smtClean="0">
                <a:latin typeface="Yanone Kaffeesatz Regular" pitchFamily="50" charset="0"/>
              </a:rPr>
              <a:t>sq</a:t>
            </a:r>
            <a:r>
              <a:rPr lang="en-US" sz="2400" dirty="0" smtClean="0">
                <a:latin typeface="Yanone Kaffeesatz Regular" pitchFamily="50" charset="0"/>
              </a:rPr>
              <a:t> </a:t>
            </a:r>
            <a:r>
              <a:rPr lang="en-US" sz="2400" dirty="0" err="1" smtClean="0">
                <a:latin typeface="Yanone Kaffeesatz Regular" pitchFamily="50" charset="0"/>
              </a:rPr>
              <a:t>ft</a:t>
            </a:r>
            <a:r>
              <a:rPr lang="en-US" sz="2400" dirty="0" smtClean="0">
                <a:latin typeface="Yanone Kaffeesatz Regular" pitchFamily="50" charset="0"/>
              </a:rPr>
              <a:t> facility in Atlanta</a:t>
            </a:r>
          </a:p>
          <a:p>
            <a:r>
              <a:rPr lang="en-US" sz="2400" dirty="0" smtClean="0">
                <a:latin typeface="Yanone Kaffeesatz Regular" pitchFamily="50" charset="0"/>
              </a:rPr>
              <a:t>Our first two years focused on research and development</a:t>
            </a:r>
          </a:p>
          <a:p>
            <a:r>
              <a:rPr lang="en-US" sz="2400" dirty="0" smtClean="0">
                <a:latin typeface="Yanone Kaffeesatz Regular" pitchFamily="50" charset="0"/>
              </a:rPr>
              <a:t>Received first certification in 2013</a:t>
            </a:r>
          </a:p>
          <a:p>
            <a:r>
              <a:rPr lang="en-US" sz="2400" dirty="0">
                <a:latin typeface="Yanone Kaffeesatz Regular" pitchFamily="50" charset="0"/>
              </a:rPr>
              <a:t>PlasMet e-Solutions becomes fully operational in 2014</a:t>
            </a:r>
          </a:p>
          <a:p>
            <a:pPr marL="0" indent="0">
              <a:buNone/>
            </a:pPr>
            <a:endParaRPr lang="en-US" sz="2400" dirty="0" smtClean="0">
              <a:latin typeface="Yanone Kaffeesatz Regular" pitchFamily="50" charset="0"/>
            </a:endParaRPr>
          </a:p>
          <a:p>
            <a:endParaRPr lang="en-US" sz="2400" dirty="0" smtClean="0">
              <a:latin typeface="Yanone Kaffeesatz Regular" pitchFamily="50" charset="0"/>
            </a:endParaRPr>
          </a:p>
          <a:p>
            <a:endParaRPr lang="en-US" sz="2400" dirty="0">
              <a:latin typeface="Yanone Kaffeesatz Regular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0275"/>
            <a:ext cx="3314700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157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90800" y="0"/>
            <a:ext cx="65532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What makes us different?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19400" y="1676401"/>
            <a:ext cx="6553200" cy="2209799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We accept more items than other leading </a:t>
            </a:r>
            <a:r>
              <a:rPr lang="en-US" dirty="0">
                <a:solidFill>
                  <a:srgbClr val="99CC00"/>
                </a:solidFill>
                <a:latin typeface="Yanone Kaffeesatz Regular" pitchFamily="50" charset="0"/>
                <a:ea typeface="+mj-ea"/>
                <a:cs typeface="+mj-cs"/>
              </a:rPr>
              <a:t>e</a:t>
            </a:r>
            <a:r>
              <a:rPr lang="en-US" dirty="0" smtClean="0">
                <a:latin typeface="Yanone Kaffeesatz Regular" pitchFamily="50" charset="0"/>
              </a:rPr>
              <a:t>-waste recyclers</a:t>
            </a:r>
          </a:p>
          <a:p>
            <a:r>
              <a:rPr lang="en-US" dirty="0" smtClean="0">
                <a:latin typeface="Yanone Kaffeesatz Regular" pitchFamily="50" charset="0"/>
              </a:rPr>
              <a:t>Sophisticated  shredding and classification line</a:t>
            </a:r>
          </a:p>
          <a:p>
            <a:endParaRPr lang="en-US" dirty="0" smtClean="0">
              <a:latin typeface="Yanone Kaffeesatz Regular" pitchFamily="50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3800"/>
            <a:ext cx="6324600" cy="18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09850" y="0"/>
            <a:ext cx="653415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Yanone Kaffeesatz Regular" pitchFamily="50" charset="0"/>
              </a:rPr>
              <a:t>Some examples of household</a:t>
            </a:r>
            <a:br>
              <a:rPr lang="en-US" dirty="0" smtClean="0">
                <a:latin typeface="Yanone Kaffeesatz Regular" pitchFamily="50" charset="0"/>
              </a:rPr>
            </a:br>
            <a:r>
              <a:rPr lang="en-US" dirty="0" smtClean="0">
                <a:solidFill>
                  <a:srgbClr val="99CC00"/>
                </a:solidFill>
                <a:latin typeface="Yanone Kaffeesatz Regular" pitchFamily="50" charset="0"/>
              </a:rPr>
              <a:t>e</a:t>
            </a:r>
            <a:r>
              <a:rPr lang="en-US" dirty="0" smtClean="0">
                <a:latin typeface="Yanone Kaffeesatz Regular" pitchFamily="50" charset="0"/>
              </a:rPr>
              <a:t>-waste</a:t>
            </a:r>
            <a:endParaRPr lang="en-US" dirty="0">
              <a:latin typeface="Yanone Kaffeesatz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Printers</a:t>
            </a:r>
            <a:endParaRPr lang="en-US" dirty="0">
              <a:latin typeface="Yanone Kaffeesatz Regular" pitchFamily="50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934200" cy="544565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"/>
            <a:ext cx="9159240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46" y="1031343"/>
            <a:ext cx="5615454" cy="54456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CRT TVs</a:t>
            </a:r>
            <a:endParaRPr lang="en-US" dirty="0">
              <a:latin typeface="Yanone Kaffeesatz Regular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914400"/>
            <a:ext cx="6019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"/>
            <a:ext cx="9159240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7011"/>
            <a:ext cx="6400800" cy="62109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4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Yanone Kaffeesatz Regular" pitchFamily="50" charset="0"/>
              </a:rPr>
              <a:t>Computer Tower (PC)</a:t>
            </a:r>
            <a:endParaRPr lang="en-US" dirty="0">
              <a:latin typeface="Yanone Kaffeesatz Regular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19"/>
            <a:ext cx="9159240" cy="68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09850" y="0"/>
            <a:ext cx="653415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Yanone Kaffeesatz Regular" pitchFamily="50" charset="0"/>
              </a:rPr>
              <a:t>How much </a:t>
            </a:r>
            <a:r>
              <a:rPr lang="en-US" dirty="0" smtClean="0">
                <a:solidFill>
                  <a:srgbClr val="99CC00"/>
                </a:solidFill>
                <a:latin typeface="Yanone Kaffeesatz Regular" pitchFamily="50" charset="0"/>
              </a:rPr>
              <a:t>e</a:t>
            </a:r>
            <a:r>
              <a:rPr lang="en-US" dirty="0" smtClean="0">
                <a:latin typeface="Yanone Kaffeesatz Regular" pitchFamily="50" charset="0"/>
              </a:rPr>
              <a:t>-Waste was generated in 2014?</a:t>
            </a:r>
            <a:endParaRPr lang="en-US" dirty="0">
              <a:latin typeface="Yanone Kaffeesatz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197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Yanone Kaffeesatz Regular</vt:lpstr>
      <vt:lpstr>Office Theme</vt:lpstr>
      <vt:lpstr>PowerPoint Presentation</vt:lpstr>
      <vt:lpstr>What is e-Waste?</vt:lpstr>
      <vt:lpstr>Who are we?</vt:lpstr>
      <vt:lpstr>What makes us different?</vt:lpstr>
      <vt:lpstr>Some examples of household e-waste</vt:lpstr>
      <vt:lpstr>Printers</vt:lpstr>
      <vt:lpstr>CRT TVs</vt:lpstr>
      <vt:lpstr>Computer Tower (PC)</vt:lpstr>
      <vt:lpstr>How much e-Waste was generated in 2014?</vt:lpstr>
      <vt:lpstr>93,632,000,000 lbs (93 Billion!!!!)</vt:lpstr>
      <vt:lpstr>Environmental Impact</vt:lpstr>
      <vt:lpstr>Certified Recycling</vt:lpstr>
      <vt:lpstr>For more information</vt:lpstr>
      <vt:lpstr>Thanks for listening and, as always, keep RECYCLING!!</vt:lpstr>
    </vt:vector>
  </TitlesOfParts>
  <Company>Newell Recycling,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Hodges</dc:creator>
  <cp:lastModifiedBy>Christopher Hodges</cp:lastModifiedBy>
  <cp:revision>24</cp:revision>
  <dcterms:created xsi:type="dcterms:W3CDTF">2015-08-11T18:31:38Z</dcterms:created>
  <dcterms:modified xsi:type="dcterms:W3CDTF">2015-08-19T11:59:23Z</dcterms:modified>
</cp:coreProperties>
</file>