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4"/>
  </p:notesMasterIdLst>
  <p:handoutMasterIdLst>
    <p:handoutMasterId r:id="rId15"/>
  </p:handoutMasterIdLst>
  <p:sldIdLst>
    <p:sldId id="280" r:id="rId3"/>
    <p:sldId id="325" r:id="rId4"/>
    <p:sldId id="311" r:id="rId5"/>
    <p:sldId id="284" r:id="rId6"/>
    <p:sldId id="306" r:id="rId7"/>
    <p:sldId id="1558" r:id="rId8"/>
    <p:sldId id="1559" r:id="rId9"/>
    <p:sldId id="1562" r:id="rId10"/>
    <p:sldId id="1929" r:id="rId11"/>
    <p:sldId id="1568"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0CA1EF5-4011-134D-892B-5E94FC7E26DA}">
          <p14:sldIdLst>
            <p14:sldId id="280"/>
            <p14:sldId id="325"/>
          </p14:sldIdLst>
        </p14:section>
        <p14:section name="Water Stewardship" id="{04EE077F-6330-5E45-8DEE-AFC8671A3596}">
          <p14:sldIdLst/>
        </p14:section>
        <p14:section name="Sustainable Agriculture" id="{4E42E75E-6AAF-5F4E-9755-C7070D678343}">
          <p14:sldIdLst/>
        </p14:section>
        <p14:section name="Climate" id="{879A9C8D-BDBB-9241-9FC1-485289019613}">
          <p14:sldIdLst/>
        </p14:section>
        <p14:section name="Packaging and Recovery" id="{E1623D2B-D60A-B549-990E-8D9A2CAA033A}">
          <p14:sldIdLst>
            <p14:sldId id="311"/>
            <p14:sldId id="284"/>
            <p14:sldId id="306"/>
            <p14:sldId id="1558"/>
            <p14:sldId id="1559"/>
            <p14:sldId id="1562"/>
            <p14:sldId id="1929"/>
            <p14:sldId id="1568"/>
          </p14:sldIdLst>
        </p14:section>
        <p14:section name="Closing" id="{32598ED7-2F71-E149-AEA7-26D32DD8272F}">
          <p14:sldIdLst>
            <p14:sldId id="2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e Alva-Ruiz" initials="VA" lastIdx="23" clrIdx="0">
    <p:extLst/>
  </p:cmAuthor>
  <p:cmAuthor id="2" name="Kirsten Witt" initials="KW" lastIdx="22" clrIdx="1">
    <p:extLst/>
  </p:cmAuthor>
  <p:cmAuthor id="3" name="Hayley Johns" initials="HJ" lastIdx="4" clrIdx="2">
    <p:extLst/>
  </p:cmAuthor>
  <p:cmAuthor id="4" name="Andy Hitt" initials="AH" lastIdx="5" clrIdx="3">
    <p:extLst/>
  </p:cmAuthor>
  <p:cmAuthor id="5" name="Allison Giblin" initials="AG" lastIdx="5" clrIdx="4">
    <p:extLst/>
  </p:cmAuthor>
  <p:cmAuthor id="6" name="Allison Giblin" initials="AG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070"/>
    <a:srgbClr val="FF9933"/>
    <a:srgbClr val="007300"/>
    <a:srgbClr val="4F5465"/>
    <a:srgbClr val="D9222E"/>
    <a:srgbClr val="FCF8DF"/>
    <a:srgbClr val="FBCF47"/>
    <a:srgbClr val="00B346"/>
    <a:srgbClr val="00B0E7"/>
    <a:srgbClr val="0000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0"/>
    <p:restoredTop sz="62791" autoAdjust="0"/>
  </p:normalViewPr>
  <p:slideViewPr>
    <p:cSldViewPr snapToGrid="0" snapToObjects="1">
      <p:cViewPr varScale="1">
        <p:scale>
          <a:sx n="39" d="100"/>
          <a:sy n="39" d="100"/>
        </p:scale>
        <p:origin x="1948" y="3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p:scale>
          <a:sx n="100" d="100"/>
          <a:sy n="100" d="100"/>
        </p:scale>
        <p:origin x="2392" y="-3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80511-9F05-9749-91C9-1CAEF56702A6}" type="datetime1">
              <a:rPr lang="en-US" smtClean="0"/>
              <a:t>9/15/2019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D95A1C-A16B-0C43-8F6C-32FD1303B3A2}" type="slidenum">
              <a:rPr lang="en-US" smtClean="0"/>
              <a:t>‹#›</a:t>
            </a:fld>
            <a:endParaRPr lang="en-US"/>
          </a:p>
        </p:txBody>
      </p:sp>
    </p:spTree>
    <p:extLst>
      <p:ext uri="{BB962C8B-B14F-4D97-AF65-F5344CB8AC3E}">
        <p14:creationId xmlns:p14="http://schemas.microsoft.com/office/powerpoint/2010/main" val="156567970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Arial" charset="0"/>
                <a:ea typeface="Arial" charset="0"/>
                <a:cs typeface="Arial" charset="0"/>
              </a:defRPr>
            </a:lvl1pPr>
          </a:lstStyle>
          <a:p>
            <a:r>
              <a:rPr lang="en-US" dirty="0"/>
              <a:t>Sustainability Presentation - DRAFT</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Arial" charset="0"/>
                <a:ea typeface="Arial" charset="0"/>
                <a:cs typeface="Arial" charset="0"/>
              </a:defRPr>
            </a:lvl1pPr>
          </a:lstStyle>
          <a:p>
            <a:fld id="{C20FE488-4EA9-234C-A2D4-638D771D48F5}" type="datetime1">
              <a:rPr lang="en-US" smtClean="0"/>
              <a:t>9/15/2019</a:t>
            </a:fld>
            <a:endParaRPr lang="en-US" dirty="0"/>
          </a:p>
        </p:txBody>
      </p:sp>
      <p:sp>
        <p:nvSpPr>
          <p:cNvPr id="4" name="Slide Image Placeholder 3"/>
          <p:cNvSpPr>
            <a:spLocks noGrp="1" noRot="1" noChangeAspect="1"/>
          </p:cNvSpPr>
          <p:nvPr>
            <p:ph type="sldImg" idx="2"/>
          </p:nvPr>
        </p:nvSpPr>
        <p:spPr>
          <a:xfrm>
            <a:off x="685800" y="630237"/>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887785"/>
            <a:ext cx="5486400" cy="479742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Arial" charset="0"/>
                <a:ea typeface="Arial" charset="0"/>
                <a:cs typeface="Arial" charset="0"/>
              </a:defRPr>
            </a:lvl1pPr>
          </a:lstStyle>
          <a:p>
            <a:fld id="{EC519208-7343-F84A-B136-DB2D7E4E3955}" type="slidenum">
              <a:rPr lang="en-US" smtClean="0"/>
              <a:pPr/>
              <a:t>‹#›</a:t>
            </a:fld>
            <a:endParaRPr lang="en-US" dirty="0"/>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000" kern="1200">
        <a:solidFill>
          <a:schemeClr val="tx1"/>
        </a:solidFill>
        <a:latin typeface="Arial" charset="0"/>
        <a:ea typeface="Arial" charset="0"/>
        <a:cs typeface="Arial" charset="0"/>
      </a:defRPr>
    </a:lvl1pPr>
    <a:lvl2pPr marL="457200" algn="l" defTabSz="914400" rtl="0" eaLnBrk="1" latinLnBrk="0" hangingPunct="1">
      <a:defRPr sz="1000" kern="1200">
        <a:solidFill>
          <a:schemeClr val="tx1"/>
        </a:solidFill>
        <a:latin typeface="Arial" charset="0"/>
        <a:ea typeface="Arial" charset="0"/>
        <a:cs typeface="Arial" charset="0"/>
      </a:defRPr>
    </a:lvl2pPr>
    <a:lvl3pPr marL="914400" algn="l" defTabSz="914400" rtl="0" eaLnBrk="1" latinLnBrk="0" hangingPunct="1">
      <a:defRPr sz="1000" kern="1200">
        <a:solidFill>
          <a:schemeClr val="tx1"/>
        </a:solidFill>
        <a:latin typeface="Arial" charset="0"/>
        <a:ea typeface="Arial" charset="0"/>
        <a:cs typeface="Arial" charset="0"/>
      </a:defRPr>
    </a:lvl3pPr>
    <a:lvl4pPr marL="1371600" algn="l" defTabSz="914400" rtl="0" eaLnBrk="1" latinLnBrk="0" hangingPunct="1">
      <a:defRPr sz="1000" kern="1200">
        <a:solidFill>
          <a:schemeClr val="tx1"/>
        </a:solidFill>
        <a:latin typeface="Arial" charset="0"/>
        <a:ea typeface="Arial" charset="0"/>
        <a:cs typeface="Arial" charset="0"/>
      </a:defRPr>
    </a:lvl4pPr>
    <a:lvl5pPr marL="1828800" algn="l" defTabSz="914400" rtl="0" eaLnBrk="1" latinLnBrk="0" hangingPunct="1">
      <a:defRPr sz="10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Thanks for having me here today to s</a:t>
            </a:r>
            <a:r>
              <a:rPr lang="en-US" dirty="0"/>
              <a:t>hare </a:t>
            </a:r>
            <a:r>
              <a:rPr lang="en-US" baseline="0" dirty="0"/>
              <a:t>an overview of our new vision for a World Without Waste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21EC7-117D-324E-B4F0-0223CFB58275}"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8347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fontAlgn="base"/>
            <a:r>
              <a:rPr lang="en-US" sz="1000" b="0" dirty="0">
                <a:solidFill>
                  <a:srgbClr val="707070"/>
                </a:solidFill>
                <a:latin typeface="Calibri" panose="020F0502020204030204" pitchFamily="34" charset="0"/>
                <a:cs typeface="Calibri" panose="020F0502020204030204" pitchFamily="34" charset="0"/>
              </a:rPr>
              <a:t>In July 2018, Closed Loop Partners announced a new fund that was created with support from McDonald’s and Starbucks donating $5M and $10M respectively.  This NextGen Cup Challenge aims to drive new innovation in vessels for foodservice with a competition and prize funding for suppliers.</a:t>
            </a:r>
          </a:p>
          <a:p>
            <a:pPr fontAlgn="base"/>
            <a:endParaRPr lang="en-US" sz="1000" b="0" dirty="0">
              <a:solidFill>
                <a:srgbClr val="707070"/>
              </a:solidFill>
              <a:latin typeface="Calibri" panose="020F0502020204030204" pitchFamily="34" charset="0"/>
              <a:cs typeface="Calibri" panose="020F0502020204030204" pitchFamily="34" charset="0"/>
            </a:endParaRPr>
          </a:p>
          <a:p>
            <a:pPr fontAlgn="base"/>
            <a:r>
              <a:rPr lang="en-US" sz="1000" b="0" dirty="0">
                <a:solidFill>
                  <a:srgbClr val="707070"/>
                </a:solidFill>
                <a:latin typeface="Calibri" panose="020F0502020204030204" pitchFamily="34" charset="0"/>
                <a:cs typeface="Calibri" panose="020F0502020204030204" pitchFamily="34" charset="0"/>
              </a:rPr>
              <a:t>Through an innovation challenge and accelerator program, the companies aim to:</a:t>
            </a:r>
          </a:p>
          <a:p>
            <a:pPr marL="342900" indent="-342900" fontAlgn="base">
              <a:buFont typeface="Arial" panose="020B0604020202020204" pitchFamily="34" charset="0"/>
              <a:buChar char="•"/>
            </a:pPr>
            <a:r>
              <a:rPr lang="en-US" sz="1000" b="0" dirty="0">
                <a:solidFill>
                  <a:srgbClr val="707070"/>
                </a:solidFill>
                <a:latin typeface="Calibri" panose="020F0502020204030204" pitchFamily="34" charset="0"/>
                <a:cs typeface="Calibri" panose="020F0502020204030204" pitchFamily="34" charset="0"/>
              </a:rPr>
              <a:t>Identify and commercialize existing and future recovery solutions for environmentally friendly single-use hot and cold paper cups</a:t>
            </a:r>
          </a:p>
          <a:p>
            <a:pPr marL="342900" indent="-342900" fontAlgn="base">
              <a:buFont typeface="Arial" panose="020B0604020202020204" pitchFamily="34" charset="0"/>
              <a:buChar char="•"/>
            </a:pPr>
            <a:r>
              <a:rPr lang="en-US" sz="1000" b="0" dirty="0">
                <a:solidFill>
                  <a:srgbClr val="707070"/>
                </a:solidFill>
                <a:latin typeface="Calibri" panose="020F0502020204030204" pitchFamily="34" charset="0"/>
                <a:cs typeface="Calibri" panose="020F0502020204030204" pitchFamily="34" charset="0"/>
              </a:rPr>
              <a:t>Ensure disposable cups are recaptured with the highest material value through recycling and/or composting</a:t>
            </a:r>
          </a:p>
          <a:p>
            <a:pPr marL="342900" indent="-342900" fontAlgn="base">
              <a:buFont typeface="Arial" panose="020B0604020202020204" pitchFamily="34" charset="0"/>
              <a:buChar char="•"/>
            </a:pPr>
            <a:r>
              <a:rPr lang="en-US" sz="1000" b="0" dirty="0">
                <a:solidFill>
                  <a:srgbClr val="707070"/>
                </a:solidFill>
                <a:latin typeface="Calibri" panose="020F0502020204030204" pitchFamily="34" charset="0"/>
                <a:cs typeface="Calibri" panose="020F0502020204030204" pitchFamily="34" charset="0"/>
              </a:rPr>
              <a:t>Minimize raw material use</a:t>
            </a:r>
          </a:p>
          <a:p>
            <a:pPr marL="342900" indent="-342900" fontAlgn="base">
              <a:buFont typeface="Arial" panose="020B0604020202020204" pitchFamily="34" charset="0"/>
              <a:buChar char="•"/>
            </a:pPr>
            <a:r>
              <a:rPr lang="en-US" sz="1000" b="0" dirty="0">
                <a:solidFill>
                  <a:srgbClr val="707070"/>
                </a:solidFill>
                <a:latin typeface="Calibri" panose="020F0502020204030204" pitchFamily="34" charset="0"/>
                <a:cs typeface="Calibri" panose="020F0502020204030204" pitchFamily="34" charset="0"/>
              </a:rPr>
              <a:t>Encourage reusability</a:t>
            </a:r>
            <a:endParaRPr lang="en-US" sz="1000" b="0" i="0" dirty="0">
              <a:solidFill>
                <a:srgbClr val="707070"/>
              </a:solidFill>
              <a:effectLst/>
              <a:latin typeface="Calibri" panose="020F0502020204030204" pitchFamily="34" charset="0"/>
              <a:cs typeface="Calibri" panose="020F0502020204030204" pitchFamily="34" charset="0"/>
            </a:endParaRPr>
          </a:p>
          <a:p>
            <a:endParaRPr lang="en-US" dirty="0"/>
          </a:p>
          <a:p>
            <a:r>
              <a:rPr lang="en-US" dirty="0"/>
              <a:t>We will have an opportunity to pilot new innovation cups in late 2019/2020, and in parallel we are working closely with the recyclers that are currently recycling cups, to help explore how to get more widely available recycling of cups in communities around the country.</a:t>
            </a:r>
          </a:p>
        </p:txBody>
      </p:sp>
    </p:spTree>
    <p:extLst>
      <p:ext uri="{BB962C8B-B14F-4D97-AF65-F5344CB8AC3E}">
        <p14:creationId xmlns:p14="http://schemas.microsoft.com/office/powerpoint/2010/main" val="249000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685800" y="630238"/>
            <a:ext cx="5486400" cy="3086100"/>
          </a:xfrm>
          <a:ln/>
        </p:spPr>
      </p:sp>
      <p:sp>
        <p:nvSpPr>
          <p:cNvPr id="1300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rPr>
              <a:t>Thank you for your time. For more information, please visit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www.coca-colacompany.com</a:t>
            </a:r>
            <a:r>
              <a:rPr lang="en-US" dirty="0"/>
              <a:t>/sustainability.</a:t>
            </a:r>
          </a:p>
          <a:p>
            <a:pPr>
              <a:defRPr/>
            </a:pPr>
            <a:endParaRPr lang="en-US" altLang="en-US" dirty="0">
              <a:latin typeface="Arial" pitchFamily="34" charset="0"/>
            </a:endParaRPr>
          </a:p>
        </p:txBody>
      </p:sp>
      <p:sp>
        <p:nvSpPr>
          <p:cNvPr id="2" name="Date Placeholder 1"/>
          <p:cNvSpPr>
            <a:spLocks noGrp="1"/>
          </p:cNvSpPr>
          <p:nvPr>
            <p:ph type="dt" idx="10"/>
          </p:nvPr>
        </p:nvSpPr>
        <p:spPr/>
        <p:txBody>
          <a:bodyPr/>
          <a:lstStyle/>
          <a:p>
            <a:fld id="{966352EE-FBF9-054B-AF77-8CD3ECFCBB47}" type="datetime1">
              <a:rPr lang="en-US" smtClean="0"/>
              <a:t>9/15/2019</a:t>
            </a:fld>
            <a:endParaRPr lang="en-US" dirty="0"/>
          </a:p>
        </p:txBody>
      </p:sp>
      <p:sp>
        <p:nvSpPr>
          <p:cNvPr id="3" name="Header Placeholder 2"/>
          <p:cNvSpPr>
            <a:spLocks noGrp="1"/>
          </p:cNvSpPr>
          <p:nvPr>
            <p:ph type="hdr" sz="quarter" idx="11"/>
          </p:nvPr>
        </p:nvSpPr>
        <p:spPr/>
        <p:txBody>
          <a:bodyPr/>
          <a:lstStyle/>
          <a:p>
            <a:r>
              <a:rPr lang="en-US"/>
              <a:t>Sustainability Presentation - DRAFT</a:t>
            </a:r>
            <a:endParaRPr lang="en-US" dirty="0"/>
          </a:p>
        </p:txBody>
      </p:sp>
      <p:sp>
        <p:nvSpPr>
          <p:cNvPr id="4" name="Slide Number Placeholder 3"/>
          <p:cNvSpPr>
            <a:spLocks noGrp="1"/>
          </p:cNvSpPr>
          <p:nvPr>
            <p:ph type="sldNum" sz="quarter" idx="12"/>
          </p:nvPr>
        </p:nvSpPr>
        <p:spPr/>
        <p:txBody>
          <a:bodyPr/>
          <a:lstStyle/>
          <a:p>
            <a:fld id="{EC519208-7343-F84A-B136-DB2D7E4E3955}" type="slidenum">
              <a:rPr lang="en-US" smtClean="0"/>
              <a:pPr/>
              <a:t>11</a:t>
            </a:fld>
            <a:endParaRPr lang="en-US" dirty="0"/>
          </a:p>
        </p:txBody>
      </p:sp>
    </p:spTree>
    <p:extLst>
      <p:ext uri="{BB962C8B-B14F-4D97-AF65-F5344CB8AC3E}">
        <p14:creationId xmlns:p14="http://schemas.microsoft.com/office/powerpoint/2010/main" val="140611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dirty="0"/>
              <a:t>As a global company that operates locally, we can look around our communities to see where we have opportunities to make the most impact. </a:t>
            </a:r>
          </a:p>
          <a:p>
            <a:endParaRPr lang="en-US" dirty="0"/>
          </a:p>
          <a:p>
            <a:r>
              <a:rPr lang="en-US" dirty="0"/>
              <a:t>Each community has different needs and challenges, but The Coca-Cola Foundation and The Coca-Cola Company have identified these six commitments as the core areas in the U.S. where we can leverage the scale of our system together with our local insights and expertise to make a difference. These commitments, known as Coca-Cola Renew, demonstrate The Coca-Cola Company’s commitment to bringing good to communities across America.</a:t>
            </a:r>
          </a:p>
          <a:p>
            <a:endParaRPr lang="en-US" dirty="0"/>
          </a:p>
          <a:p>
            <a:r>
              <a:rPr lang="en-US" dirty="0"/>
              <a:t>These commitments also demonstrate how we deliver on one of the three core promises of the Coca-Cola Commitment: helping our customers engage their local community. Our work in communities can also be an example of how we create engaging local activation for our customers – another pillar of the Coca-Cola Commitment. Let me walk you through each community commitment and share some specific examples.</a:t>
            </a:r>
          </a:p>
          <a:p>
            <a:endParaRPr lang="en-US" dirty="0"/>
          </a:p>
          <a:p>
            <a:pPr marL="232841" indent="-232841" defTabSz="931364">
              <a:buFont typeface="+mj-lt"/>
              <a:buAutoNum type="arabicPeriod"/>
              <a:defRPr/>
            </a:pPr>
            <a:r>
              <a:rPr lang="en-US" dirty="0"/>
              <a:t>First, we’re </a:t>
            </a:r>
            <a:r>
              <a:rPr lang="en-US" b="1" dirty="0"/>
              <a:t>renewing jobs</a:t>
            </a:r>
            <a:r>
              <a:rPr lang="en-US" dirty="0"/>
              <a:t> by completing the largest refranchising initiative in the history of our business. Our 68 independently owned, local bottling partners drive economic opportunity in communities across all 50 states.</a:t>
            </a:r>
          </a:p>
          <a:p>
            <a:pPr marL="232841" indent="-232841">
              <a:buFont typeface="+mj-lt"/>
              <a:buAutoNum type="arabicPeriod"/>
            </a:pPr>
            <a:r>
              <a:rPr lang="en-US" dirty="0"/>
              <a:t>Second, we’re </a:t>
            </a:r>
            <a:r>
              <a:rPr lang="en-US" b="1" dirty="0"/>
              <a:t>renewing water</a:t>
            </a:r>
            <a:r>
              <a:rPr lang="en-US" dirty="0"/>
              <a:t>. Clean water is essential to our communities and to our business. That’s why for every drop we use, we are giving one back to communities and nature. </a:t>
            </a:r>
          </a:p>
          <a:p>
            <a:pPr marL="232841" indent="-232841" defTabSz="931364">
              <a:buFont typeface="+mj-lt"/>
              <a:buAutoNum type="arabicPeriod"/>
              <a:defRPr/>
            </a:pPr>
            <a:r>
              <a:rPr lang="en-US" dirty="0"/>
              <a:t>We’re also </a:t>
            </a:r>
            <a:r>
              <a:rPr lang="en-US" b="1" dirty="0"/>
              <a:t>renewing our products</a:t>
            </a:r>
            <a:r>
              <a:rPr lang="en-US" dirty="0"/>
              <a:t>. That means continually evolving our offerings to reflect peoples' changing tastes, needs and their desire for more information. I’ll talk more about that in a minute.</a:t>
            </a:r>
          </a:p>
          <a:p>
            <a:pPr marL="232841" indent="-232841" defTabSz="931364">
              <a:buFont typeface="+mj-lt"/>
              <a:buAutoNum type="arabicPeriod"/>
              <a:defRPr/>
            </a:pPr>
            <a:r>
              <a:rPr lang="en-US" dirty="0"/>
              <a:t>We’re also </a:t>
            </a:r>
            <a:r>
              <a:rPr lang="en-US" b="1" dirty="0"/>
              <a:t>renewing opportunity</a:t>
            </a:r>
            <a:r>
              <a:rPr lang="en-US" dirty="0"/>
              <a:t>. We are supporting the next generation of leaders through education and training programs so they can reach their full potential.</a:t>
            </a:r>
          </a:p>
          <a:p>
            <a:pPr marL="232841" indent="-232841" defTabSz="931364">
              <a:buFont typeface="+mj-lt"/>
              <a:buAutoNum type="arabicPeriod"/>
              <a:defRPr/>
            </a:pPr>
            <a:r>
              <a:rPr lang="en-US" dirty="0"/>
              <a:t>Equally important is </a:t>
            </a:r>
            <a:r>
              <a:rPr lang="en-US" b="1" dirty="0"/>
              <a:t>renewing understanding</a:t>
            </a:r>
            <a:r>
              <a:rPr lang="en-US" dirty="0"/>
              <a:t>. Through our brands and our people, we champion diversity and inclusivity in all that we do — at our workplace; in service to our communities; in support of our associates; and in our marketing.</a:t>
            </a:r>
          </a:p>
          <a:p>
            <a:pPr marL="232841" indent="-232841">
              <a:buFont typeface="+mj-lt"/>
              <a:buAutoNum type="arabicPeriod"/>
            </a:pPr>
            <a:r>
              <a:rPr lang="en-US" dirty="0"/>
              <a:t>Finally, we’re </a:t>
            </a:r>
            <a:r>
              <a:rPr lang="en-US" b="1" dirty="0"/>
              <a:t>renewing empowerment</a:t>
            </a:r>
            <a:r>
              <a:rPr lang="en-US" dirty="0"/>
              <a:t>. Women are a powerful force in their local economies and communities. We support entrepreneurial and job skills training programs for women throughout the country.</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charset="0"/>
                <a:ea typeface="+mn-ea"/>
                <a:cs typeface="+mn-cs"/>
              </a:rPr>
              <a:t>At the end of January, the company announced a global goal to create a world without waste by helping collect and recycle a bottle or can for every one we sell by 2030 and continue to work toward making all of our packaging 100% recyclable. This is part of Renew our Products.</a:t>
            </a:r>
          </a:p>
          <a:p>
            <a:pPr marL="0" indent="0">
              <a:buFont typeface="+mj-lt"/>
              <a:buNone/>
            </a:pPr>
            <a:endParaRPr lang="en-US" dirty="0"/>
          </a:p>
          <a:p>
            <a:pPr marL="0" indent="0">
              <a:buFont typeface="+mj-lt"/>
              <a:buNone/>
            </a:pPr>
            <a:r>
              <a:rPr lang="en-US" dirty="0"/>
              <a:t>And now we’ll take a look at two Coca-Cola Renew TV spots that you may have seen recently…</a:t>
            </a:r>
          </a:p>
        </p:txBody>
      </p:sp>
      <p:sp>
        <p:nvSpPr>
          <p:cNvPr id="5" name="Slide Number Placeholder 4">
            <a:extLst>
              <a:ext uri="{FF2B5EF4-FFF2-40B4-BE49-F238E27FC236}">
                <a16:creationId xmlns:a16="http://schemas.microsoft.com/office/drawing/2014/main" id="{3A95C96C-0B89-4BAC-9921-9A4A465E149A}"/>
              </a:ext>
            </a:extLst>
          </p:cNvPr>
          <p:cNvSpPr>
            <a:spLocks noGrp="1"/>
          </p:cNvSpPr>
          <p:nvPr>
            <p:ph type="sldNum" sz="quarter" idx="10"/>
          </p:nvPr>
        </p:nvSpPr>
        <p:spPr/>
        <p:txBody>
          <a:bodyPr/>
          <a:lstStyle/>
          <a:p>
            <a:fld id="{0DECE09C-90B7-714D-A9E7-20E1381B053C}" type="slidenum">
              <a:rPr lang="en-US" smtClean="0"/>
              <a:pPr/>
              <a:t>2</a:t>
            </a:fld>
            <a:endParaRPr lang="en-US" dirty="0"/>
          </a:p>
        </p:txBody>
      </p:sp>
    </p:spTree>
    <p:extLst>
      <p:ext uri="{BB962C8B-B14F-4D97-AF65-F5344CB8AC3E}">
        <p14:creationId xmlns:p14="http://schemas.microsoft.com/office/powerpoint/2010/main" val="251903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dirty="0"/>
              <a:t>Food and beverage packaging is an important part of our modern lives, yet the world has a packaging problem. Like many companies that make products we all love, our packaging has contributed to this global challenge. </a:t>
            </a:r>
          </a:p>
          <a:p>
            <a:endParaRPr lang="en-US" dirty="0"/>
          </a:p>
          <a:p>
            <a:r>
              <a:rPr lang="en-US" dirty="0"/>
              <a:t>We have a responsibility to help solve this problem. By investing in our planet and our packaging, we can help make the world’s packaging problem a thing of the past. </a:t>
            </a:r>
          </a:p>
          <a:p>
            <a:endParaRPr lang="en-US" dirty="0"/>
          </a:p>
          <a:p>
            <a:r>
              <a:rPr lang="en-US" dirty="0"/>
              <a:t>To do this, The Coca-Cola Company is leading the industry with a bold, ambitious goal: to help collect and recycle a bottle or can for every one we sell, make all of our packaging 100% recyclable and make our bottles with an average of 50% recycled content by 2030.</a:t>
            </a:r>
          </a:p>
          <a:p>
            <a:endParaRPr lang="en-US" dirty="0"/>
          </a:p>
          <a:p>
            <a:r>
              <a:rPr lang="en-US" dirty="0"/>
              <a:t>This is part of our larger strategy to grow with conscience by becoming a total beverage company that grows the right way. It’s the right thing to do for our planet, our communities, and our business. Let’s talk about what we’re doing to invest in our planet and our packaging.</a:t>
            </a:r>
            <a:endParaRPr lang="en-US" b="0" dirty="0"/>
          </a:p>
          <a:p>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EC519208-7343-F84A-B136-DB2D7E4E3955}" type="slidenum">
              <a:rPr lang="en-US" smtClean="0"/>
              <a:t>3</a:t>
            </a:fld>
            <a:endParaRPr lang="en-US" dirty="0"/>
          </a:p>
        </p:txBody>
      </p:sp>
      <p:sp>
        <p:nvSpPr>
          <p:cNvPr id="5" name="Date Placeholder 4"/>
          <p:cNvSpPr>
            <a:spLocks noGrp="1"/>
          </p:cNvSpPr>
          <p:nvPr>
            <p:ph type="dt" idx="11"/>
          </p:nvPr>
        </p:nvSpPr>
        <p:spPr/>
        <p:txBody>
          <a:bodyPr/>
          <a:lstStyle/>
          <a:p>
            <a:fld id="{79436208-7BC4-DA49-B6CB-48B216574510}" type="datetime1">
              <a:rPr lang="en-US" smtClean="0"/>
              <a:t>9/15/2019</a:t>
            </a:fld>
            <a:endParaRPr lang="en-US" dirty="0"/>
          </a:p>
        </p:txBody>
      </p:sp>
      <p:sp>
        <p:nvSpPr>
          <p:cNvPr id="6" name="Header Placeholder 5"/>
          <p:cNvSpPr>
            <a:spLocks noGrp="1"/>
          </p:cNvSpPr>
          <p:nvPr>
            <p:ph type="hdr" sz="quarter" idx="12"/>
          </p:nvPr>
        </p:nvSpPr>
        <p:spPr/>
        <p:txBody>
          <a:bodyPr/>
          <a:lstStyle/>
          <a:p>
            <a:r>
              <a:rPr lang="en-US"/>
              <a:t>Sustainability Presentation - DRAFT</a:t>
            </a:r>
            <a:endParaRPr lang="en-US" dirty="0"/>
          </a:p>
        </p:txBody>
      </p:sp>
    </p:spTree>
    <p:extLst>
      <p:ext uri="{BB962C8B-B14F-4D97-AF65-F5344CB8AC3E}">
        <p14:creationId xmlns:p14="http://schemas.microsoft.com/office/powerpoint/2010/main" val="17480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our CEO’s direction, we are leading the way towards a new</a:t>
            </a:r>
            <a:r>
              <a:rPr lang="en-US" baseline="0" dirty="0"/>
              <a:t> </a:t>
            </a:r>
            <a:r>
              <a:rPr lang="en-US" dirty="0"/>
              <a:t>vision for a World Without Waste</a:t>
            </a:r>
            <a:r>
              <a:rPr lang="en-US" b="1" dirty="0"/>
              <a:t>. </a:t>
            </a:r>
          </a:p>
          <a:p>
            <a:pPr marL="171450" indent="-171450">
              <a:buFont typeface="Arial" panose="020B0604020202020204" pitchFamily="34" charset="0"/>
              <a:buChar char="•"/>
            </a:pPr>
            <a:r>
              <a:rPr lang="en-US" dirty="0"/>
              <a:t>To get there,</a:t>
            </a:r>
            <a:r>
              <a:rPr lang="en-US" baseline="0" dirty="0"/>
              <a:t> we will invest in our packaging and in our planet to help make the world’s packaging problem a thing of the past.</a:t>
            </a:r>
          </a:p>
          <a:p>
            <a:pPr marL="171450" indent="-171450">
              <a:buFont typeface="Arial" panose="020B0604020202020204" pitchFamily="34" charset="0"/>
              <a:buChar char="•"/>
            </a:pPr>
            <a:r>
              <a:rPr lang="en-US" baseline="0" dirty="0"/>
              <a:t>The centerpiece of our new packaging strategy is an ambitious goal to help collect and recycle a bottle or can for every one we sell by 2030.</a:t>
            </a:r>
          </a:p>
          <a:p>
            <a:pPr marL="171450" indent="-171450">
              <a:buFont typeface="Arial" panose="020B0604020202020204" pitchFamily="34" charset="0"/>
              <a:buChar char="•"/>
            </a:pPr>
            <a:r>
              <a:rPr lang="en-US" baseline="0" dirty="0"/>
              <a:t>Saying that this will be a challenge is an understatement.  In the U.S. today, only 36% of bottles and cans are recovered for recycling.</a:t>
            </a:r>
          </a:p>
          <a:p>
            <a:pPr marL="171450" indent="-171450">
              <a:buFont typeface="Arial" panose="020B0604020202020204" pitchFamily="34" charset="0"/>
              <a:buChar char="•"/>
            </a:pPr>
            <a:r>
              <a:rPr lang="en-US" baseline="0" dirty="0"/>
              <a:t>But before a package can be recycled, it has to be recyclable. To that end, we are committed to making our packages 100% recyclable. </a:t>
            </a:r>
          </a:p>
          <a:p>
            <a:pPr marL="171450" indent="-171450">
              <a:buFont typeface="Arial" panose="020B0604020202020204" pitchFamily="34" charset="0"/>
              <a:buChar char="•"/>
            </a:pPr>
            <a:r>
              <a:rPr lang="en-US" baseline="0" dirty="0"/>
              <a:t>While we do pretty well at this in the U.S. where 99% of our packages are recyclable today, these few remaining challenges will require significant technical advancements to overcome.</a:t>
            </a:r>
          </a:p>
          <a:p>
            <a:pPr marL="171450" indent="-171450">
              <a:buFont typeface="Arial" panose="020B0604020202020204" pitchFamily="34" charset="0"/>
              <a:buChar char="•"/>
            </a:pPr>
            <a:r>
              <a:rPr lang="en-US" baseline="0" dirty="0"/>
              <a:t>To close the loop and help support a circular economy, we aim to use an average of 50% recycled content in our packages.</a:t>
            </a:r>
          </a:p>
          <a:p>
            <a:pPr marL="171450" indent="-171450">
              <a:buFont typeface="Arial" panose="020B0604020202020204" pitchFamily="34" charset="0"/>
              <a:buChar char="•"/>
            </a:pPr>
            <a:r>
              <a:rPr lang="en-US" dirty="0"/>
              <a:t>Ultimately, we want to build better bottles whether by using more recycled content, advancing plant-based resins, or reducing the amount of material used in each container. </a:t>
            </a:r>
          </a:p>
          <a:p>
            <a:pPr marL="171450" indent="-171450">
              <a:buFont typeface="Arial" panose="020B0604020202020204" pitchFamily="34" charset="0"/>
              <a:buChar char="•"/>
            </a:pPr>
            <a:r>
              <a:rPr lang="en-US" b="1" dirty="0"/>
              <a:t>Through this new strategy,</a:t>
            </a:r>
            <a:r>
              <a:rPr lang="en-US" b="1" baseline="0" dirty="0"/>
              <a:t> there will be no more single-use packaging – every package we produce will be recovered and recycled into something else. </a:t>
            </a:r>
            <a:endParaRPr lang="en-US" b="1" dirty="0"/>
          </a:p>
        </p:txBody>
      </p:sp>
      <p:sp>
        <p:nvSpPr>
          <p:cNvPr id="4" name="Slide Number Placeholder 3"/>
          <p:cNvSpPr>
            <a:spLocks noGrp="1"/>
          </p:cNvSpPr>
          <p:nvPr>
            <p:ph type="sldNum" sz="quarter" idx="10"/>
          </p:nvPr>
        </p:nvSpPr>
        <p:spPr/>
        <p:txBody>
          <a:bodyPr/>
          <a:lstStyle/>
          <a:p>
            <a:fld id="{39D21EC7-117D-324E-B4F0-0223CFB58275}" type="slidenum">
              <a:rPr lang="en-US" smtClean="0"/>
              <a:pPr/>
              <a:t>4</a:t>
            </a:fld>
            <a:endParaRPr lang="en-US" dirty="0"/>
          </a:p>
        </p:txBody>
      </p:sp>
    </p:spTree>
    <p:extLst>
      <p:ext uri="{BB962C8B-B14F-4D97-AF65-F5344CB8AC3E}">
        <p14:creationId xmlns:p14="http://schemas.microsoft.com/office/powerpoint/2010/main" val="310222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b="1" dirty="0"/>
              <a:t>Investing in our planet</a:t>
            </a:r>
          </a:p>
          <a:p>
            <a:r>
              <a:rPr lang="en-US" dirty="0"/>
              <a:t>We’re working to bring people together to help us collect and recycle a bottle or can for every one we sell. </a:t>
            </a:r>
          </a:p>
          <a:p>
            <a:pPr marL="171450" indent="-171450">
              <a:buFont typeface="Arial" panose="020B0604020202020204" pitchFamily="34" charset="0"/>
              <a:buChar char="•"/>
            </a:pPr>
            <a:r>
              <a:rPr lang="en-US" dirty="0"/>
              <a:t>By 2030, for every bottle or can we sell globally, we aim to help to take one back so it has more than one life. </a:t>
            </a:r>
          </a:p>
          <a:p>
            <a:pPr marL="171450" indent="-171450">
              <a:buFont typeface="Arial" panose="020B0604020202020204" pitchFamily="34" charset="0"/>
              <a:buChar char="•"/>
            </a:pPr>
            <a:r>
              <a:rPr lang="en-US" dirty="0"/>
              <a:t>In the U.S., we are working with partners to help ensure recycling programs and infrastructure exist in every community we serve.</a:t>
            </a:r>
          </a:p>
          <a:p>
            <a:pPr marL="171450" indent="-171450">
              <a:buFont typeface="Arial" panose="020B0604020202020204" pitchFamily="34" charset="0"/>
              <a:buChar char="•"/>
            </a:pPr>
            <a:r>
              <a:rPr lang="en-US" dirty="0"/>
              <a:t>We have invested more than $13 million in innovative partnerships that bring curbside recycling programs to communities, help educate people on where to recycle, and support large-scale recycling infrastructure. Through our innovative partnerships with The Closed Loop Fund, The Recycling Partnership, Keep America Beautiful and others, we have helped support the placement of 1 million recycling bins diverting an estimated 730 million pounds of recyclables from landfills annually.</a:t>
            </a:r>
          </a:p>
          <a:p>
            <a:endParaRPr lang="en-US" b="1" dirty="0"/>
          </a:p>
          <a:p>
            <a:r>
              <a:rPr lang="en-US" b="1" dirty="0"/>
              <a:t>Investing in our packaging</a:t>
            </a:r>
          </a:p>
          <a:p>
            <a:r>
              <a:rPr lang="en-US" b="0" dirty="0"/>
              <a:t>By designing for recyclability and innovating with renewable and recyclable materials, we’re working to build better packaging. </a:t>
            </a:r>
            <a:endParaRPr lang="en-US" b="0" i="0" u="none" strike="noStrike" kern="1200" baseline="0" dirty="0">
              <a:solidFill>
                <a:schemeClr val="tx1"/>
              </a:solidFill>
            </a:endParaRPr>
          </a:p>
          <a:p>
            <a:pPr marL="171450" indent="-171450">
              <a:buFont typeface="Arial" panose="020B0604020202020204" pitchFamily="34" charset="0"/>
              <a:buChar char="•"/>
            </a:pPr>
            <a:r>
              <a:rPr lang="en-US" b="0" i="0" u="none" strike="noStrike" kern="1200" baseline="0" dirty="0">
                <a:solidFill>
                  <a:schemeClr val="tx1"/>
                </a:solidFill>
              </a:rPr>
              <a:t>In the U.S., nearly all – 99% – of our packages are recyclable. Aluminum cans, PET plastic bottles and glass bottles, including the caps we use on our bottles are all recyclable. </a:t>
            </a:r>
          </a:p>
          <a:p>
            <a:pPr marL="171450" indent="-171450">
              <a:buFont typeface="Arial" panose="020B0604020202020204" pitchFamily="34" charset="0"/>
              <a:buChar char="•"/>
            </a:pPr>
            <a:r>
              <a:rPr lang="en-US" b="0" i="0" u="none" strike="noStrike" kern="1200" baseline="0" dirty="0">
                <a:solidFill>
                  <a:schemeClr val="tx1"/>
                </a:solidFill>
              </a:rPr>
              <a:t>We’ve also recently redesigned the label and handle of our Simply 89 oz. bottle to be fully recyclable – a packaging feat for the industry. </a:t>
            </a:r>
          </a:p>
          <a:p>
            <a:pPr marL="171450" indent="-171450">
              <a:buFont typeface="Arial" panose="020B0604020202020204" pitchFamily="34" charset="0"/>
              <a:buChar char="•"/>
            </a:pPr>
            <a:r>
              <a:rPr lang="en-US" b="0" i="0" u="none" strike="noStrike" kern="1200" baseline="0" dirty="0">
                <a:solidFill>
                  <a:schemeClr val="tx1"/>
                </a:solidFill>
              </a:rPr>
              <a:t>In 2009, Coca-Cola introduced PlantBottle™ packaging, the first fully recyclable PET plastic bottle made with up to 30 percent plant-based materials. PlantBottle™ packaging is made by converting the natural sugars found in plants into a key ingredient for making PET plastic. It reduces dependence on fossil fuels compared with traditional PET. We use PlantBottle™ material in about 30% of our PET plastic portfolio in the U.S. including a variety of brands such as DASANI, </a:t>
            </a:r>
            <a:r>
              <a:rPr lang="en-US" b="0" i="0" u="none" strike="noStrike" kern="1200" baseline="0" dirty="0" err="1">
                <a:solidFill>
                  <a:schemeClr val="tx1"/>
                </a:solidFill>
              </a:rPr>
              <a:t>smartwater</a:t>
            </a:r>
            <a:r>
              <a:rPr lang="en-US" b="0" i="0" u="none" strike="noStrike" kern="1200" baseline="0" dirty="0">
                <a:solidFill>
                  <a:schemeClr val="tx1"/>
                </a:solidFill>
              </a:rPr>
              <a:t> and Simply juices. </a:t>
            </a:r>
          </a:p>
          <a:p>
            <a:endParaRPr lang="en-US" b="0" dirty="0"/>
          </a:p>
          <a:p>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EC519208-7343-F84A-B136-DB2D7E4E3955}" type="slidenum">
              <a:rPr lang="en-US" smtClean="0"/>
              <a:t>5</a:t>
            </a:fld>
            <a:endParaRPr lang="en-US" dirty="0"/>
          </a:p>
        </p:txBody>
      </p:sp>
      <p:sp>
        <p:nvSpPr>
          <p:cNvPr id="5" name="Date Placeholder 4"/>
          <p:cNvSpPr>
            <a:spLocks noGrp="1"/>
          </p:cNvSpPr>
          <p:nvPr>
            <p:ph type="dt" idx="11"/>
          </p:nvPr>
        </p:nvSpPr>
        <p:spPr/>
        <p:txBody>
          <a:bodyPr/>
          <a:lstStyle/>
          <a:p>
            <a:fld id="{BDFE15C6-D875-B849-B5B6-708778520E42}" type="datetime1">
              <a:rPr lang="en-US" smtClean="0"/>
              <a:t>9/15/2019</a:t>
            </a:fld>
            <a:endParaRPr lang="en-US" dirty="0"/>
          </a:p>
        </p:txBody>
      </p:sp>
      <p:sp>
        <p:nvSpPr>
          <p:cNvPr id="6" name="Header Placeholder 5"/>
          <p:cNvSpPr>
            <a:spLocks noGrp="1"/>
          </p:cNvSpPr>
          <p:nvPr>
            <p:ph type="hdr" sz="quarter" idx="12"/>
          </p:nvPr>
        </p:nvSpPr>
        <p:spPr/>
        <p:txBody>
          <a:bodyPr/>
          <a:lstStyle/>
          <a:p>
            <a:r>
              <a:rPr lang="en-US"/>
              <a:t>Sustainability Presentation - DRAFT</a:t>
            </a:r>
            <a:endParaRPr lang="en-US" dirty="0"/>
          </a:p>
        </p:txBody>
      </p:sp>
    </p:spTree>
    <p:extLst>
      <p:ext uri="{BB962C8B-B14F-4D97-AF65-F5344CB8AC3E}">
        <p14:creationId xmlns:p14="http://schemas.microsoft.com/office/powerpoint/2010/main" val="156526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Model Market work is broken into 4 key work streams: Advance Recycling Infrastructure, Inspire a Recycling Culture, Support Trash-Free Waterways and Pilot Recycling/Packaging Innovations.</a:t>
            </a:r>
          </a:p>
          <a:p>
            <a:endParaRPr lang="en-US" dirty="0"/>
          </a:p>
        </p:txBody>
      </p:sp>
    </p:spTree>
    <p:extLst>
      <p:ext uri="{BB962C8B-B14F-4D97-AF65-F5344CB8AC3E}">
        <p14:creationId xmlns:p14="http://schemas.microsoft.com/office/powerpoint/2010/main" val="1778186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here in Atlanta we are launching a Feet on the Street program, which helps to educate how to recycle right.  In a pilot done in the past couple years, we saw a decrease in contamination (like bags in the recycling bin, </a:t>
            </a:r>
            <a:r>
              <a:rPr lang="en-US" dirty="0" err="1"/>
              <a:t>tanglers</a:t>
            </a:r>
            <a:r>
              <a:rPr lang="en-US" dirty="0"/>
              <a:t> or bowling balls), and an increase in recyclables in the bin, show that education works.  So, all of the City of Atlanta will see the program roll-out this fall, to ensure all households recycle right.</a:t>
            </a:r>
          </a:p>
        </p:txBody>
      </p:sp>
    </p:spTree>
    <p:extLst>
      <p:ext uri="{BB962C8B-B14F-4D97-AF65-F5344CB8AC3E}">
        <p14:creationId xmlns:p14="http://schemas.microsoft.com/office/powerpoint/2010/main" val="112511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sz="1000" dirty="0"/>
              <a:t>Recycle &amp; Give is an opportunity to engage your visitors/customers, it’s a unique spin on leveraging Reverse Vending Machines (RVM’s) to incentivize recycling and for every bottle/can recycled, donating 5 cents to a cause/charity.  We are also exploring models that would reward.  These are great for public spaces that see lots of foot traffic, and spaces that want to recycle but see a lot of contamination, and want a solution to ensure only recyclables are going in (the technology in the equipment scans the barcode on the label, scans the package.</a:t>
            </a:r>
            <a:endParaRPr lang="en" sz="1000" baseline="0" dirty="0"/>
          </a:p>
          <a:p>
            <a:endParaRPr lang="en-US" dirty="0"/>
          </a:p>
        </p:txBody>
      </p:sp>
    </p:spTree>
    <p:extLst>
      <p:ext uri="{BB962C8B-B14F-4D97-AF65-F5344CB8AC3E}">
        <p14:creationId xmlns:p14="http://schemas.microsoft.com/office/powerpoint/2010/main" val="310543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dirty="0"/>
              <a:t>Coca-Cola has been a sponsor and supporter of Ocean Conservancy, the International Coastal Cleanup (Sep 21</a:t>
            </a:r>
            <a:r>
              <a:rPr lang="en-US" baseline="30000" dirty="0"/>
              <a:t>st</a:t>
            </a:r>
            <a:r>
              <a:rPr lang="en-US" dirty="0"/>
              <a:t> this year) and Trash Free Seas Alliance since 1995! 10’s of thousands of employees volunteer every year to clean up beaches and water ways in their communities.</a:t>
            </a:r>
          </a:p>
          <a:p>
            <a:endParaRPr lang="en-US" dirty="0"/>
          </a:p>
          <a:p>
            <a:r>
              <a:rPr lang="en-US" dirty="0"/>
              <a:t>One of our partners, Living Lands &amp; Waters, is focused on cleaning up the Mississippi through engaging activations like Alternative Spring Breaks, and Barge Parties, and they recycle everything they can that’s pulled from the river!</a:t>
            </a:r>
          </a:p>
          <a:p>
            <a:endParaRPr lang="en-US" dirty="0"/>
          </a:p>
          <a:p>
            <a:r>
              <a:rPr lang="en-US" dirty="0"/>
              <a:t>And a long standing partner, Keep America Beautiful, has local affiliates that can help us coordinate local clean-ups together, any time of year.  We would love to engage our employee’s and yours to jointly cleanup our communities!</a:t>
            </a:r>
          </a:p>
          <a:p>
            <a:endParaRPr lang="en-US" dirty="0"/>
          </a:p>
        </p:txBody>
      </p:sp>
    </p:spTree>
    <p:extLst>
      <p:ext uri="{BB962C8B-B14F-4D97-AF65-F5344CB8AC3E}">
        <p14:creationId xmlns:p14="http://schemas.microsoft.com/office/powerpoint/2010/main" val="365388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2" name="Picture 4" descr="foot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93658"/>
            <a:ext cx="12192000" cy="10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497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ull Page Imag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Regular" charset="0"/>
            </a:endParaRPr>
          </a:p>
        </p:txBody>
      </p:sp>
    </p:spTree>
    <p:extLst>
      <p:ext uri="{BB962C8B-B14F-4D97-AF65-F5344CB8AC3E}">
        <p14:creationId xmlns:p14="http://schemas.microsoft.com/office/powerpoint/2010/main" val="144615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2 White Red Bubbles">
    <p:spTree>
      <p:nvGrpSpPr>
        <p:cNvPr id="1" name=""/>
        <p:cNvGrpSpPr/>
        <p:nvPr/>
      </p:nvGrpSpPr>
      <p:grpSpPr>
        <a:xfrm>
          <a:off x="0" y="0"/>
          <a:ext cx="0" cy="0"/>
          <a:chOff x="0" y="0"/>
          <a:chExt cx="0" cy="0"/>
        </a:xfrm>
      </p:grpSpPr>
      <p:sp>
        <p:nvSpPr>
          <p:cNvPr id="25" name="Freeform 24"/>
          <p:cNvSpPr/>
          <p:nvPr userDrawn="1"/>
        </p:nvSpPr>
        <p:spPr>
          <a:xfrm>
            <a:off x="11462413" y="1"/>
            <a:ext cx="731521" cy="731520"/>
          </a:xfrm>
          <a:custGeom>
            <a:avLst/>
            <a:gdLst>
              <a:gd name="connsiteX0" fmla="*/ 116384 w 762392"/>
              <a:gd name="connsiteY0" fmla="*/ 0 h 798745"/>
              <a:gd name="connsiteX1" fmla="*/ 762392 w 762392"/>
              <a:gd name="connsiteY1" fmla="*/ 0 h 798745"/>
              <a:gd name="connsiteX2" fmla="*/ 762392 w 762392"/>
              <a:gd name="connsiteY2" fmla="*/ 712355 h 798745"/>
              <a:gd name="connsiteX3" fmla="*/ 758370 w 762392"/>
              <a:gd name="connsiteY3" fmla="*/ 715674 h 798745"/>
              <a:gd name="connsiteX4" fmla="*/ 486412 w 762392"/>
              <a:gd name="connsiteY4" fmla="*/ 798745 h 798745"/>
              <a:gd name="connsiteX5" fmla="*/ 0 w 762392"/>
              <a:gd name="connsiteY5" fmla="*/ 312333 h 798745"/>
              <a:gd name="connsiteX6" fmla="*/ 83072 w 762392"/>
              <a:gd name="connsiteY6" fmla="*/ 40375 h 79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392" h="798745">
                <a:moveTo>
                  <a:pt x="116384" y="0"/>
                </a:moveTo>
                <a:lnTo>
                  <a:pt x="762392" y="0"/>
                </a:lnTo>
                <a:lnTo>
                  <a:pt x="762392" y="712355"/>
                </a:lnTo>
                <a:lnTo>
                  <a:pt x="758370" y="715674"/>
                </a:lnTo>
                <a:cubicBezTo>
                  <a:pt x="680738" y="768121"/>
                  <a:pt x="587151" y="798745"/>
                  <a:pt x="486412" y="798745"/>
                </a:cubicBezTo>
                <a:cubicBezTo>
                  <a:pt x="217774" y="798745"/>
                  <a:pt x="0" y="580971"/>
                  <a:pt x="0" y="312333"/>
                </a:cubicBezTo>
                <a:cubicBezTo>
                  <a:pt x="0" y="211594"/>
                  <a:pt x="30624" y="118007"/>
                  <a:pt x="83072" y="40375"/>
                </a:cubicBezTo>
                <a:close/>
              </a:path>
            </a:pathLst>
          </a:custGeom>
          <a:solidFill>
            <a:srgbClr val="E61D2B"/>
          </a:solidFill>
          <a:ln w="6350" cap="flat" cmpd="sng" algn="ctr">
            <a:noFill/>
            <a:prstDash val="solid"/>
            <a:miter lim="800000"/>
          </a:ln>
          <a:effectLst/>
        </p:spPr>
        <p:txBody>
          <a:bodyPr lIns="91378" tIns="45706" rIns="91378" bIns="45706"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455560"/>
              </a:solidFill>
              <a:effectLst/>
              <a:uLnTx/>
              <a:uFillTx/>
              <a:latin typeface="Calibri Light"/>
            </a:endParaRPr>
          </a:p>
        </p:txBody>
      </p:sp>
      <p:graphicFrame>
        <p:nvGraphicFramePr>
          <p:cNvPr id="4" name="Object 3" hidden="1"/>
          <p:cNvGraphicFramePr>
            <a:graphicFrameLocks noChangeAspect="1"/>
          </p:cNvGraphicFramePr>
          <p:nvPr>
            <p:custDataLst>
              <p:tags r:id="rId2"/>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13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6" name="Text Placeholder 2"/>
          <p:cNvSpPr>
            <a:spLocks noGrp="1"/>
          </p:cNvSpPr>
          <p:nvPr>
            <p:ph type="body" idx="10"/>
          </p:nvPr>
        </p:nvSpPr>
        <p:spPr>
          <a:xfrm>
            <a:off x="406399" y="404819"/>
            <a:ext cx="11430874" cy="814387"/>
          </a:xfrm>
          <a:prstGeom prst="rect">
            <a:avLst/>
          </a:prstGeom>
        </p:spPr>
        <p:txBody>
          <a:bodyPr lIns="0" tIns="0" rIns="0" bIns="0" anchor="b">
            <a:noAutofit/>
          </a:bodyPr>
          <a:lstStyle>
            <a:lvl1pPr marL="0" indent="0">
              <a:buNone/>
              <a:defRPr sz="3800" b="1" baseline="0">
                <a:ln>
                  <a:noFill/>
                </a:ln>
                <a:solidFill>
                  <a:srgbClr val="E61D2B"/>
                </a:solidFill>
                <a:latin typeface="+mn-lt"/>
                <a:cs typeface="Calibri" panose="020F0502020204030204" pitchFamily="34" charset="0"/>
              </a:defRPr>
            </a:lvl1pPr>
            <a:lvl2pPr marL="457143" indent="0">
              <a:buNone/>
              <a:defRPr sz="1800">
                <a:solidFill>
                  <a:schemeClr val="tx1">
                    <a:tint val="75000"/>
                  </a:schemeClr>
                </a:solidFill>
              </a:defRPr>
            </a:lvl2pPr>
            <a:lvl3pPr marL="914286" indent="0">
              <a:buNone/>
              <a:defRPr sz="1600">
                <a:solidFill>
                  <a:schemeClr val="tx1">
                    <a:tint val="75000"/>
                  </a:schemeClr>
                </a:solidFill>
              </a:defRPr>
            </a:lvl3pPr>
            <a:lvl4pPr marL="1371428" indent="0">
              <a:buNone/>
              <a:defRPr sz="1400">
                <a:solidFill>
                  <a:schemeClr val="tx1">
                    <a:tint val="75000"/>
                  </a:schemeClr>
                </a:solidFill>
              </a:defRPr>
            </a:lvl4pPr>
            <a:lvl5pPr marL="1828573" indent="0">
              <a:buNone/>
              <a:defRPr sz="1400">
                <a:solidFill>
                  <a:schemeClr val="tx1">
                    <a:tint val="75000"/>
                  </a:schemeClr>
                </a:solidFill>
              </a:defRPr>
            </a:lvl5pPr>
            <a:lvl6pPr marL="2285715" indent="0">
              <a:buNone/>
              <a:defRPr sz="1400">
                <a:solidFill>
                  <a:schemeClr val="tx1">
                    <a:tint val="75000"/>
                  </a:schemeClr>
                </a:solidFill>
              </a:defRPr>
            </a:lvl6pPr>
            <a:lvl7pPr marL="2742858"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endParaRPr lang="en-US" dirty="0"/>
          </a:p>
        </p:txBody>
      </p:sp>
      <p:sp>
        <p:nvSpPr>
          <p:cNvPr id="17" name="Freeform 16"/>
          <p:cNvSpPr/>
          <p:nvPr userDrawn="1"/>
        </p:nvSpPr>
        <p:spPr>
          <a:xfrm rot="10800000">
            <a:off x="8396556" y="1387"/>
            <a:ext cx="1280160" cy="1097280"/>
          </a:xfrm>
          <a:custGeom>
            <a:avLst/>
            <a:gdLst>
              <a:gd name="connsiteX0" fmla="*/ 1329732 w 1607372"/>
              <a:gd name="connsiteY0" fmla="*/ 1406832 h 1406832"/>
              <a:gd name="connsiteX1" fmla="*/ 277640 w 1607372"/>
              <a:gd name="connsiteY1" fmla="*/ 1406832 h 1406832"/>
              <a:gd name="connsiteX2" fmla="*/ 235394 w 1607372"/>
              <a:gd name="connsiteY2" fmla="*/ 1371976 h 1406832"/>
              <a:gd name="connsiteX3" fmla="*/ 0 w 1607372"/>
              <a:gd name="connsiteY3" fmla="*/ 803685 h 1406832"/>
              <a:gd name="connsiteX4" fmla="*/ 803686 w 1607372"/>
              <a:gd name="connsiteY4" fmla="*/ 0 h 1406832"/>
              <a:gd name="connsiteX5" fmla="*/ 1607372 w 1607372"/>
              <a:gd name="connsiteY5" fmla="*/ 803685 h 1406832"/>
              <a:gd name="connsiteX6" fmla="*/ 1371978 w 1607372"/>
              <a:gd name="connsiteY6" fmla="*/ 1371976 h 140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372" h="1406832">
                <a:moveTo>
                  <a:pt x="1329732" y="1406832"/>
                </a:moveTo>
                <a:lnTo>
                  <a:pt x="277640" y="1406832"/>
                </a:lnTo>
                <a:lnTo>
                  <a:pt x="235394" y="1371976"/>
                </a:lnTo>
                <a:cubicBezTo>
                  <a:pt x="89956" y="1226538"/>
                  <a:pt x="0" y="1025617"/>
                  <a:pt x="0" y="803685"/>
                </a:cubicBezTo>
                <a:cubicBezTo>
                  <a:pt x="0" y="359822"/>
                  <a:pt x="359822" y="0"/>
                  <a:pt x="803686" y="0"/>
                </a:cubicBezTo>
                <a:cubicBezTo>
                  <a:pt x="1247550" y="0"/>
                  <a:pt x="1607372" y="359822"/>
                  <a:pt x="1607372" y="803685"/>
                </a:cubicBezTo>
                <a:cubicBezTo>
                  <a:pt x="1607372" y="1025617"/>
                  <a:pt x="1517416" y="1226538"/>
                  <a:pt x="1371978" y="1371976"/>
                </a:cubicBezTo>
                <a:close/>
              </a:path>
            </a:pathLst>
          </a:custGeom>
          <a:solidFill>
            <a:srgbClr val="E61D2B"/>
          </a:solidFill>
          <a:ln w="12700" cap="flat" cmpd="sng" algn="ctr">
            <a:noFill/>
            <a:prstDash val="solid"/>
            <a:miter lim="800000"/>
          </a:ln>
          <a:effectLst/>
        </p:spPr>
        <p:txBody>
          <a:bodyPr wrap="square" lIns="91378" tIns="45706" rIns="91378" bIns="45706" rtlCol="0" anchor="ctr">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3F3F3F"/>
              </a:solidFill>
              <a:effectLst/>
              <a:uLnTx/>
              <a:uFillTx/>
              <a:latin typeface="Calibri Light"/>
            </a:endParaRPr>
          </a:p>
        </p:txBody>
      </p:sp>
      <p:sp>
        <p:nvSpPr>
          <p:cNvPr id="18" name="Oval 17"/>
          <p:cNvSpPr/>
          <p:nvPr userDrawn="1"/>
        </p:nvSpPr>
        <p:spPr>
          <a:xfrm>
            <a:off x="10136058" y="2694195"/>
            <a:ext cx="1280160" cy="1280160"/>
          </a:xfrm>
          <a:prstGeom prst="ellipse">
            <a:avLst/>
          </a:prstGeom>
          <a:solidFill>
            <a:srgbClr val="E61D2B"/>
          </a:solidFill>
          <a:ln w="25400" cap="flat" cmpd="sng" algn="ctr">
            <a:no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Gotham-Book"/>
              <a:ea typeface="+mn-ea"/>
              <a:cs typeface="+mn-cs"/>
            </a:endParaRPr>
          </a:p>
        </p:txBody>
      </p:sp>
      <p:sp>
        <p:nvSpPr>
          <p:cNvPr id="19" name="Oval 18"/>
          <p:cNvSpPr/>
          <p:nvPr userDrawn="1"/>
        </p:nvSpPr>
        <p:spPr>
          <a:xfrm>
            <a:off x="8541443" y="372816"/>
            <a:ext cx="2926080" cy="2926080"/>
          </a:xfrm>
          <a:prstGeom prst="ellipse">
            <a:avLst/>
          </a:prstGeom>
          <a:noFill/>
          <a:ln w="25400" cap="flat" cmpd="sng" algn="ctr">
            <a:solidFill>
              <a:schemeClr val="accent1"/>
            </a:solid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Gotham-Book"/>
              <a:ea typeface="+mn-ea"/>
              <a:cs typeface="+mn-cs"/>
            </a:endParaRPr>
          </a:p>
        </p:txBody>
      </p:sp>
      <p:sp>
        <p:nvSpPr>
          <p:cNvPr id="20" name="Oval 19"/>
          <p:cNvSpPr/>
          <p:nvPr userDrawn="1"/>
        </p:nvSpPr>
        <p:spPr>
          <a:xfrm>
            <a:off x="7634970" y="104272"/>
            <a:ext cx="1005840" cy="1005840"/>
          </a:xfrm>
          <a:prstGeom prst="ellipse">
            <a:avLst/>
          </a:prstGeom>
          <a:noFill/>
          <a:ln w="25400" cap="flat" cmpd="sng" algn="ctr">
            <a:solidFill>
              <a:schemeClr val="accent1"/>
            </a:solid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Gotham-Book"/>
              <a:ea typeface="+mn-ea"/>
              <a:cs typeface="+mn-cs"/>
            </a:endParaRPr>
          </a:p>
        </p:txBody>
      </p:sp>
      <p:sp>
        <p:nvSpPr>
          <p:cNvPr id="21" name="Oval 20"/>
          <p:cNvSpPr/>
          <p:nvPr userDrawn="1"/>
        </p:nvSpPr>
        <p:spPr>
          <a:xfrm>
            <a:off x="7506170" y="844529"/>
            <a:ext cx="731521" cy="731520"/>
          </a:xfrm>
          <a:prstGeom prst="ellipse">
            <a:avLst/>
          </a:prstGeom>
          <a:solidFill>
            <a:srgbClr val="E61D2B"/>
          </a:solidFill>
          <a:ln w="6350" cap="flat" cmpd="sng" algn="ctr">
            <a:noFill/>
            <a:prstDash val="solid"/>
            <a:miter lim="800000"/>
          </a:ln>
          <a:effectLst/>
        </p:spPr>
        <p:txBody>
          <a:bodyPr rot="0" spcFirstLastPara="0" vertOverflow="overflow" horzOverflow="overflow" vert="horz" wrap="square" lIns="91378" tIns="45706" rIns="91378" bIns="45706"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455560"/>
              </a:solidFill>
              <a:effectLst/>
              <a:uLnTx/>
              <a:uFillTx/>
              <a:latin typeface="Calibri Light"/>
            </a:endParaRPr>
          </a:p>
        </p:txBody>
      </p:sp>
      <p:sp>
        <p:nvSpPr>
          <p:cNvPr id="22" name="Oval 21"/>
          <p:cNvSpPr/>
          <p:nvPr userDrawn="1"/>
        </p:nvSpPr>
        <p:spPr>
          <a:xfrm>
            <a:off x="11289471" y="815151"/>
            <a:ext cx="274320" cy="274320"/>
          </a:xfrm>
          <a:prstGeom prst="ellipse">
            <a:avLst/>
          </a:prstGeom>
          <a:solidFill>
            <a:srgbClr val="E61D2B"/>
          </a:solidFill>
          <a:ln w="25400" cap="flat" cmpd="sng" algn="ctr">
            <a:no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Gotham-Book"/>
              <a:ea typeface="+mn-ea"/>
              <a:cs typeface="+mn-cs"/>
            </a:endParaRPr>
          </a:p>
        </p:txBody>
      </p:sp>
      <p:sp>
        <p:nvSpPr>
          <p:cNvPr id="23" name="Oval 22"/>
          <p:cNvSpPr/>
          <p:nvPr userDrawn="1"/>
        </p:nvSpPr>
        <p:spPr>
          <a:xfrm>
            <a:off x="11063281" y="50425"/>
            <a:ext cx="548640" cy="548640"/>
          </a:xfrm>
          <a:prstGeom prst="ellipse">
            <a:avLst/>
          </a:prstGeom>
          <a:noFill/>
          <a:ln w="25400" cap="flat" cmpd="sng" algn="ctr">
            <a:solidFill>
              <a:srgbClr val="FF0404"/>
            </a:solid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Gotham-Book"/>
              <a:ea typeface="+mn-ea"/>
              <a:cs typeface="+mn-cs"/>
            </a:endParaRPr>
          </a:p>
        </p:txBody>
      </p:sp>
      <p:sp>
        <p:nvSpPr>
          <p:cNvPr id="24" name="Freeform 23"/>
          <p:cNvSpPr/>
          <p:nvPr userDrawn="1"/>
        </p:nvSpPr>
        <p:spPr>
          <a:xfrm>
            <a:off x="11274423" y="1161400"/>
            <a:ext cx="914400" cy="1371600"/>
          </a:xfrm>
          <a:custGeom>
            <a:avLst/>
            <a:gdLst>
              <a:gd name="connsiteX0" fmla="*/ 998155 w 1209336"/>
              <a:gd name="connsiteY0" fmla="*/ 0 h 1996310"/>
              <a:gd name="connsiteX1" fmla="*/ 1199318 w 1209336"/>
              <a:gd name="connsiteY1" fmla="*/ 20279 h 1996310"/>
              <a:gd name="connsiteX2" fmla="*/ 1209336 w 1209336"/>
              <a:gd name="connsiteY2" fmla="*/ 23389 h 1996310"/>
              <a:gd name="connsiteX3" fmla="*/ 1209336 w 1209336"/>
              <a:gd name="connsiteY3" fmla="*/ 1972921 h 1996310"/>
              <a:gd name="connsiteX4" fmla="*/ 1199318 w 1209336"/>
              <a:gd name="connsiteY4" fmla="*/ 1976031 h 1996310"/>
              <a:gd name="connsiteX5" fmla="*/ 998155 w 1209336"/>
              <a:gd name="connsiteY5" fmla="*/ 1996310 h 1996310"/>
              <a:gd name="connsiteX6" fmla="*/ 0 w 1209336"/>
              <a:gd name="connsiteY6" fmla="*/ 998155 h 1996310"/>
              <a:gd name="connsiteX7" fmla="*/ 998155 w 1209336"/>
              <a:gd name="connsiteY7" fmla="*/ 0 h 199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336" h="1996310">
                <a:moveTo>
                  <a:pt x="998155" y="0"/>
                </a:moveTo>
                <a:cubicBezTo>
                  <a:pt x="1067063" y="0"/>
                  <a:pt x="1134341" y="6983"/>
                  <a:pt x="1199318" y="20279"/>
                </a:cubicBezTo>
                <a:lnTo>
                  <a:pt x="1209336" y="23389"/>
                </a:lnTo>
                <a:lnTo>
                  <a:pt x="1209336" y="1972921"/>
                </a:lnTo>
                <a:lnTo>
                  <a:pt x="1199318" y="1976031"/>
                </a:lnTo>
                <a:cubicBezTo>
                  <a:pt x="1134341" y="1989328"/>
                  <a:pt x="1067063" y="1996310"/>
                  <a:pt x="998155" y="1996310"/>
                </a:cubicBezTo>
                <a:cubicBezTo>
                  <a:pt x="446889" y="1996310"/>
                  <a:pt x="0" y="1549421"/>
                  <a:pt x="0" y="998155"/>
                </a:cubicBezTo>
                <a:cubicBezTo>
                  <a:pt x="0" y="446889"/>
                  <a:pt x="446889" y="0"/>
                  <a:pt x="998155" y="0"/>
                </a:cubicBezTo>
                <a:close/>
              </a:path>
            </a:pathLst>
          </a:custGeom>
          <a:solidFill>
            <a:srgbClr val="E61D2B"/>
          </a:solidFill>
          <a:ln w="6350" cap="flat" cmpd="sng" algn="ctr">
            <a:noFill/>
            <a:prstDash val="solid"/>
            <a:miter lim="800000"/>
          </a:ln>
          <a:effectLst/>
        </p:spPr>
        <p:txBody>
          <a:bodyPr lIns="91378" tIns="45706" rIns="91378" bIns="45706"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455560"/>
              </a:solidFill>
              <a:effectLst/>
              <a:uLnTx/>
              <a:uFillTx/>
              <a:latin typeface="Calibri Light"/>
            </a:endParaRPr>
          </a:p>
        </p:txBody>
      </p:sp>
      <p:sp>
        <p:nvSpPr>
          <p:cNvPr id="26" name="Oval 25"/>
          <p:cNvSpPr/>
          <p:nvPr userDrawn="1"/>
        </p:nvSpPr>
        <p:spPr>
          <a:xfrm>
            <a:off x="10505041" y="3417567"/>
            <a:ext cx="274320" cy="274320"/>
          </a:xfrm>
          <a:prstGeom prst="ellipse">
            <a:avLst/>
          </a:prstGeom>
          <a:solidFill>
            <a:schemeClr val="bg1"/>
          </a:solidFill>
          <a:ln w="25400" cap="flat" cmpd="sng" algn="ctr">
            <a:no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Gotham-Book"/>
              <a:ea typeface="+mn-ea"/>
              <a:cs typeface="+mn-cs"/>
            </a:endParaRPr>
          </a:p>
        </p:txBody>
      </p:sp>
      <p:sp>
        <p:nvSpPr>
          <p:cNvPr id="27" name="Title 1"/>
          <p:cNvSpPr>
            <a:spLocks noGrp="1"/>
          </p:cNvSpPr>
          <p:nvPr>
            <p:ph type="title"/>
          </p:nvPr>
        </p:nvSpPr>
        <p:spPr>
          <a:xfrm>
            <a:off x="406399" y="5650539"/>
            <a:ext cx="11430874" cy="699467"/>
          </a:xfrm>
          <a:prstGeom prst="rect">
            <a:avLst/>
          </a:prstGeom>
        </p:spPr>
        <p:txBody>
          <a:bodyPr lIns="0" tIns="0" rIns="0" bIns="0" anchor="t">
            <a:noAutofit/>
          </a:bodyPr>
          <a:lstStyle>
            <a:lvl1pPr algn="l">
              <a:defRPr sz="2800" b="0" cap="all">
                <a:ln>
                  <a:noFill/>
                </a:ln>
                <a:solidFill>
                  <a:srgbClr val="E61D2B"/>
                </a:solidFill>
                <a:latin typeface="+mn-lt"/>
                <a:cs typeface="Calibri" panose="020F0502020204030204" pitchFamily="34" charset="0"/>
              </a:defRPr>
            </a:lvl1pPr>
          </a:lstStyle>
          <a:p>
            <a:endParaRPr lang="en-US" dirty="0"/>
          </a:p>
        </p:txBody>
      </p:sp>
      <p:sp>
        <p:nvSpPr>
          <p:cNvPr id="28" name="Text Placeholder 2"/>
          <p:cNvSpPr>
            <a:spLocks noGrp="1"/>
          </p:cNvSpPr>
          <p:nvPr>
            <p:ph type="body" idx="1"/>
          </p:nvPr>
        </p:nvSpPr>
        <p:spPr>
          <a:xfrm>
            <a:off x="406399" y="4717775"/>
            <a:ext cx="11430874" cy="870231"/>
          </a:xfrm>
          <a:prstGeom prst="rect">
            <a:avLst/>
          </a:prstGeom>
        </p:spPr>
        <p:txBody>
          <a:bodyPr lIns="0" tIns="0" rIns="0" bIns="0" anchor="b">
            <a:noAutofit/>
          </a:bodyPr>
          <a:lstStyle>
            <a:lvl1pPr marL="0" indent="0">
              <a:buNone/>
              <a:defRPr sz="3800" b="1" baseline="0">
                <a:ln>
                  <a:noFill/>
                </a:ln>
                <a:solidFill>
                  <a:srgbClr val="E61D2B"/>
                </a:solidFill>
                <a:latin typeface="+mn-lt"/>
                <a:cs typeface="Calibri" panose="020F0502020204030204" pitchFamily="34" charset="0"/>
              </a:defRPr>
            </a:lvl1pPr>
            <a:lvl2pPr marL="457143" indent="0">
              <a:buNone/>
              <a:defRPr sz="1800">
                <a:solidFill>
                  <a:schemeClr val="tx1">
                    <a:tint val="75000"/>
                  </a:schemeClr>
                </a:solidFill>
              </a:defRPr>
            </a:lvl2pPr>
            <a:lvl3pPr marL="914286" indent="0">
              <a:buNone/>
              <a:defRPr sz="1600">
                <a:solidFill>
                  <a:schemeClr val="tx1">
                    <a:tint val="75000"/>
                  </a:schemeClr>
                </a:solidFill>
              </a:defRPr>
            </a:lvl3pPr>
            <a:lvl4pPr marL="1371428" indent="0">
              <a:buNone/>
              <a:defRPr sz="1400">
                <a:solidFill>
                  <a:schemeClr val="tx1">
                    <a:tint val="75000"/>
                  </a:schemeClr>
                </a:solidFill>
              </a:defRPr>
            </a:lvl4pPr>
            <a:lvl5pPr marL="1828573" indent="0">
              <a:buNone/>
              <a:defRPr sz="1400">
                <a:solidFill>
                  <a:schemeClr val="tx1">
                    <a:tint val="75000"/>
                  </a:schemeClr>
                </a:solidFill>
              </a:defRPr>
            </a:lvl5pPr>
            <a:lvl6pPr marL="2285715" indent="0">
              <a:buNone/>
              <a:defRPr sz="1400">
                <a:solidFill>
                  <a:schemeClr val="tx1">
                    <a:tint val="75000"/>
                  </a:schemeClr>
                </a:solidFill>
              </a:defRPr>
            </a:lvl6pPr>
            <a:lvl7pPr marL="2742858"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endParaRPr lang="en-US" dirty="0"/>
          </a:p>
        </p:txBody>
      </p:sp>
      <p:pic>
        <p:nvPicPr>
          <p:cNvPr id="32" name="Picture 3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05742" y="2118464"/>
            <a:ext cx="4589565" cy="1869337"/>
          </a:xfrm>
          <a:prstGeom prst="rect">
            <a:avLst/>
          </a:prstGeom>
        </p:spPr>
      </p:pic>
    </p:spTree>
    <p:extLst>
      <p:ext uri="{BB962C8B-B14F-4D97-AF65-F5344CB8AC3E}">
        <p14:creationId xmlns:p14="http://schemas.microsoft.com/office/powerpoint/2010/main" val="314003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3 Red Drop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159"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1590"/>
                        <a:ext cx="2116" cy="1587"/>
                      </a:xfrm>
                      <a:prstGeom prst="rect">
                        <a:avLst/>
                      </a:prstGeom>
                    </p:spPr>
                  </p:pic>
                </p:oleObj>
              </mc:Fallback>
            </mc:AlternateContent>
          </a:graphicData>
        </a:graphic>
      </p:graphicFrame>
      <p:pic>
        <p:nvPicPr>
          <p:cNvPr id="11" name="Content Placeholder 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6"/>
            <a:ext cx="12212997" cy="6871139"/>
          </a:xfrm>
          <a:prstGeom prst="rect">
            <a:avLst/>
          </a:prstGeom>
        </p:spPr>
      </p:pic>
      <p:sp>
        <p:nvSpPr>
          <p:cNvPr id="6" name="Text Placeholder 2"/>
          <p:cNvSpPr>
            <a:spLocks noGrp="1"/>
          </p:cNvSpPr>
          <p:nvPr>
            <p:ph type="body" idx="10"/>
          </p:nvPr>
        </p:nvSpPr>
        <p:spPr>
          <a:xfrm>
            <a:off x="406399" y="3833819"/>
            <a:ext cx="11430874" cy="814387"/>
          </a:xfrm>
          <a:prstGeom prst="rect">
            <a:avLst/>
          </a:prstGeom>
        </p:spPr>
        <p:txBody>
          <a:bodyPr lIns="0" tIns="0" rIns="0" bIns="0" anchor="ctr" anchorCtr="0">
            <a:noAutofit/>
          </a:bodyPr>
          <a:lstStyle>
            <a:lvl1pPr marL="0" indent="0">
              <a:buNone/>
              <a:defRPr sz="3800" b="1" baseline="0">
                <a:ln>
                  <a:noFill/>
                </a:ln>
                <a:solidFill>
                  <a:schemeClr val="bg1"/>
                </a:solidFill>
                <a:latin typeface="+mn-lt"/>
                <a:cs typeface="Calibri" panose="020F0502020204030204" pitchFamily="34" charset="0"/>
              </a:defRPr>
            </a:lvl1pPr>
            <a:lvl2pPr marL="457143" indent="0">
              <a:buNone/>
              <a:defRPr sz="1800">
                <a:solidFill>
                  <a:schemeClr val="tx1">
                    <a:tint val="75000"/>
                  </a:schemeClr>
                </a:solidFill>
              </a:defRPr>
            </a:lvl2pPr>
            <a:lvl3pPr marL="914286" indent="0">
              <a:buNone/>
              <a:defRPr sz="1600">
                <a:solidFill>
                  <a:schemeClr val="tx1">
                    <a:tint val="75000"/>
                  </a:schemeClr>
                </a:solidFill>
              </a:defRPr>
            </a:lvl3pPr>
            <a:lvl4pPr marL="1371428" indent="0">
              <a:buNone/>
              <a:defRPr sz="1400">
                <a:solidFill>
                  <a:schemeClr val="tx1">
                    <a:tint val="75000"/>
                  </a:schemeClr>
                </a:solidFill>
              </a:defRPr>
            </a:lvl4pPr>
            <a:lvl5pPr marL="1828573" indent="0">
              <a:buNone/>
              <a:defRPr sz="1400">
                <a:solidFill>
                  <a:schemeClr val="tx1">
                    <a:tint val="75000"/>
                  </a:schemeClr>
                </a:solidFill>
              </a:defRPr>
            </a:lvl5pPr>
            <a:lvl6pPr marL="2285715" indent="0">
              <a:buNone/>
              <a:defRPr sz="1400">
                <a:solidFill>
                  <a:schemeClr val="tx1">
                    <a:tint val="75000"/>
                  </a:schemeClr>
                </a:solidFill>
              </a:defRPr>
            </a:lvl6pPr>
            <a:lvl7pPr marL="2742858"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endParaRPr lang="en-US" dirty="0"/>
          </a:p>
        </p:txBody>
      </p:sp>
      <p:sp>
        <p:nvSpPr>
          <p:cNvPr id="27" name="Title 1"/>
          <p:cNvSpPr>
            <a:spLocks noGrp="1"/>
          </p:cNvSpPr>
          <p:nvPr>
            <p:ph type="title"/>
          </p:nvPr>
        </p:nvSpPr>
        <p:spPr>
          <a:xfrm>
            <a:off x="406399" y="5650539"/>
            <a:ext cx="11430874" cy="699467"/>
          </a:xfrm>
          <a:prstGeom prst="rect">
            <a:avLst/>
          </a:prstGeom>
        </p:spPr>
        <p:txBody>
          <a:bodyPr lIns="0" tIns="0" rIns="0" bIns="0" anchor="ctr" anchorCtr="0">
            <a:noAutofit/>
          </a:bodyPr>
          <a:lstStyle>
            <a:lvl1pPr algn="l">
              <a:defRPr sz="2800" b="0" cap="all">
                <a:ln>
                  <a:noFill/>
                </a:ln>
                <a:solidFill>
                  <a:schemeClr val="bg1"/>
                </a:solidFill>
                <a:latin typeface="+mn-lt"/>
                <a:cs typeface="Calibri" panose="020F0502020204030204" pitchFamily="34" charset="0"/>
              </a:defRPr>
            </a:lvl1pPr>
          </a:lstStyle>
          <a:p>
            <a:endParaRPr lang="en-US" dirty="0"/>
          </a:p>
        </p:txBody>
      </p:sp>
      <p:sp>
        <p:nvSpPr>
          <p:cNvPr id="28" name="Text Placeholder 2"/>
          <p:cNvSpPr>
            <a:spLocks noGrp="1"/>
          </p:cNvSpPr>
          <p:nvPr>
            <p:ph type="body" idx="1"/>
          </p:nvPr>
        </p:nvSpPr>
        <p:spPr>
          <a:xfrm>
            <a:off x="406399" y="4740760"/>
            <a:ext cx="11430874" cy="817222"/>
          </a:xfrm>
          <a:prstGeom prst="rect">
            <a:avLst/>
          </a:prstGeom>
        </p:spPr>
        <p:txBody>
          <a:bodyPr lIns="0" tIns="0" rIns="0" bIns="0" anchor="ctr" anchorCtr="0">
            <a:noAutofit/>
          </a:bodyPr>
          <a:lstStyle>
            <a:lvl1pPr marL="0" indent="0">
              <a:buNone/>
              <a:defRPr sz="3800" b="1" baseline="0">
                <a:ln>
                  <a:noFill/>
                </a:ln>
                <a:solidFill>
                  <a:schemeClr val="bg1"/>
                </a:solidFill>
                <a:latin typeface="+mn-lt"/>
                <a:cs typeface="Calibri" panose="020F0502020204030204" pitchFamily="34" charset="0"/>
              </a:defRPr>
            </a:lvl1pPr>
            <a:lvl2pPr marL="457143" indent="0">
              <a:buNone/>
              <a:defRPr sz="1800">
                <a:solidFill>
                  <a:schemeClr val="tx1">
                    <a:tint val="75000"/>
                  </a:schemeClr>
                </a:solidFill>
              </a:defRPr>
            </a:lvl2pPr>
            <a:lvl3pPr marL="914286" indent="0">
              <a:buNone/>
              <a:defRPr sz="1600">
                <a:solidFill>
                  <a:schemeClr val="tx1">
                    <a:tint val="75000"/>
                  </a:schemeClr>
                </a:solidFill>
              </a:defRPr>
            </a:lvl3pPr>
            <a:lvl4pPr marL="1371428" indent="0">
              <a:buNone/>
              <a:defRPr sz="1400">
                <a:solidFill>
                  <a:schemeClr val="tx1">
                    <a:tint val="75000"/>
                  </a:schemeClr>
                </a:solidFill>
              </a:defRPr>
            </a:lvl4pPr>
            <a:lvl5pPr marL="1828573" indent="0">
              <a:buNone/>
              <a:defRPr sz="1400">
                <a:solidFill>
                  <a:schemeClr val="tx1">
                    <a:tint val="75000"/>
                  </a:schemeClr>
                </a:solidFill>
              </a:defRPr>
            </a:lvl5pPr>
            <a:lvl6pPr marL="2285715" indent="0">
              <a:buNone/>
              <a:defRPr sz="1400">
                <a:solidFill>
                  <a:schemeClr val="tx1">
                    <a:tint val="75000"/>
                  </a:schemeClr>
                </a:solidFill>
              </a:defRPr>
            </a:lvl6pPr>
            <a:lvl7pPr marL="2742858"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endParaRPr lang="en-US" dirty="0"/>
          </a:p>
        </p:txBody>
      </p:sp>
      <p:sp>
        <p:nvSpPr>
          <p:cNvPr id="35" name="Oval 34"/>
          <p:cNvSpPr/>
          <p:nvPr userDrawn="1"/>
        </p:nvSpPr>
        <p:spPr>
          <a:xfrm rot="15413232">
            <a:off x="551898" y="-1377460"/>
            <a:ext cx="4993794" cy="5097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248213" y="714204"/>
            <a:ext cx="3604751" cy="1468220"/>
          </a:xfrm>
          <a:prstGeom prst="rect">
            <a:avLst/>
          </a:prstGeom>
        </p:spPr>
      </p:pic>
    </p:spTree>
    <p:extLst>
      <p:ext uri="{BB962C8B-B14F-4D97-AF65-F5344CB8AC3E}">
        <p14:creationId xmlns:p14="http://schemas.microsoft.com/office/powerpoint/2010/main" val="12168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183" name="think-cell Slide" r:id="rId4" imgW="493" imgH="493" progId="TCLayout.ActiveDocument.1">
                  <p:embed/>
                </p:oleObj>
              </mc:Choice>
              <mc:Fallback>
                <p:oleObj name="think-cell Slide" r:id="rId4" imgW="493" imgH="493"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McK 2. Slide Title"/>
          <p:cNvSpPr>
            <a:spLocks noGrp="1"/>
          </p:cNvSpPr>
          <p:nvPr>
            <p:ph type="title"/>
          </p:nvPr>
        </p:nvSpPr>
        <p:spPr>
          <a:xfrm>
            <a:off x="232663" y="284773"/>
            <a:ext cx="11725484" cy="384465"/>
          </a:xfrm>
          <a:prstGeom prst="rect">
            <a:avLst/>
          </a:prstGeom>
        </p:spPr>
        <p:txBody>
          <a:bodyPr lIns="0" tIns="0" rIns="0" bIns="0"/>
          <a:lstStyle>
            <a:lvl1pPr algn="l">
              <a:defRPr sz="2800" b="1">
                <a:solidFill>
                  <a:srgbClr val="E61D2B"/>
                </a:solidFill>
              </a:defRPr>
            </a:lvl1pPr>
          </a:lstStyle>
          <a:p>
            <a:r>
              <a:rPr lang="en-US"/>
              <a:t>Click to edit Master title style</a:t>
            </a:r>
            <a:endParaRPr lang="en-US" dirty="0"/>
          </a:p>
        </p:txBody>
      </p:sp>
      <p:sp>
        <p:nvSpPr>
          <p:cNvPr id="7" name="Rectangle 6"/>
          <p:cNvSpPr/>
          <p:nvPr userDrawn="1"/>
        </p:nvSpPr>
        <p:spPr>
          <a:xfrm>
            <a:off x="0" y="6705601"/>
            <a:ext cx="12195176" cy="165678"/>
          </a:xfrm>
          <a:prstGeom prst="rect">
            <a:avLst/>
          </a:prstGeom>
          <a:solidFill>
            <a:srgbClr val="E61D2B"/>
          </a:solidFill>
          <a:ln w="6350" cap="flat" cmpd="sng" algn="ctr">
            <a:noFill/>
            <a:prstDash val="solid"/>
            <a:miter lim="800000"/>
          </a:ln>
          <a:effectLst/>
        </p:spPr>
        <p:txBody>
          <a:bodyPr lIns="91402" tIns="45718" rIns="91402" bIns="45718" rtlCol="0" anchor="ctr"/>
          <a:lstStyle/>
          <a:p>
            <a:pPr algn="ctr" defTabSz="913969">
              <a:defRPr/>
            </a:pPr>
            <a:endParaRPr lang="en-US" sz="1900" kern="0" dirty="0">
              <a:solidFill>
                <a:srgbClr val="3F3F3F"/>
              </a:solidFill>
            </a:endParaRPr>
          </a:p>
        </p:txBody>
      </p:sp>
      <p:sp>
        <p:nvSpPr>
          <p:cNvPr id="8" name="Slide Number"/>
          <p:cNvSpPr txBox="1">
            <a:spLocks/>
          </p:cNvSpPr>
          <p:nvPr userDrawn="1"/>
        </p:nvSpPr>
        <p:spPr>
          <a:xfrm>
            <a:off x="11806392" y="6492454"/>
            <a:ext cx="284012" cy="155496"/>
          </a:xfrm>
          <a:prstGeom prst="rect">
            <a:avLst/>
          </a:prstGeom>
        </p:spPr>
        <p:txBody>
          <a:bodyPr vert="horz" wrap="none" lIns="0" tIns="0" rIns="0" bIns="0" rtlCol="0" anchor="b" anchorCtr="0">
            <a:noAutofit/>
          </a:bodyPr>
          <a:lstStyle>
            <a:defPPr>
              <a:defRPr lang="en-US"/>
            </a:defPPr>
            <a:lvl1pPr>
              <a:defRPr sz="1000" baseline="0">
                <a:latin typeface="+mn-lt"/>
              </a:defRPr>
            </a:lvl1pPr>
          </a:lstStyle>
          <a:p>
            <a:pPr lvl="0"/>
            <a:fld id="{42C328C1-A84F-4A39-A664-DBA00541A8C6}" type="slidenum">
              <a:rPr lang="en-US" sz="1020" smtClean="0">
                <a:solidFill>
                  <a:schemeClr val="bg1">
                    <a:lumMod val="50000"/>
                  </a:schemeClr>
                </a:solidFill>
              </a:rPr>
              <a:pPr lvl="0"/>
              <a:t>‹#›</a:t>
            </a:fld>
            <a:endParaRPr lang="en-US" sz="1020" dirty="0">
              <a:solidFill>
                <a:schemeClr val="bg1">
                  <a:lumMod val="50000"/>
                </a:schemeClr>
              </a:solidFill>
            </a:endParaRPr>
          </a:p>
        </p:txBody>
      </p:sp>
      <p:sp>
        <p:nvSpPr>
          <p:cNvPr id="10" name="Rectangle 9"/>
          <p:cNvSpPr/>
          <p:nvPr userDrawn="1"/>
        </p:nvSpPr>
        <p:spPr>
          <a:xfrm>
            <a:off x="3230862" y="6664240"/>
            <a:ext cx="6094412" cy="246221"/>
          </a:xfrm>
          <a:prstGeom prst="rect">
            <a:avLst/>
          </a:prstGeom>
        </p:spPr>
        <p:txBody>
          <a:bodyPr>
            <a:spAutoFit/>
          </a:bodyPr>
          <a:lstStyle/>
          <a:p>
            <a:pPr algn="ctr"/>
            <a:r>
              <a:rPr lang="en-US" sz="1000" dirty="0">
                <a:solidFill>
                  <a:schemeClr val="bg1"/>
                </a:solidFill>
              </a:rPr>
              <a:t>Classified - Confidential</a:t>
            </a:r>
          </a:p>
        </p:txBody>
      </p:sp>
    </p:spTree>
    <p:extLst>
      <p:ext uri="{BB962C8B-B14F-4D97-AF65-F5344CB8AC3E}">
        <p14:creationId xmlns:p14="http://schemas.microsoft.com/office/powerpoint/2010/main" val="895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5207"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90" y="1591"/>
                        <a:ext cx="1587" cy="1587"/>
                      </a:xfrm>
                      <a:prstGeom prst="rect">
                        <a:avLst/>
                      </a:prstGeom>
                    </p:spPr>
                  </p:pic>
                </p:oleObj>
              </mc:Fallback>
            </mc:AlternateContent>
          </a:graphicData>
        </a:graphic>
      </p:graphicFrame>
      <p:sp>
        <p:nvSpPr>
          <p:cNvPr id="6" name="McK 2. Slide Title"/>
          <p:cNvSpPr>
            <a:spLocks noGrp="1"/>
          </p:cNvSpPr>
          <p:nvPr>
            <p:ph type="title"/>
          </p:nvPr>
        </p:nvSpPr>
        <p:spPr>
          <a:xfrm>
            <a:off x="232663" y="284773"/>
            <a:ext cx="11725484" cy="384465"/>
          </a:xfrm>
          <a:prstGeom prst="rect">
            <a:avLst/>
          </a:prstGeom>
        </p:spPr>
        <p:txBody>
          <a:bodyPr lIns="0" tIns="0" rIns="0" bIns="0"/>
          <a:lstStyle>
            <a:lvl1pPr algn="l">
              <a:defRPr sz="2800" b="1">
                <a:solidFill>
                  <a:srgbClr val="E61D2B"/>
                </a:solidFill>
              </a:defRPr>
            </a:lvl1pPr>
          </a:lstStyle>
          <a:p>
            <a:r>
              <a:rPr lang="en-US"/>
              <a:t>Click to edit Master title style</a:t>
            </a:r>
            <a:endParaRPr lang="en-US" dirty="0"/>
          </a:p>
        </p:txBody>
      </p:sp>
      <p:sp>
        <p:nvSpPr>
          <p:cNvPr id="7" name="Rectangle 6"/>
          <p:cNvSpPr/>
          <p:nvPr userDrawn="1"/>
        </p:nvSpPr>
        <p:spPr>
          <a:xfrm>
            <a:off x="0" y="6705601"/>
            <a:ext cx="12195176" cy="165678"/>
          </a:xfrm>
          <a:prstGeom prst="rect">
            <a:avLst/>
          </a:prstGeom>
          <a:solidFill>
            <a:srgbClr val="E61D2B"/>
          </a:solidFill>
          <a:ln w="6350" cap="flat" cmpd="sng" algn="ctr">
            <a:noFill/>
            <a:prstDash val="solid"/>
            <a:miter lim="800000"/>
          </a:ln>
          <a:effectLst/>
        </p:spPr>
        <p:txBody>
          <a:bodyPr lIns="91378" tIns="45706" rIns="91378" bIns="45706" rtlCol="0" anchor="ctr"/>
          <a:lstStyle/>
          <a:p>
            <a:pPr algn="ctr" defTabSz="913695">
              <a:defRPr/>
            </a:pPr>
            <a:endParaRPr lang="en-US" sz="1899" kern="0">
              <a:solidFill>
                <a:srgbClr val="3F3F3F"/>
              </a:solidFill>
            </a:endParaRPr>
          </a:p>
        </p:txBody>
      </p:sp>
      <p:sp>
        <p:nvSpPr>
          <p:cNvPr id="8" name="Slide Number"/>
          <p:cNvSpPr txBox="1">
            <a:spLocks/>
          </p:cNvSpPr>
          <p:nvPr userDrawn="1"/>
        </p:nvSpPr>
        <p:spPr>
          <a:xfrm>
            <a:off x="11806392" y="6492454"/>
            <a:ext cx="284012" cy="155496"/>
          </a:xfrm>
          <a:prstGeom prst="rect">
            <a:avLst/>
          </a:prstGeom>
        </p:spPr>
        <p:txBody>
          <a:bodyPr vert="horz" wrap="none" lIns="0" tIns="0" rIns="0" bIns="0" rtlCol="0" anchor="b" anchorCtr="0">
            <a:noAutofit/>
          </a:bodyPr>
          <a:lstStyle>
            <a:defPPr>
              <a:defRPr lang="en-US"/>
            </a:defPPr>
            <a:lvl1pPr>
              <a:defRPr sz="1000" baseline="0">
                <a:latin typeface="+mn-lt"/>
              </a:defRPr>
            </a:lvl1pPr>
          </a:lstStyle>
          <a:p>
            <a:fld id="{42C328C1-A84F-4A39-A664-DBA00541A8C6}" type="slidenum">
              <a:rPr lang="en-US" sz="1020" smtClean="0">
                <a:solidFill>
                  <a:srgbClr val="FFFFFF">
                    <a:lumMod val="50000"/>
                  </a:srgbClr>
                </a:solidFill>
              </a:rPr>
              <a:pPr/>
              <a:t>‹#›</a:t>
            </a:fld>
            <a:endParaRPr lang="en-US" sz="1020" dirty="0">
              <a:solidFill>
                <a:srgbClr val="FFFFFF">
                  <a:lumMod val="50000"/>
                </a:srgbClr>
              </a:solidFill>
            </a:endParaRPr>
          </a:p>
        </p:txBody>
      </p:sp>
      <p:sp>
        <p:nvSpPr>
          <p:cNvPr id="9" name="Text Placeholder 9"/>
          <p:cNvSpPr txBox="1">
            <a:spLocks/>
          </p:cNvSpPr>
          <p:nvPr userDrawn="1"/>
        </p:nvSpPr>
        <p:spPr>
          <a:xfrm>
            <a:off x="5211268" y="6665532"/>
            <a:ext cx="2021478" cy="228600"/>
          </a:xfrm>
          <a:prstGeom prst="rect">
            <a:avLst/>
          </a:prstGeom>
        </p:spPr>
        <p:txBody>
          <a:bodyPr/>
          <a:lstStyle>
            <a:lvl1pPr marL="0" indent="0" algn="l" defTabSz="914377" rtl="0" eaLnBrk="1" latinLnBrk="0" hangingPunct="1">
              <a:spcBef>
                <a:spcPct val="20000"/>
              </a:spcBef>
              <a:buFont typeface="Arial" panose="020B0604020202020204" pitchFamily="34" charset="0"/>
              <a:buNone/>
              <a:defRPr sz="1000" kern="1200">
                <a:solidFill>
                  <a:schemeClr val="tx1">
                    <a:lumMod val="50000"/>
                    <a:lumOff val="50000"/>
                  </a:schemeClr>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a:solidFill>
                  <a:srgbClr val="FFFFFF"/>
                </a:solidFill>
              </a:rPr>
              <a:t>Classified - Confidential</a:t>
            </a:r>
          </a:p>
        </p:txBody>
      </p:sp>
    </p:spTree>
    <p:extLst>
      <p:ext uri="{BB962C8B-B14F-4D97-AF65-F5344CB8AC3E}">
        <p14:creationId xmlns:p14="http://schemas.microsoft.com/office/powerpoint/2010/main" val="3567407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231" name="think-cell Slide" r:id="rId4" imgW="493" imgH="493" progId="TCLayout.ActiveDocument.1">
                  <p:embed/>
                </p:oleObj>
              </mc:Choice>
              <mc:Fallback>
                <p:oleObj name="think-cell Slide" r:id="rId4" imgW="493" imgH="493" progId="TCLayout.ActiveDocument.1">
                  <p:embed/>
                  <p:pic>
                    <p:nvPicPr>
                      <p:cNvPr id="7" name="Object 6"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a:defRPr>
            </a:lvl1pPr>
          </a:lstStyle>
          <a:p>
            <a:fld id="{0263C000-7AF4-474F-8970-708CBC499BFC}" type="datetimeFigureOut">
              <a:rPr lang="en-US" smtClean="0">
                <a:solidFill>
                  <a:prstClr val="black"/>
                </a:solidFill>
              </a:rPr>
              <a:pPr/>
              <a:t>9/15/2019</a:t>
            </a:fld>
            <a:endParaRPr lang="en-US" dirty="0">
              <a:solidFill>
                <a:prstClr val="black"/>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lvl1pPr>
              <a:defRPr>
                <a:latin typeface="Century Gothic"/>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a:defRPr>
            </a:lvl1pPr>
          </a:lstStyle>
          <a:p>
            <a:fld id="{4259650B-3E9E-4017-B620-37CDD29CA70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489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two column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10F392-D6F7-4318-B094-5DB58968E54A}"/>
              </a:ext>
            </a:extLst>
          </p:cNvPr>
          <p:cNvSpPr txBox="1">
            <a:spLocks noChangeArrowheads="1"/>
          </p:cNvSpPr>
          <p:nvPr userDrawn="1"/>
        </p:nvSpPr>
        <p:spPr bwMode="auto">
          <a:xfrm>
            <a:off x="6011863" y="6418265"/>
            <a:ext cx="560863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a:t>Proactively </a:t>
            </a:r>
            <a:r>
              <a:rPr lang="en-US" altLang="en-US" sz="1200" b="1">
                <a:solidFill>
                  <a:schemeClr val="tx2"/>
                </a:solidFill>
                <a:cs typeface="Arial" panose="020B0604020202020204" pitchFamily="34" charset="0"/>
              </a:rPr>
              <a:t>create</a:t>
            </a:r>
            <a:r>
              <a:rPr lang="en-US" altLang="en-US" sz="1200"/>
              <a:t>, </a:t>
            </a:r>
            <a:r>
              <a:rPr lang="en-US" altLang="en-US" sz="1200" b="1">
                <a:solidFill>
                  <a:srgbClr val="FF0000"/>
                </a:solidFill>
              </a:rPr>
              <a:t>strengthen</a:t>
            </a:r>
            <a:r>
              <a:rPr lang="en-US" altLang="en-US" sz="1200"/>
              <a:t> and </a:t>
            </a:r>
            <a:r>
              <a:rPr lang="en-US" altLang="en-US" sz="1200" b="1">
                <a:solidFill>
                  <a:srgbClr val="FF0000"/>
                </a:solidFill>
              </a:rPr>
              <a:t>protect</a:t>
            </a:r>
            <a:r>
              <a:rPr lang="en-US" altLang="en-US" sz="1200"/>
              <a:t> the Company’s </a:t>
            </a:r>
            <a:r>
              <a:rPr lang="en-US" altLang="en-US" sz="1200" b="1">
                <a:solidFill>
                  <a:srgbClr val="FF0000"/>
                </a:solidFill>
              </a:rPr>
              <a:t>brands</a:t>
            </a:r>
            <a:r>
              <a:rPr lang="en-US" altLang="en-US" sz="1200"/>
              <a:t> and </a:t>
            </a:r>
            <a:r>
              <a:rPr lang="en-US" altLang="en-US" sz="1200" b="1">
                <a:solidFill>
                  <a:srgbClr val="FF0000"/>
                </a:solidFill>
              </a:rPr>
              <a:t>assets</a:t>
            </a:r>
            <a:endParaRPr lang="en-US" altLang="en-US" sz="1200" b="1"/>
          </a:p>
        </p:txBody>
      </p:sp>
      <p:sp>
        <p:nvSpPr>
          <p:cNvPr id="10" name="Title 1"/>
          <p:cNvSpPr>
            <a:spLocks noGrp="1"/>
          </p:cNvSpPr>
          <p:nvPr>
            <p:ph type="title"/>
          </p:nvPr>
        </p:nvSpPr>
        <p:spPr>
          <a:xfrm>
            <a:off x="342900" y="319090"/>
            <a:ext cx="11468100" cy="822325"/>
          </a:xfrm>
          <a:prstGeom prst="rect">
            <a:avLst/>
          </a:prstGeom>
        </p:spPr>
        <p:txBody>
          <a:bodyPr lIns="0" tIns="0" rIns="0" bIns="0" anchor="t">
            <a:noAutofit/>
          </a:bodyPr>
          <a:lstStyle>
            <a:lvl1pPr algn="l">
              <a:lnSpc>
                <a:spcPct val="85000"/>
              </a:lnSpc>
              <a:spcBef>
                <a:spcPts val="0"/>
              </a:spcBef>
              <a:defRPr sz="3999">
                <a:solidFill>
                  <a:schemeClr val="tx2"/>
                </a:solidFill>
              </a:defRPr>
            </a:lvl1pPr>
          </a:lstStyle>
          <a:p>
            <a:r>
              <a:rPr lang="en-US" altLang="x-none"/>
              <a:t>Click to edit Master title style</a:t>
            </a:r>
            <a:endParaRPr lang="en-US" dirty="0"/>
          </a:p>
        </p:txBody>
      </p:sp>
      <p:sp>
        <p:nvSpPr>
          <p:cNvPr id="14" name="Content Placeholder 2"/>
          <p:cNvSpPr>
            <a:spLocks noGrp="1"/>
          </p:cNvSpPr>
          <p:nvPr>
            <p:ph sz="quarter" idx="10"/>
          </p:nvPr>
        </p:nvSpPr>
        <p:spPr>
          <a:xfrm>
            <a:off x="342901" y="1450975"/>
            <a:ext cx="5520269" cy="4541838"/>
          </a:xfrm>
          <a:prstGeom prst="rect">
            <a:avLst/>
          </a:prstGeom>
        </p:spPr>
        <p:txBody>
          <a:bodyPr vert="horz" lIns="0" tIns="0" rIns="0" bIns="0"/>
          <a:lstStyle>
            <a:lvl1pPr marL="0" indent="0">
              <a:lnSpc>
                <a:spcPct val="90000"/>
              </a:lnSpc>
              <a:spcBef>
                <a:spcPts val="0"/>
              </a:spcBef>
              <a:spcAft>
                <a:spcPts val="800"/>
              </a:spcAft>
              <a:buNone/>
              <a:defRPr sz="2799"/>
            </a:lvl1pPr>
            <a:lvl2pPr marL="453889" indent="-107918">
              <a:lnSpc>
                <a:spcPct val="90000"/>
              </a:lnSpc>
              <a:spcBef>
                <a:spcPts val="0"/>
              </a:spcBef>
              <a:spcAft>
                <a:spcPts val="800"/>
              </a:spcAft>
              <a:buFont typeface="Arial"/>
              <a:buChar char="•"/>
              <a:defRPr sz="2799" b="0"/>
            </a:lvl2pPr>
            <a:lvl3pPr marL="915713" indent="-172986">
              <a:lnSpc>
                <a:spcPct val="90000"/>
              </a:lnSpc>
              <a:spcBef>
                <a:spcPts val="0"/>
              </a:spcBef>
              <a:spcAft>
                <a:spcPts val="800"/>
              </a:spcAft>
              <a:buFont typeface="Lucida Grande"/>
              <a:buChar char="-"/>
              <a:defRPr sz="2799" b="0"/>
            </a:lvl3pPr>
            <a:lvl4pPr>
              <a:lnSpc>
                <a:spcPct val="90000"/>
              </a:lnSpc>
              <a:spcBef>
                <a:spcPts val="0"/>
              </a:spcBef>
              <a:spcAft>
                <a:spcPts val="800"/>
              </a:spcAft>
              <a:defRPr/>
            </a:lvl4pPr>
            <a:lvl5pPr>
              <a:lnSpc>
                <a:spcPct val="90000"/>
              </a:lnSpc>
              <a:spcBef>
                <a:spcPts val="0"/>
              </a:spcBef>
              <a:spcAft>
                <a:spcPts val="800"/>
              </a:spcAft>
              <a:defRPr/>
            </a:lvl5pPr>
          </a:lstStyle>
          <a:p>
            <a:pPr lvl="0"/>
            <a:r>
              <a:rPr lang="en-US"/>
              <a:t>Click to edit Master text styles</a:t>
            </a:r>
          </a:p>
          <a:p>
            <a:pPr lvl="1"/>
            <a:r>
              <a:rPr lang="en-US"/>
              <a:t>Second level</a:t>
            </a:r>
          </a:p>
          <a:p>
            <a:pPr lvl="2"/>
            <a:r>
              <a:rPr lang="en-US"/>
              <a:t>Third level</a:t>
            </a:r>
          </a:p>
        </p:txBody>
      </p:sp>
      <p:sp>
        <p:nvSpPr>
          <p:cNvPr id="20" name="Content Placeholder 2"/>
          <p:cNvSpPr>
            <a:spLocks noGrp="1"/>
          </p:cNvSpPr>
          <p:nvPr>
            <p:ph sz="quarter" idx="11"/>
          </p:nvPr>
        </p:nvSpPr>
        <p:spPr>
          <a:xfrm>
            <a:off x="6324600" y="1450975"/>
            <a:ext cx="5486400" cy="4541838"/>
          </a:xfrm>
          <a:prstGeom prst="rect">
            <a:avLst/>
          </a:prstGeom>
        </p:spPr>
        <p:txBody>
          <a:bodyPr vert="horz" lIns="0" tIns="0" rIns="0" bIns="0"/>
          <a:lstStyle>
            <a:lvl1pPr marL="0" indent="0">
              <a:lnSpc>
                <a:spcPct val="90000"/>
              </a:lnSpc>
              <a:spcBef>
                <a:spcPts val="0"/>
              </a:spcBef>
              <a:spcAft>
                <a:spcPts val="800"/>
              </a:spcAft>
              <a:buNone/>
              <a:defRPr sz="2799"/>
            </a:lvl1pPr>
            <a:lvl2pPr marL="453889" indent="-107918">
              <a:lnSpc>
                <a:spcPct val="90000"/>
              </a:lnSpc>
              <a:spcBef>
                <a:spcPts val="0"/>
              </a:spcBef>
              <a:spcAft>
                <a:spcPts val="800"/>
              </a:spcAft>
              <a:buFont typeface="Arial"/>
              <a:buChar char="•"/>
              <a:defRPr sz="2799" b="0"/>
            </a:lvl2pPr>
            <a:lvl3pPr marL="915713" indent="-172986">
              <a:lnSpc>
                <a:spcPct val="90000"/>
              </a:lnSpc>
              <a:spcBef>
                <a:spcPts val="0"/>
              </a:spcBef>
              <a:spcAft>
                <a:spcPts val="800"/>
              </a:spcAft>
              <a:buFont typeface="Lucida Grande"/>
              <a:buChar char="-"/>
              <a:defRPr sz="2799" b="0"/>
            </a:lvl3pPr>
            <a:lvl4pPr>
              <a:lnSpc>
                <a:spcPct val="90000"/>
              </a:lnSpc>
              <a:spcBef>
                <a:spcPts val="0"/>
              </a:spcBef>
              <a:spcAft>
                <a:spcPts val="800"/>
              </a:spcAft>
              <a:defRPr/>
            </a:lvl4pPr>
            <a:lvl5pPr>
              <a:lnSpc>
                <a:spcPct val="90000"/>
              </a:lnSpc>
              <a:spcBef>
                <a:spcPts val="0"/>
              </a:spcBef>
              <a:spcAft>
                <a:spcPts val="800"/>
              </a:spcAf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992865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_4 Boxes">
    <p:spTree>
      <p:nvGrpSpPr>
        <p:cNvPr id="1" name=""/>
        <p:cNvGrpSpPr/>
        <p:nvPr/>
      </p:nvGrpSpPr>
      <p:grpSpPr>
        <a:xfrm>
          <a:off x="0" y="0"/>
          <a:ext cx="0" cy="0"/>
          <a:chOff x="0" y="0"/>
          <a:chExt cx="0" cy="0"/>
        </a:xfrm>
      </p:grpSpPr>
      <p:sp>
        <p:nvSpPr>
          <p:cNvPr id="2" name="Title 1"/>
          <p:cNvSpPr>
            <a:spLocks noGrp="1"/>
          </p:cNvSpPr>
          <p:nvPr>
            <p:ph type="title"/>
          </p:nvPr>
        </p:nvSpPr>
        <p:spPr>
          <a:xfrm>
            <a:off x="823459" y="274638"/>
            <a:ext cx="10485121" cy="1143000"/>
          </a:xfrm>
        </p:spPr>
        <p:txBody>
          <a:bodyPr/>
          <a:lstStyle>
            <a:lvl1pPr>
              <a:defRPr>
                <a:solidFill>
                  <a:srgbClr val="004B87"/>
                </a:solidFill>
              </a:defRPr>
            </a:lvl1pPr>
          </a:lstStyle>
          <a:p>
            <a:r>
              <a:rPr lang="en-US"/>
              <a:t>Click to edit Master title style</a:t>
            </a:r>
          </a:p>
        </p:txBody>
      </p:sp>
      <p:sp>
        <p:nvSpPr>
          <p:cNvPr id="11" name="TextBox 10"/>
          <p:cNvSpPr txBox="1"/>
          <p:nvPr userDrawn="1"/>
        </p:nvSpPr>
        <p:spPr>
          <a:xfrm>
            <a:off x="853442" y="6442019"/>
            <a:ext cx="455196" cy="246221"/>
          </a:xfrm>
          <a:prstGeom prst="rect">
            <a:avLst/>
          </a:prstGeom>
          <a:noFill/>
        </p:spPr>
        <p:txBody>
          <a:bodyPr wrap="square" lIns="0" rIns="0" rtlCol="0">
            <a:noAutofit/>
          </a:bodyPr>
          <a:lstStyle/>
          <a:p>
            <a:pPr defTabSz="457063"/>
            <a:fld id="{54EF04B2-E40E-3244-97D0-2679877FEB57}" type="slidenum">
              <a:rPr lang="en-US" sz="1000">
                <a:solidFill>
                  <a:srgbClr val="000000"/>
                </a:solidFill>
              </a:rPr>
              <a:pPr defTabSz="457063"/>
              <a:t>‹#›</a:t>
            </a:fld>
            <a:endParaRPr lang="en-US" sz="1000" dirty="0">
              <a:solidFill>
                <a:srgbClr val="000000"/>
              </a:solidFill>
            </a:endParaRPr>
          </a:p>
        </p:txBody>
      </p:sp>
      <p:pic>
        <p:nvPicPr>
          <p:cNvPr id="12" name="Picture 11" descr="WestRock_h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7283" y="6418126"/>
            <a:ext cx="1521312" cy="256609"/>
          </a:xfrm>
          <a:prstGeom prst="rect">
            <a:avLst/>
          </a:prstGeom>
        </p:spPr>
      </p:pic>
      <p:sp>
        <p:nvSpPr>
          <p:cNvPr id="14" name="Content Placeholder 13"/>
          <p:cNvSpPr>
            <a:spLocks noGrp="1"/>
          </p:cNvSpPr>
          <p:nvPr>
            <p:ph sz="quarter" idx="16"/>
          </p:nvPr>
        </p:nvSpPr>
        <p:spPr>
          <a:xfrm>
            <a:off x="823038" y="1463040"/>
            <a:ext cx="5132832"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7"/>
          </p:nvPr>
        </p:nvSpPr>
        <p:spPr>
          <a:xfrm>
            <a:off x="823038" y="3883227"/>
            <a:ext cx="5132832"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p:cNvSpPr>
            <a:spLocks noGrp="1"/>
          </p:cNvSpPr>
          <p:nvPr>
            <p:ph sz="quarter" idx="18"/>
          </p:nvPr>
        </p:nvSpPr>
        <p:spPr>
          <a:xfrm>
            <a:off x="6205728" y="1463040"/>
            <a:ext cx="5132832"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3"/>
          <p:cNvSpPr>
            <a:spLocks noGrp="1"/>
          </p:cNvSpPr>
          <p:nvPr>
            <p:ph sz="quarter" idx="19"/>
          </p:nvPr>
        </p:nvSpPr>
        <p:spPr>
          <a:xfrm>
            <a:off x="6205728" y="3883227"/>
            <a:ext cx="5132832"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972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72364" y="6096001"/>
            <a:ext cx="1552072" cy="646981"/>
          </a:xfrm>
          <a:prstGeom prst="rect">
            <a:avLst/>
          </a:prstGeom>
        </p:spPr>
      </p:pic>
    </p:spTree>
    <p:extLst>
      <p:ext uri="{BB962C8B-B14F-4D97-AF65-F5344CB8AC3E}">
        <p14:creationId xmlns:p14="http://schemas.microsoft.com/office/powerpoint/2010/main" val="14114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grpSp>
        <p:nvGrpSpPr>
          <p:cNvPr id="6" name="Group 5"/>
          <p:cNvGrpSpPr/>
          <p:nvPr userDrawn="1"/>
        </p:nvGrpSpPr>
        <p:grpSpPr>
          <a:xfrm>
            <a:off x="10077278" y="6209234"/>
            <a:ext cx="1593392" cy="551280"/>
            <a:chOff x="2465679" y="4540592"/>
            <a:chExt cx="16465296" cy="5696641"/>
          </a:xfrm>
        </p:grpSpPr>
        <p:pic>
          <p:nvPicPr>
            <p:cNvPr id="8" name="Picture 7"/>
            <p:cNvPicPr>
              <a:picLocks noChangeAspect="1"/>
            </p:cNvPicPr>
            <p:nvPr/>
          </p:nvPicPr>
          <p:blipFill>
            <a:blip r:embed="rId2">
              <a:duotone>
                <a:prstClr val="black"/>
                <a:schemeClr val="tx1">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106887" y="4540592"/>
              <a:ext cx="9903851" cy="2988563"/>
            </a:xfrm>
            <a:prstGeom prst="rect">
              <a:avLst/>
            </a:prstGeom>
          </p:spPr>
        </p:pic>
        <p:pic>
          <p:nvPicPr>
            <p:cNvPr id="9" name="Picture 8"/>
            <p:cNvPicPr>
              <a:picLocks noChangeAspect="1"/>
            </p:cNvPicPr>
            <p:nvPr/>
          </p:nvPicPr>
          <p:blipFill>
            <a:blip r:embed="rId4" cstate="email">
              <a:duotone>
                <a:prstClr val="black"/>
                <a:schemeClr val="tx1">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465679" y="5226321"/>
              <a:ext cx="16465296" cy="5010912"/>
            </a:xfrm>
            <a:prstGeom prst="rect">
              <a:avLst/>
            </a:prstGeom>
          </p:spPr>
        </p:pic>
      </p:grpSp>
      <p:sp>
        <p:nvSpPr>
          <p:cNvPr id="10" name="Slide Number Placeholder 5"/>
          <p:cNvSpPr>
            <a:spLocks noGrp="1"/>
          </p:cNvSpPr>
          <p:nvPr userDrawn="1"/>
        </p:nvSpPr>
        <p:spPr>
          <a:xfrm>
            <a:off x="10242551" y="6208082"/>
            <a:ext cx="1699298" cy="365125"/>
          </a:xfrm>
          <a:prstGeom prst="rect">
            <a:avLst/>
          </a:prstGeom>
        </p:spPr>
        <p:txBody>
          <a:bodyPr vert="horz" lIns="91405" tIns="45702" rIns="91405" bIns="45702" rtlCol="0" anchor="ctr"/>
          <a:lstStyle>
            <a:defPPr>
              <a:defRPr lang="en-US"/>
            </a:defPPr>
            <a:lvl1pPr marL="0" algn="r" defTabSz="914400" rtl="0" eaLnBrk="1" latinLnBrk="0" hangingPunct="1">
              <a:defRPr sz="1200" b="0" i="0" kern="1200">
                <a:solidFill>
                  <a:schemeClr val="tx1">
                    <a:tint val="75000"/>
                  </a:schemeClr>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88C776-9DAD-493C-BC71-88B4C9F782CB}" type="slidenum">
              <a:rPr lang="en-US" sz="1200" smtClean="0"/>
              <a:pPr/>
              <a:t>‹#›</a:t>
            </a:fld>
            <a:endParaRPr lang="en-US" sz="1200" dirty="0"/>
          </a:p>
        </p:txBody>
      </p:sp>
    </p:spTree>
    <p:extLst>
      <p:ext uri="{BB962C8B-B14F-4D97-AF65-F5344CB8AC3E}">
        <p14:creationId xmlns:p14="http://schemas.microsoft.com/office/powerpoint/2010/main" val="11495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256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81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0" name="McK 2. Slide Title"/>
          <p:cNvSpPr>
            <a:spLocks noGrp="1"/>
          </p:cNvSpPr>
          <p:nvPr>
            <p:ph type="title" hasCustomPrompt="1"/>
          </p:nvPr>
        </p:nvSpPr>
        <p:spPr>
          <a:xfrm>
            <a:off x="232663" y="284771"/>
            <a:ext cx="11725484" cy="418614"/>
          </a:xfrm>
          <a:prstGeom prst="rect">
            <a:avLst/>
          </a:prstGeom>
        </p:spPr>
        <p:txBody>
          <a:bodyPr lIns="0" tIns="0" rIns="0" bIns="0"/>
          <a:lstStyle>
            <a:lvl1pPr algn="l">
              <a:defRPr sz="2400" b="1">
                <a:solidFill>
                  <a:srgbClr val="E61D2B"/>
                </a:solidFill>
              </a:defRPr>
            </a:lvl1pPr>
          </a:lstStyle>
          <a:p>
            <a:r>
              <a:rPr lang="en-US" dirty="0"/>
              <a:t>Agenda</a:t>
            </a:r>
          </a:p>
        </p:txBody>
      </p:sp>
      <p:sp>
        <p:nvSpPr>
          <p:cNvPr id="3" name="Text Placeholder 2"/>
          <p:cNvSpPr>
            <a:spLocks noGrp="1"/>
          </p:cNvSpPr>
          <p:nvPr>
            <p:ph type="body" sz="quarter" idx="12" hasCustomPrompt="1"/>
          </p:nvPr>
        </p:nvSpPr>
        <p:spPr>
          <a:xfrm>
            <a:off x="215163" y="1371600"/>
            <a:ext cx="11725313" cy="2103120"/>
          </a:xfrm>
          <a:prstGeom prst="rect">
            <a:avLst/>
          </a:prstGeom>
        </p:spPr>
        <p:txBody>
          <a:bodyPr/>
          <a:lstStyle>
            <a:lvl1pPr marL="342900" indent="-342900">
              <a:buClr>
                <a:srgbClr val="E61D2B"/>
              </a:buClr>
              <a:buFont typeface="Arial" panose="020B0604020202020204" pitchFamily="34" charset="0"/>
              <a:buChar char="●"/>
              <a:defRPr sz="2200" b="1" baseline="0"/>
            </a:lvl1pPr>
            <a:lvl2pPr>
              <a:defRPr sz="2000" b="1"/>
            </a:lvl2pPr>
            <a:lvl3pPr>
              <a:defRPr sz="2000" b="1"/>
            </a:lvl3pPr>
            <a:lvl4pPr>
              <a:defRPr sz="2000" b="1"/>
            </a:lvl4pPr>
            <a:lvl5pPr>
              <a:defRPr sz="2000" b="1"/>
            </a:lvl5pPr>
          </a:lstStyle>
          <a:p>
            <a:pPr lvl="0"/>
            <a:r>
              <a:rPr lang="en-US" dirty="0"/>
              <a:t>Click to edit topics</a:t>
            </a:r>
          </a:p>
          <a:p>
            <a:pPr lvl="0"/>
            <a:r>
              <a:rPr lang="en-US" dirty="0"/>
              <a:t>Topic 2</a:t>
            </a:r>
          </a:p>
          <a:p>
            <a:pPr lvl="0"/>
            <a:r>
              <a:rPr lang="en-US" dirty="0"/>
              <a:t>Topic 3</a:t>
            </a:r>
          </a:p>
        </p:txBody>
      </p:sp>
      <p:sp>
        <p:nvSpPr>
          <p:cNvPr id="7" name="Rectangle 6"/>
          <p:cNvSpPr/>
          <p:nvPr userDrawn="1"/>
        </p:nvSpPr>
        <p:spPr>
          <a:xfrm>
            <a:off x="0" y="6705601"/>
            <a:ext cx="12195176" cy="165678"/>
          </a:xfrm>
          <a:prstGeom prst="rect">
            <a:avLst/>
          </a:prstGeom>
          <a:solidFill>
            <a:srgbClr val="E61D2B"/>
          </a:solidFill>
          <a:ln w="6350" cap="flat" cmpd="sng" algn="ctr">
            <a:noFill/>
            <a:prstDash val="solid"/>
            <a:miter lim="800000"/>
          </a:ln>
          <a:effectLst/>
        </p:spPr>
        <p:txBody>
          <a:bodyPr lIns="91402" tIns="45718" rIns="91402" bIns="45718" rtlCol="0" anchor="ctr"/>
          <a:lstStyle/>
          <a:p>
            <a:pPr algn="ctr" defTabSz="913969">
              <a:defRPr/>
            </a:pPr>
            <a:endParaRPr lang="en-US" sz="1900" kern="0">
              <a:solidFill>
                <a:srgbClr val="3F3F3F"/>
              </a:solidFill>
            </a:endParaRPr>
          </a:p>
        </p:txBody>
      </p:sp>
      <p:sp>
        <p:nvSpPr>
          <p:cNvPr id="9" name="Slide Number"/>
          <p:cNvSpPr txBox="1">
            <a:spLocks/>
          </p:cNvSpPr>
          <p:nvPr userDrawn="1"/>
        </p:nvSpPr>
        <p:spPr>
          <a:xfrm>
            <a:off x="11806392" y="6492454"/>
            <a:ext cx="284012" cy="155496"/>
          </a:xfrm>
          <a:prstGeom prst="rect">
            <a:avLst/>
          </a:prstGeom>
        </p:spPr>
        <p:txBody>
          <a:bodyPr vert="horz" wrap="none" lIns="0" tIns="0" rIns="0" bIns="0" rtlCol="0" anchor="b" anchorCtr="0">
            <a:noAutofit/>
          </a:bodyPr>
          <a:lstStyle>
            <a:defPPr>
              <a:defRPr lang="en-US"/>
            </a:defPPr>
            <a:lvl1pPr>
              <a:defRPr sz="1000" baseline="0">
                <a:latin typeface="+mn-lt"/>
              </a:defRPr>
            </a:lvl1pPr>
          </a:lstStyle>
          <a:p>
            <a:pPr lvl="0"/>
            <a:fld id="{42C328C1-A84F-4A39-A664-DBA00541A8C6}" type="slidenum">
              <a:rPr lang="en-US" sz="1020" smtClean="0">
                <a:solidFill>
                  <a:schemeClr val="bg1">
                    <a:lumMod val="50000"/>
                  </a:schemeClr>
                </a:solidFill>
              </a:rPr>
              <a:pPr lvl="0"/>
              <a:t>‹#›</a:t>
            </a:fld>
            <a:endParaRPr lang="en-US" sz="1020" dirty="0">
              <a:solidFill>
                <a:schemeClr val="bg1">
                  <a:lumMod val="50000"/>
                </a:schemeClr>
              </a:solidFill>
            </a:endParaRPr>
          </a:p>
        </p:txBody>
      </p:sp>
      <p:sp>
        <p:nvSpPr>
          <p:cNvPr id="11" name="Text Placeholder 9"/>
          <p:cNvSpPr txBox="1">
            <a:spLocks/>
          </p:cNvSpPr>
          <p:nvPr userDrawn="1"/>
        </p:nvSpPr>
        <p:spPr>
          <a:xfrm>
            <a:off x="5211268" y="6665532"/>
            <a:ext cx="2021478" cy="228600"/>
          </a:xfrm>
          <a:prstGeom prst="rect">
            <a:avLst/>
          </a:prstGeom>
        </p:spPr>
        <p:txBody>
          <a:bodyPr/>
          <a:lstStyle>
            <a:lvl1pPr marL="0" indent="0" algn="l" defTabSz="914377" rtl="0" eaLnBrk="1" latinLnBrk="0" hangingPunct="1">
              <a:spcBef>
                <a:spcPct val="20000"/>
              </a:spcBef>
              <a:buFont typeface="Arial" panose="020B0604020202020204" pitchFamily="34" charset="0"/>
              <a:buNone/>
              <a:defRPr sz="1000" kern="1200">
                <a:solidFill>
                  <a:schemeClr val="tx1">
                    <a:lumMod val="50000"/>
                    <a:lumOff val="50000"/>
                  </a:schemeClr>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a:solidFill>
                  <a:schemeClr val="bg1"/>
                </a:solidFill>
              </a:rPr>
              <a:t>Classified - Confidential</a:t>
            </a:r>
          </a:p>
        </p:txBody>
      </p:sp>
      <p:sp>
        <p:nvSpPr>
          <p:cNvPr id="12" name="Text Placeholder 9"/>
          <p:cNvSpPr>
            <a:spLocks noGrp="1"/>
          </p:cNvSpPr>
          <p:nvPr>
            <p:ph type="body" sz="quarter" idx="11" hasCustomPrompt="1"/>
          </p:nvPr>
        </p:nvSpPr>
        <p:spPr>
          <a:xfrm>
            <a:off x="251136" y="6444024"/>
            <a:ext cx="11427071" cy="203927"/>
          </a:xfrm>
          <a:prstGeom prst="rect">
            <a:avLst/>
          </a:prstGeom>
        </p:spPr>
        <p:txBody>
          <a:bodyPr lIns="0" tIns="0" rIns="0" bIns="0" anchor="b" anchorCtr="0"/>
          <a:lstStyle>
            <a:lvl1pPr marL="0" indent="0">
              <a:buNone/>
              <a:defRPr sz="1000">
                <a:solidFill>
                  <a:schemeClr val="bg1">
                    <a:lumMod val="50000"/>
                  </a:schemeClr>
                </a:solidFill>
              </a:defRPr>
            </a:lvl1pPr>
          </a:lstStyle>
          <a:p>
            <a:pPr lvl="0"/>
            <a:r>
              <a:rPr lang="en-US" dirty="0"/>
              <a:t>Source</a:t>
            </a:r>
          </a:p>
        </p:txBody>
      </p:sp>
    </p:spTree>
    <p:extLst>
      <p:ext uri="{BB962C8B-B14F-4D97-AF65-F5344CB8AC3E}">
        <p14:creationId xmlns:p14="http://schemas.microsoft.com/office/powerpoint/2010/main" val="2304437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582991" y="928501"/>
            <a:ext cx="4762501" cy="5001003"/>
          </a:xfrm>
          <a:prstGeom prst="rect">
            <a:avLst/>
          </a:prstGeom>
        </p:spPr>
        <p:txBody>
          <a:bodyPr lIns="91439" tIns="45719" rIns="91439" bIns="45719" anchor="t">
            <a:noAutofit/>
          </a:bodyPr>
          <a:lstStyle/>
          <a:p>
            <a:endParaRPr dirty="0"/>
          </a:p>
        </p:txBody>
      </p:sp>
      <p:sp>
        <p:nvSpPr>
          <p:cNvPr id="39" name="Shape 39"/>
          <p:cNvSpPr>
            <a:spLocks noGrp="1"/>
          </p:cNvSpPr>
          <p:nvPr>
            <p:ph type="title"/>
          </p:nvPr>
        </p:nvSpPr>
        <p:spPr>
          <a:xfrm>
            <a:off x="825500" y="928501"/>
            <a:ext cx="5111751" cy="2439783"/>
          </a:xfrm>
          <a:prstGeom prst="rect">
            <a:avLst/>
          </a:prstGeom>
        </p:spPr>
        <p:txBody>
          <a:bodyPr anchor="b"/>
          <a:lstStyle>
            <a:lvl1pPr>
              <a:defRPr sz="4199"/>
            </a:lvl1pPr>
          </a:lstStyle>
          <a:p>
            <a:r>
              <a:t>Title Text</a:t>
            </a:r>
          </a:p>
        </p:txBody>
      </p:sp>
      <p:sp>
        <p:nvSpPr>
          <p:cNvPr id="40" name="Shape 40"/>
          <p:cNvSpPr>
            <a:spLocks noGrp="1"/>
          </p:cNvSpPr>
          <p:nvPr>
            <p:ph type="body" sz="quarter" idx="1"/>
          </p:nvPr>
        </p:nvSpPr>
        <p:spPr>
          <a:xfrm>
            <a:off x="825500" y="3423481"/>
            <a:ext cx="5111751" cy="2506022"/>
          </a:xfrm>
          <a:prstGeom prst="rect">
            <a:avLst/>
          </a:prstGeom>
        </p:spPr>
        <p:txBody>
          <a:bodyPr anchor="t"/>
          <a:lstStyle>
            <a:lvl1pPr marL="0" indent="0" algn="ctr">
              <a:spcBef>
                <a:spcPts val="0"/>
              </a:spcBef>
              <a:buSzTx/>
              <a:buNone/>
              <a:defRPr sz="2199"/>
            </a:lvl1pPr>
            <a:lvl2pPr marL="0" indent="114266" algn="ctr">
              <a:spcBef>
                <a:spcPts val="0"/>
              </a:spcBef>
              <a:buSzTx/>
              <a:buNone/>
              <a:defRPr sz="2199"/>
            </a:lvl2pPr>
            <a:lvl3pPr marL="0" indent="228531" algn="ctr">
              <a:spcBef>
                <a:spcPts val="0"/>
              </a:spcBef>
              <a:buSzTx/>
              <a:buNone/>
              <a:defRPr sz="2199"/>
            </a:lvl3pPr>
            <a:lvl4pPr marL="0" indent="342797" algn="ctr">
              <a:spcBef>
                <a:spcPts val="0"/>
              </a:spcBef>
              <a:buSzTx/>
              <a:buNone/>
              <a:defRPr sz="2199"/>
            </a:lvl4pPr>
            <a:lvl5pPr marL="0" indent="457063" algn="ctr">
              <a:spcBef>
                <a:spcPts val="0"/>
              </a:spcBef>
              <a:buSzTx/>
              <a:buNone/>
              <a:defRPr sz="2199"/>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97919373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78E307-1618-4EE0-9DA4-F18C4B745DA5}"/>
              </a:ext>
            </a:extLst>
          </p:cNvPr>
          <p:cNvSpPr txBox="1">
            <a:spLocks noChangeArrowheads="1"/>
          </p:cNvSpPr>
          <p:nvPr userDrawn="1"/>
        </p:nvSpPr>
        <p:spPr bwMode="auto">
          <a:xfrm>
            <a:off x="6011863" y="6418265"/>
            <a:ext cx="560863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a:t>Proactively </a:t>
            </a:r>
            <a:r>
              <a:rPr lang="en-US" altLang="en-US" sz="1200" b="1">
                <a:solidFill>
                  <a:schemeClr val="tx2"/>
                </a:solidFill>
                <a:cs typeface="Arial" panose="020B0604020202020204" pitchFamily="34" charset="0"/>
              </a:rPr>
              <a:t>create</a:t>
            </a:r>
            <a:r>
              <a:rPr lang="en-US" altLang="en-US" sz="1200"/>
              <a:t>, </a:t>
            </a:r>
            <a:r>
              <a:rPr lang="en-US" altLang="en-US" sz="1200" b="1">
                <a:solidFill>
                  <a:srgbClr val="FF0000"/>
                </a:solidFill>
              </a:rPr>
              <a:t>strengthen</a:t>
            </a:r>
            <a:r>
              <a:rPr lang="en-US" altLang="en-US" sz="1200"/>
              <a:t> and </a:t>
            </a:r>
            <a:r>
              <a:rPr lang="en-US" altLang="en-US" sz="1200" b="1">
                <a:solidFill>
                  <a:srgbClr val="FF0000"/>
                </a:solidFill>
              </a:rPr>
              <a:t>protect</a:t>
            </a:r>
            <a:r>
              <a:rPr lang="en-US" altLang="en-US" sz="1200"/>
              <a:t> the Company’s </a:t>
            </a:r>
            <a:r>
              <a:rPr lang="en-US" altLang="en-US" sz="1200" b="1">
                <a:solidFill>
                  <a:srgbClr val="FF0000"/>
                </a:solidFill>
              </a:rPr>
              <a:t>brands</a:t>
            </a:r>
            <a:r>
              <a:rPr lang="en-US" altLang="en-US" sz="1200"/>
              <a:t> and </a:t>
            </a:r>
            <a:r>
              <a:rPr lang="en-US" altLang="en-US" sz="1200" b="1">
                <a:solidFill>
                  <a:srgbClr val="FF0000"/>
                </a:solidFill>
              </a:rPr>
              <a:t>assets</a:t>
            </a:r>
            <a:endParaRPr lang="en-US" altLang="en-US" sz="1200" b="1"/>
          </a:p>
        </p:txBody>
      </p:sp>
      <p:sp>
        <p:nvSpPr>
          <p:cNvPr id="2" name="Title 1"/>
          <p:cNvSpPr>
            <a:spLocks noGrp="1"/>
          </p:cNvSpPr>
          <p:nvPr>
            <p:ph type="title"/>
          </p:nvPr>
        </p:nvSpPr>
        <p:spPr>
          <a:xfrm>
            <a:off x="342900" y="319088"/>
            <a:ext cx="11468100" cy="823912"/>
          </a:xfrm>
          <a:prstGeom prst="rect">
            <a:avLst/>
          </a:prstGeom>
        </p:spPr>
        <p:txBody>
          <a:bodyPr lIns="0" tIns="0" rIns="0" bIns="0"/>
          <a:lstStyle>
            <a:lvl1pPr algn="l">
              <a:lnSpc>
                <a:spcPct val="85000"/>
              </a:lnSpc>
              <a:defRPr sz="3999" baseline="0"/>
            </a:lvl1pPr>
          </a:lstStyle>
          <a:p>
            <a:r>
              <a:rPr lang="en-US" altLang="x-none" dirty="0"/>
              <a:t>Click to edit Master title style</a:t>
            </a:r>
            <a:endParaRPr lang="en-US" dirty="0"/>
          </a:p>
        </p:txBody>
      </p:sp>
      <p:sp>
        <p:nvSpPr>
          <p:cNvPr id="5" name="Content Placeholder 2"/>
          <p:cNvSpPr>
            <a:spLocks noGrp="1"/>
          </p:cNvSpPr>
          <p:nvPr>
            <p:ph sz="quarter" idx="11"/>
          </p:nvPr>
        </p:nvSpPr>
        <p:spPr>
          <a:xfrm>
            <a:off x="342901" y="1447801"/>
            <a:ext cx="11336867" cy="4545013"/>
          </a:xfrm>
          <a:prstGeom prst="rect">
            <a:avLst/>
          </a:prstGeom>
        </p:spPr>
        <p:txBody>
          <a:bodyPr vert="horz" lIns="0" tIns="0" rIns="0" bIns="0"/>
          <a:lstStyle>
            <a:lvl1pPr marL="0" indent="0">
              <a:lnSpc>
                <a:spcPct val="90000"/>
              </a:lnSpc>
              <a:spcBef>
                <a:spcPts val="0"/>
              </a:spcBef>
              <a:spcAft>
                <a:spcPts val="800"/>
              </a:spcAft>
              <a:buFont typeface="Arial" charset="0"/>
              <a:buNone/>
              <a:defRPr sz="2799" b="0" baseline="0"/>
            </a:lvl1pPr>
            <a:lvl2pPr marL="345971" indent="0">
              <a:lnSpc>
                <a:spcPct val="90000"/>
              </a:lnSpc>
              <a:spcBef>
                <a:spcPts val="0"/>
              </a:spcBef>
              <a:spcAft>
                <a:spcPts val="800"/>
              </a:spcAft>
              <a:buFont typeface="Arial"/>
              <a:buNone/>
              <a:defRPr sz="2399" b="0"/>
            </a:lvl2pPr>
            <a:lvl3pPr marL="742727" indent="0">
              <a:lnSpc>
                <a:spcPct val="90000"/>
              </a:lnSpc>
              <a:spcBef>
                <a:spcPts val="0"/>
              </a:spcBef>
              <a:spcAft>
                <a:spcPts val="800"/>
              </a:spcAft>
              <a:buFont typeface="Lucida Grande"/>
              <a:buNone/>
              <a:defRPr sz="2399" b="0"/>
            </a:lvl3pPr>
            <a:lvl4pPr>
              <a:lnSpc>
                <a:spcPct val="90000"/>
              </a:lnSpc>
              <a:spcBef>
                <a:spcPts val="0"/>
              </a:spcBef>
              <a:spcAft>
                <a:spcPts val="800"/>
              </a:spcAft>
              <a:defRPr/>
            </a:lvl4pPr>
            <a:lvl5pPr>
              <a:lnSpc>
                <a:spcPct val="90000"/>
              </a:lnSpc>
              <a:spcBef>
                <a:spcPts val="0"/>
              </a:spcBef>
              <a:spcAft>
                <a:spcPts val="800"/>
              </a:spcAft>
              <a:defRPr/>
            </a:lvl5pPr>
          </a:lstStyle>
          <a:p>
            <a:pPr lvl="0"/>
            <a:r>
              <a:rPr lang="en-US" altLang="x-none"/>
              <a:t>Click to edit Master text styles</a:t>
            </a:r>
          </a:p>
        </p:txBody>
      </p:sp>
    </p:spTree>
    <p:extLst>
      <p:ext uri="{BB962C8B-B14F-4D97-AF65-F5344CB8AC3E}">
        <p14:creationId xmlns:p14="http://schemas.microsoft.com/office/powerpoint/2010/main" val="3485587712"/>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585732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200" y="-21771"/>
            <a:ext cx="10287000" cy="6915516"/>
          </a:xfrm>
          <a:prstGeom prst="rect">
            <a:avLst/>
          </a:prstGeom>
        </p:spPr>
      </p:pic>
      <p:sp>
        <p:nvSpPr>
          <p:cNvPr id="5" name="Freeform 4"/>
          <p:cNvSpPr/>
          <p:nvPr userDrawn="1"/>
        </p:nvSpPr>
        <p:spPr>
          <a:xfrm>
            <a:off x="0" y="-86080"/>
            <a:ext cx="7762336" cy="703016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 name="connsiteX0" fmla="*/ 0 w 11436661"/>
              <a:gd name="connsiteY0" fmla="*/ 0 h 10357907"/>
              <a:gd name="connsiteX1" fmla="*/ 9852963 w 11436661"/>
              <a:gd name="connsiteY1" fmla="*/ 70907 h 10357907"/>
              <a:gd name="connsiteX2" fmla="*/ 9875009 w 11436661"/>
              <a:gd name="connsiteY2" fmla="*/ 101910 h 10357907"/>
              <a:gd name="connsiteX3" fmla="*/ 11436661 w 11436661"/>
              <a:gd name="connsiteY3" fmla="*/ 5214407 h 10357907"/>
              <a:gd name="connsiteX4" fmla="*/ 9875009 w 11436661"/>
              <a:gd name="connsiteY4" fmla="*/ 10326904 h 10357907"/>
              <a:gd name="connsiteX5" fmla="*/ 9852963 w 11436661"/>
              <a:gd name="connsiteY5" fmla="*/ 10357907 h 10357907"/>
              <a:gd name="connsiteX6" fmla="*/ 2292661 w 11436661"/>
              <a:gd name="connsiteY6" fmla="*/ 10357907 h 10357907"/>
              <a:gd name="connsiteX7" fmla="*/ 0 w 11436661"/>
              <a:gd name="connsiteY7" fmla="*/ 0 h 10357907"/>
              <a:gd name="connsiteX0" fmla="*/ 0 w 11436661"/>
              <a:gd name="connsiteY0" fmla="*/ 0 h 10357907"/>
              <a:gd name="connsiteX1" fmla="*/ 9852963 w 11436661"/>
              <a:gd name="connsiteY1" fmla="*/ 70907 h 10357907"/>
              <a:gd name="connsiteX2" fmla="*/ 9875009 w 11436661"/>
              <a:gd name="connsiteY2" fmla="*/ 101910 h 10357907"/>
              <a:gd name="connsiteX3" fmla="*/ 11436661 w 11436661"/>
              <a:gd name="connsiteY3" fmla="*/ 5214407 h 10357907"/>
              <a:gd name="connsiteX4" fmla="*/ 9875009 w 11436661"/>
              <a:gd name="connsiteY4" fmla="*/ 10326904 h 10357907"/>
              <a:gd name="connsiteX5" fmla="*/ 9852963 w 11436661"/>
              <a:gd name="connsiteY5" fmla="*/ 10357907 h 10357907"/>
              <a:gd name="connsiteX6" fmla="*/ 47271 w 11436661"/>
              <a:gd name="connsiteY6" fmla="*/ 10286999 h 10357907"/>
              <a:gd name="connsiteX7" fmla="*/ 0 w 11436661"/>
              <a:gd name="connsiteY7" fmla="*/ 0 h 1035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6661" h="10357907">
                <a:moveTo>
                  <a:pt x="0" y="0"/>
                </a:moveTo>
                <a:lnTo>
                  <a:pt x="9852963" y="70907"/>
                </a:lnTo>
                <a:lnTo>
                  <a:pt x="9875009" y="101910"/>
                </a:lnTo>
                <a:cubicBezTo>
                  <a:pt x="10860955" y="1561302"/>
                  <a:pt x="11436661" y="3320623"/>
                  <a:pt x="11436661" y="5214407"/>
                </a:cubicBezTo>
                <a:cubicBezTo>
                  <a:pt x="11436661" y="7108191"/>
                  <a:pt x="10860955" y="8867513"/>
                  <a:pt x="9875009" y="10326904"/>
                </a:cubicBezTo>
                <a:lnTo>
                  <a:pt x="9852963" y="10357907"/>
                </a:lnTo>
                <a:lnTo>
                  <a:pt x="47271" y="10286999"/>
                </a:lnTo>
                <a:cubicBezTo>
                  <a:pt x="47271" y="6857999"/>
                  <a:pt x="0" y="3429000"/>
                  <a:pt x="0" y="0"/>
                </a:cubicBezTo>
                <a:close/>
              </a:path>
            </a:pathLst>
          </a:custGeom>
          <a:solidFill>
            <a:schemeClr val="accent2"/>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uk-UA" sz="2800" b="0" i="0" dirty="0">
              <a:solidFill>
                <a:schemeClr val="bg1"/>
              </a:solidFill>
              <a:latin typeface="Arial Regular" charset="0"/>
            </a:endParaRPr>
          </a:p>
        </p:txBody>
      </p:sp>
      <p:sp>
        <p:nvSpPr>
          <p:cNvPr id="6" name="Freeform 5"/>
          <p:cNvSpPr/>
          <p:nvPr userDrawn="1"/>
        </p:nvSpPr>
        <p:spPr>
          <a:xfrm>
            <a:off x="-52609" y="-86080"/>
            <a:ext cx="7762336" cy="703016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 name="connsiteX0" fmla="*/ 0 w 11436661"/>
              <a:gd name="connsiteY0" fmla="*/ 0 h 10357907"/>
              <a:gd name="connsiteX1" fmla="*/ 9852963 w 11436661"/>
              <a:gd name="connsiteY1" fmla="*/ 70907 h 10357907"/>
              <a:gd name="connsiteX2" fmla="*/ 9875009 w 11436661"/>
              <a:gd name="connsiteY2" fmla="*/ 101910 h 10357907"/>
              <a:gd name="connsiteX3" fmla="*/ 11436661 w 11436661"/>
              <a:gd name="connsiteY3" fmla="*/ 5214407 h 10357907"/>
              <a:gd name="connsiteX4" fmla="*/ 9875009 w 11436661"/>
              <a:gd name="connsiteY4" fmla="*/ 10326904 h 10357907"/>
              <a:gd name="connsiteX5" fmla="*/ 9852963 w 11436661"/>
              <a:gd name="connsiteY5" fmla="*/ 10357907 h 10357907"/>
              <a:gd name="connsiteX6" fmla="*/ 2292661 w 11436661"/>
              <a:gd name="connsiteY6" fmla="*/ 10357907 h 10357907"/>
              <a:gd name="connsiteX7" fmla="*/ 0 w 11436661"/>
              <a:gd name="connsiteY7" fmla="*/ 0 h 10357907"/>
              <a:gd name="connsiteX0" fmla="*/ 0 w 11436661"/>
              <a:gd name="connsiteY0" fmla="*/ 0 h 10357907"/>
              <a:gd name="connsiteX1" fmla="*/ 9852963 w 11436661"/>
              <a:gd name="connsiteY1" fmla="*/ 70907 h 10357907"/>
              <a:gd name="connsiteX2" fmla="*/ 9875009 w 11436661"/>
              <a:gd name="connsiteY2" fmla="*/ 101910 h 10357907"/>
              <a:gd name="connsiteX3" fmla="*/ 11436661 w 11436661"/>
              <a:gd name="connsiteY3" fmla="*/ 5214407 h 10357907"/>
              <a:gd name="connsiteX4" fmla="*/ 9875009 w 11436661"/>
              <a:gd name="connsiteY4" fmla="*/ 10326904 h 10357907"/>
              <a:gd name="connsiteX5" fmla="*/ 9852963 w 11436661"/>
              <a:gd name="connsiteY5" fmla="*/ 10357907 h 10357907"/>
              <a:gd name="connsiteX6" fmla="*/ 47271 w 11436661"/>
              <a:gd name="connsiteY6" fmla="*/ 10286999 h 10357907"/>
              <a:gd name="connsiteX7" fmla="*/ 0 w 11436661"/>
              <a:gd name="connsiteY7" fmla="*/ 0 h 1035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6661" h="10357907">
                <a:moveTo>
                  <a:pt x="0" y="0"/>
                </a:moveTo>
                <a:lnTo>
                  <a:pt x="9852963" y="70907"/>
                </a:lnTo>
                <a:lnTo>
                  <a:pt x="9875009" y="101910"/>
                </a:lnTo>
                <a:cubicBezTo>
                  <a:pt x="10860955" y="1561302"/>
                  <a:pt x="11436661" y="3320623"/>
                  <a:pt x="11436661" y="5214407"/>
                </a:cubicBezTo>
                <a:cubicBezTo>
                  <a:pt x="11436661" y="7108191"/>
                  <a:pt x="10860955" y="8867513"/>
                  <a:pt x="9875009" y="10326904"/>
                </a:cubicBezTo>
                <a:lnTo>
                  <a:pt x="9852963" y="10357907"/>
                </a:lnTo>
                <a:lnTo>
                  <a:pt x="47271" y="10286999"/>
                </a:lnTo>
                <a:cubicBezTo>
                  <a:pt x="47271" y="6857999"/>
                  <a:pt x="0" y="3429000"/>
                  <a:pt x="0" y="0"/>
                </a:cubicBezTo>
                <a:close/>
              </a:path>
            </a:pathLst>
          </a:cu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uk-UA" sz="2800" b="0" i="0" dirty="0">
              <a:solidFill>
                <a:schemeClr val="bg1"/>
              </a:solidFill>
              <a:latin typeface="Arial Regular" charset="0"/>
            </a:endParaRPr>
          </a:p>
        </p:txBody>
      </p:sp>
      <p:sp>
        <p:nvSpPr>
          <p:cNvPr id="7" name="Title 1"/>
          <p:cNvSpPr>
            <a:spLocks noGrp="1"/>
          </p:cNvSpPr>
          <p:nvPr>
            <p:ph type="ctrTitle" hasCustomPrompt="1"/>
          </p:nvPr>
        </p:nvSpPr>
        <p:spPr>
          <a:xfrm>
            <a:off x="326269" y="1555499"/>
            <a:ext cx="7266156" cy="2387600"/>
          </a:xfrm>
          <a:prstGeom prst="rect">
            <a:avLst/>
          </a:prstGeom>
        </p:spPr>
        <p:txBody>
          <a:bodyPr anchor="b"/>
          <a:lstStyle>
            <a:lvl1pPr algn="l">
              <a:defRPr sz="6000" b="1">
                <a:solidFill>
                  <a:srgbClr val="F40000"/>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8" name="Subtitle 2"/>
          <p:cNvSpPr>
            <a:spLocks noGrp="1"/>
          </p:cNvSpPr>
          <p:nvPr>
            <p:ph type="subTitle" idx="1"/>
          </p:nvPr>
        </p:nvSpPr>
        <p:spPr>
          <a:xfrm>
            <a:off x="326268" y="4035174"/>
            <a:ext cx="7266157" cy="1655762"/>
          </a:xfrm>
          <a:prstGeom prst="rect">
            <a:avLst/>
          </a:prstGeom>
        </p:spPr>
        <p:txBody>
          <a:bodyPr/>
          <a:lstStyle>
            <a:lvl1pPr marL="0" indent="0" algn="l">
              <a:buNone/>
              <a:defRPr sz="2400">
                <a:solidFill>
                  <a:schemeClr val="tx1">
                    <a:lumMod val="65000"/>
                    <a:lumOff val="35000"/>
                  </a:schemeClr>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9469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5ACA0-A6EF-AA42-BA1A-7F48B0D729B2}" type="datetimeFigureOut">
              <a:rPr lang="en-US" smtClean="0"/>
              <a:t>9/15/2019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C43843-0A5F-5A4D-9E36-7952408FAD67}"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vmlDrawing" Target="../drawings/vmlDrawing1.vml"/><Relationship Id="rId3" Type="http://schemas.openxmlformats.org/officeDocument/2006/relationships/slideLayout" Target="../slideLayouts/slideLayout16.xml"/><Relationship Id="rId21" Type="http://schemas.openxmlformats.org/officeDocument/2006/relationships/image" Target="../media/image2.emf"/><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ags" Target="../tags/tag1.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ACA0-A6EF-AA42-BA1A-7F48B0D729B2}" type="datetimeFigureOut">
              <a:rPr lang="en-US" smtClean="0"/>
              <a:t>9/15/2019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43843-0A5F-5A4D-9E36-7952408FAD67}"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9"/>
            </p:custDataLst>
            <p:extLst/>
          </p:nvPr>
        </p:nvGraphicFramePr>
        <p:xfrm>
          <a:off x="2120" y="1592"/>
          <a:ext cx="2116" cy="1587"/>
        </p:xfrm>
        <a:graphic>
          <a:graphicData uri="http://schemas.openxmlformats.org/presentationml/2006/ole">
            <mc:AlternateContent xmlns:mc="http://schemas.openxmlformats.org/markup-compatibility/2006">
              <mc:Choice xmlns:v="urn:schemas-microsoft-com:vml" Requires="v">
                <p:oleObj spid="_x0000_s1111" name="think-cell Slide" r:id="rId20" imgW="270" imgH="270" progId="TCLayout.ActiveDocument.1">
                  <p:embed/>
                </p:oleObj>
              </mc:Choice>
              <mc:Fallback>
                <p:oleObj name="think-cell Slide" r:id="rId20" imgW="270" imgH="270" progId="TCLayout.ActiveDocument.1">
                  <p:embed/>
                  <p:pic>
                    <p:nvPicPr>
                      <p:cNvPr id="2" name="Object 1" hidden="1"/>
                      <p:cNvPicPr/>
                      <p:nvPr/>
                    </p:nvPicPr>
                    <p:blipFill>
                      <a:blip r:embed="rId21"/>
                      <a:stretch>
                        <a:fillRect/>
                      </a:stretch>
                    </p:blipFill>
                    <p:spPr>
                      <a:xfrm>
                        <a:off x="2120" y="1592"/>
                        <a:ext cx="2116" cy="1587"/>
                      </a:xfrm>
                      <a:prstGeom prst="rect">
                        <a:avLst/>
                      </a:prstGeom>
                    </p:spPr>
                  </p:pic>
                </p:oleObj>
              </mc:Fallback>
            </mc:AlternateContent>
          </a:graphicData>
        </a:graphic>
      </p:graphicFrame>
      <p:sp>
        <p:nvSpPr>
          <p:cNvPr id="17" name="TextBox 16"/>
          <p:cNvSpPr txBox="1"/>
          <p:nvPr userDrawn="1"/>
        </p:nvSpPr>
        <p:spPr>
          <a:xfrm>
            <a:off x="5403588" y="4219074"/>
            <a:ext cx="346999" cy="369332"/>
          </a:xfrm>
          <a:prstGeom prst="rect">
            <a:avLst/>
          </a:prstGeom>
          <a:solidFill>
            <a:schemeClr val="bg1"/>
          </a:solidFill>
          <a:ln>
            <a:noFill/>
          </a:ln>
        </p:spPr>
        <p:txBody>
          <a:bodyPr wrap="square" rtlCol="0">
            <a:spAutoFit/>
          </a:bodyPr>
          <a:lstStyle/>
          <a:p>
            <a:endParaRPr lang="en-US" sz="1800" dirty="0"/>
          </a:p>
        </p:txBody>
      </p:sp>
      <p:sp>
        <p:nvSpPr>
          <p:cNvPr id="18" name="TextBox 17"/>
          <p:cNvSpPr txBox="1"/>
          <p:nvPr userDrawn="1"/>
        </p:nvSpPr>
        <p:spPr>
          <a:xfrm>
            <a:off x="5961194" y="6058507"/>
            <a:ext cx="92266" cy="369332"/>
          </a:xfrm>
          <a:prstGeom prst="rect">
            <a:avLst/>
          </a:prstGeom>
          <a:solidFill>
            <a:schemeClr val="bg1"/>
          </a:solidFill>
          <a:ln>
            <a:noFill/>
          </a:ln>
        </p:spPr>
        <p:txBody>
          <a:bodyPr wrap="square" rtlCol="0">
            <a:spAutoFit/>
          </a:bodyPr>
          <a:lstStyle/>
          <a:p>
            <a:endParaRPr lang="en-US" sz="1800" dirty="0"/>
          </a:p>
        </p:txBody>
      </p:sp>
      <p:sp>
        <p:nvSpPr>
          <p:cNvPr id="19" name="Rectangle 18"/>
          <p:cNvSpPr/>
          <p:nvPr userDrawn="1"/>
        </p:nvSpPr>
        <p:spPr>
          <a:xfrm>
            <a:off x="5367483" y="4931567"/>
            <a:ext cx="529528" cy="610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0896268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76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2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tags" Target="../tags/tag16.xml"/><Relationship Id="rId7" Type="http://schemas.openxmlformats.org/officeDocument/2006/relationships/image" Target="../media/image7.emf"/><Relationship Id="rId12" Type="http://schemas.openxmlformats.org/officeDocument/2006/relationships/image" Target="../media/image47.png"/><Relationship Id="rId2" Type="http://schemas.openxmlformats.org/officeDocument/2006/relationships/tags" Target="../tags/tag15.xml"/><Relationship Id="rId1" Type="http://schemas.openxmlformats.org/officeDocument/2006/relationships/vmlDrawing" Target="../drawings/vmlDrawing11.vml"/><Relationship Id="rId6" Type="http://schemas.openxmlformats.org/officeDocument/2006/relationships/oleObject" Target="../embeddings/oleObject7.bin"/><Relationship Id="rId11" Type="http://schemas.openxmlformats.org/officeDocument/2006/relationships/image" Target="../media/image21.jpg"/><Relationship Id="rId5" Type="http://schemas.openxmlformats.org/officeDocument/2006/relationships/notesSlide" Target="../notesSlides/notesSlide10.xml"/><Relationship Id="rId10" Type="http://schemas.openxmlformats.org/officeDocument/2006/relationships/image" Target="../media/image46.png"/><Relationship Id="rId4" Type="http://schemas.openxmlformats.org/officeDocument/2006/relationships/slideLayout" Target="../slideLayouts/slideLayout16.xml"/><Relationship Id="rId9" Type="http://schemas.openxmlformats.org/officeDocument/2006/relationships/image" Target="../media/image45.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8.xml"/><Relationship Id="rId7" Type="http://schemas.openxmlformats.org/officeDocument/2006/relationships/image" Target="../media/image7.e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6.xml"/><Relationship Id="rId4"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10.xml"/><Relationship Id="rId7" Type="http://schemas.openxmlformats.org/officeDocument/2006/relationships/image" Target="../media/image7.emf"/><Relationship Id="rId12" Type="http://schemas.openxmlformats.org/officeDocument/2006/relationships/image" Target="../media/image29.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7.bin"/><Relationship Id="rId11" Type="http://schemas.openxmlformats.org/officeDocument/2006/relationships/image" Target="../media/image26.jpg"/><Relationship Id="rId5" Type="http://schemas.openxmlformats.org/officeDocument/2006/relationships/notesSlide" Target="../notesSlides/notesSlide7.xml"/><Relationship Id="rId10" Type="http://schemas.openxmlformats.org/officeDocument/2006/relationships/image" Target="../media/image33.png"/><Relationship Id="rId4" Type="http://schemas.openxmlformats.org/officeDocument/2006/relationships/slideLayout" Target="../slideLayouts/slideLayout16.xml"/><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2.xml"/><Relationship Id="rId7" Type="http://schemas.openxmlformats.org/officeDocument/2006/relationships/oleObject" Target="../embeddings/oleObject7.bin"/><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34.jpg"/><Relationship Id="rId5" Type="http://schemas.openxmlformats.org/officeDocument/2006/relationships/notesSlide" Target="../notesSlides/notesSlide8.xml"/><Relationship Id="rId10" Type="http://schemas.openxmlformats.org/officeDocument/2006/relationships/image" Target="../media/image36.emf"/><Relationship Id="rId4" Type="http://schemas.openxmlformats.org/officeDocument/2006/relationships/slideLayout" Target="../slideLayouts/slideLayout16.xml"/><Relationship Id="rId9" Type="http://schemas.openxmlformats.org/officeDocument/2006/relationships/image" Target="../media/image35.emf"/></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tags" Target="../tags/tag14.xml"/><Relationship Id="rId7" Type="http://schemas.openxmlformats.org/officeDocument/2006/relationships/image" Target="../media/image7.emf"/><Relationship Id="rId12" Type="http://schemas.openxmlformats.org/officeDocument/2006/relationships/image" Target="../media/image41.png"/><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oleObject" Target="../embeddings/oleObject8.bin"/><Relationship Id="rId11" Type="http://schemas.openxmlformats.org/officeDocument/2006/relationships/image" Target="../media/image40.png"/><Relationship Id="rId5" Type="http://schemas.openxmlformats.org/officeDocument/2006/relationships/notesSlide" Target="../notesSlides/notesSlide9.xml"/><Relationship Id="rId10" Type="http://schemas.openxmlformats.org/officeDocument/2006/relationships/image" Target="../media/image39.png"/><Relationship Id="rId4" Type="http://schemas.openxmlformats.org/officeDocument/2006/relationships/slideLayout" Target="../slideLayouts/slideLayout16.xml"/><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6269" y="1555499"/>
            <a:ext cx="7266156" cy="1956958"/>
          </a:xfrm>
        </p:spPr>
        <p:txBody>
          <a:bodyPr anchor="b"/>
          <a:lstStyle/>
          <a:p>
            <a:r>
              <a:rPr lang="en-US" sz="5000" dirty="0">
                <a:solidFill>
                  <a:schemeClr val="bg1">
                    <a:lumMod val="50000"/>
                  </a:schemeClr>
                </a:solidFill>
              </a:rPr>
              <a:t>Sustainability &amp; </a:t>
            </a:r>
            <a:br>
              <a:rPr lang="en-US" sz="5000" dirty="0">
                <a:solidFill>
                  <a:schemeClr val="bg1">
                    <a:lumMod val="50000"/>
                  </a:schemeClr>
                </a:solidFill>
              </a:rPr>
            </a:br>
            <a:r>
              <a:rPr lang="en-US" sz="5000" dirty="0">
                <a:solidFill>
                  <a:schemeClr val="bg1">
                    <a:lumMod val="50000"/>
                  </a:schemeClr>
                </a:solidFill>
              </a:rPr>
              <a:t>World Without Waste</a:t>
            </a:r>
          </a:p>
        </p:txBody>
      </p:sp>
      <p:sp>
        <p:nvSpPr>
          <p:cNvPr id="4" name="Subtitle 3"/>
          <p:cNvSpPr>
            <a:spLocks noGrp="1"/>
          </p:cNvSpPr>
          <p:nvPr>
            <p:ph type="subTitle" idx="1"/>
          </p:nvPr>
        </p:nvSpPr>
        <p:spPr>
          <a:xfrm>
            <a:off x="326268" y="3643287"/>
            <a:ext cx="7266157" cy="2409169"/>
          </a:xfrm>
        </p:spPr>
        <p:txBody>
          <a:bodyPr anchor="b"/>
          <a:lstStyle/>
          <a:p>
            <a:r>
              <a:rPr lang="en-US" sz="2000" dirty="0"/>
              <a:t>Nicole Smith, Sustainable Packaging Director</a:t>
            </a:r>
          </a:p>
          <a:p>
            <a:r>
              <a:rPr lang="en-US" sz="2000" dirty="0"/>
              <a:t>Coca-Cola North America</a:t>
            </a:r>
          </a:p>
        </p:txBody>
      </p:sp>
      <p:sp>
        <p:nvSpPr>
          <p:cNvPr id="2" name="Slide Number Placeholder 1"/>
          <p:cNvSpPr>
            <a:spLocks noGrp="1"/>
          </p:cNvSpPr>
          <p:nvPr>
            <p:ph type="sldNum" sz="quarter" idx="4294967295"/>
          </p:nvPr>
        </p:nvSpPr>
        <p:spPr>
          <a:xfrm>
            <a:off x="9448800" y="64801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D272D7-245E-134E-B698-AB20CBA34EE2}"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66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B862795-CDE0-4454-9322-C6619748655E}"/>
              </a:ext>
            </a:extLst>
          </p:cNvPr>
          <p:cNvGraphicFramePr>
            <a:graphicFrameLocks noChangeAspect="1"/>
          </p:cNvGraphicFramePr>
          <p:nvPr>
            <p:custDataLst>
              <p:tags r:id="rId2"/>
            </p:custDataLs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18454" name="think-cell Slide" r:id="rId6" imgW="360" imgH="360" progId="TCLayout.ActiveDocument.1">
                  <p:embed/>
                </p:oleObj>
              </mc:Choice>
              <mc:Fallback>
                <p:oleObj name="think-cell Slide" r:id="rId6" imgW="360" imgH="360" progId="TCLayout.ActiveDocument.1">
                  <p:embed/>
                  <p:pic>
                    <p:nvPicPr>
                      <p:cNvPr id="9" name="Object 8" hidden="1">
                        <a:extLst>
                          <a:ext uri="{FF2B5EF4-FFF2-40B4-BE49-F238E27FC236}">
                            <a16:creationId xmlns:a16="http://schemas.microsoft.com/office/drawing/2014/main" id="{CB862795-CDE0-4454-9322-C6619748655E}"/>
                          </a:ext>
                        </a:extLst>
                      </p:cNvPr>
                      <p:cNvPicPr/>
                      <p:nvPr/>
                    </p:nvPicPr>
                    <p:blipFill>
                      <a:blip r:embed="rId7"/>
                      <a:stretch>
                        <a:fillRect/>
                      </a:stretch>
                    </p:blipFill>
                    <p:spPr>
                      <a:xfrm>
                        <a:off x="3176"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1D4413-BE61-45F2-AEEC-9CF63B65425B}"/>
              </a:ext>
            </a:extLst>
          </p:cNvPr>
          <p:cNvSpPr/>
          <p:nvPr>
            <p:custDataLst>
              <p:tags r:id="rId3"/>
            </p:custDataLst>
          </p:nvPr>
        </p:nvSpPr>
        <p:spPr>
          <a:xfrm>
            <a:off x="1588"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solidFill>
                <a:srgbClr val="FFFFFF"/>
              </a:solidFill>
              <a:latin typeface="Calibri" panose="020F0502020204030204" pitchFamily="34" charset="0"/>
              <a:sym typeface="Calibri" panose="020F0502020204030204" pitchFamily="34" charset="0"/>
            </a:endParaRPr>
          </a:p>
        </p:txBody>
      </p:sp>
      <p:sp>
        <p:nvSpPr>
          <p:cNvPr id="10" name="Rectangle 9">
            <a:extLst>
              <a:ext uri="{FF2B5EF4-FFF2-40B4-BE49-F238E27FC236}">
                <a16:creationId xmlns:a16="http://schemas.microsoft.com/office/drawing/2014/main" id="{A2E6EE55-3E5A-4512-9AA6-1D86276472A5}"/>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BA9B60C-7CA0-46CA-83B6-D511F585F742}"/>
              </a:ext>
            </a:extLst>
          </p:cNvPr>
          <p:cNvSpPr txBox="1">
            <a:spLocks/>
          </p:cNvSpPr>
          <p:nvPr/>
        </p:nvSpPr>
        <p:spPr>
          <a:xfrm>
            <a:off x="3593168"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pc="300" dirty="0">
                <a:solidFill>
                  <a:schemeClr val="bg1"/>
                </a:solidFill>
                <a:latin typeface="Arial" charset="0"/>
                <a:ea typeface="Arial" charset="0"/>
                <a:cs typeface="Arial" charset="0"/>
              </a:rPr>
              <a:t>PACKAGING AND RECOVERY </a:t>
            </a:r>
          </a:p>
        </p:txBody>
      </p:sp>
      <p:sp>
        <p:nvSpPr>
          <p:cNvPr id="3" name="Title 2">
            <a:extLst>
              <a:ext uri="{FF2B5EF4-FFF2-40B4-BE49-F238E27FC236}">
                <a16:creationId xmlns:a16="http://schemas.microsoft.com/office/drawing/2014/main" id="{18557A73-62ED-488D-97BB-DA67791CF4AA}"/>
              </a:ext>
            </a:extLst>
          </p:cNvPr>
          <p:cNvSpPr>
            <a:spLocks noGrp="1"/>
          </p:cNvSpPr>
          <p:nvPr>
            <p:ph type="title"/>
          </p:nvPr>
        </p:nvSpPr>
        <p:spPr/>
        <p:txBody>
          <a:bodyPr/>
          <a:lstStyle/>
          <a:p>
            <a:endParaRPr lang="en-US"/>
          </a:p>
        </p:txBody>
      </p:sp>
      <p:sp>
        <p:nvSpPr>
          <p:cNvPr id="26" name="Title 4">
            <a:extLst>
              <a:ext uri="{FF2B5EF4-FFF2-40B4-BE49-F238E27FC236}">
                <a16:creationId xmlns:a16="http://schemas.microsoft.com/office/drawing/2014/main" id="{15A1A766-3C31-43B0-AF82-3B34C387AAAB}"/>
              </a:ext>
            </a:extLst>
          </p:cNvPr>
          <p:cNvSpPr txBox="1">
            <a:spLocks/>
          </p:cNvSpPr>
          <p:nvPr/>
        </p:nvSpPr>
        <p:spPr>
          <a:xfrm>
            <a:off x="327666" y="1037597"/>
            <a:ext cx="11725484" cy="384465"/>
          </a:xfrm>
          <a:prstGeom prst="rect">
            <a:avLst/>
          </a:prstGeom>
        </p:spPr>
        <p:txBody>
          <a:bodyPr lIns="0" tIns="0" rIns="0" bIns="0">
            <a:noAutofit/>
          </a:bodyPr>
          <a:lstStyle>
            <a:lvl1pPr algn="l" defTabSz="914377" rtl="0" eaLnBrk="1" latinLnBrk="0" hangingPunct="1">
              <a:spcBef>
                <a:spcPct val="0"/>
              </a:spcBef>
              <a:buNone/>
              <a:defRPr sz="2800" b="1" kern="1200">
                <a:solidFill>
                  <a:srgbClr val="E61D2B"/>
                </a:solidFill>
                <a:latin typeface="+mj-lt"/>
                <a:ea typeface="+mj-ea"/>
                <a:cs typeface="+mj-cs"/>
              </a:defRPr>
            </a:lvl1pPr>
          </a:lstStyle>
          <a:p>
            <a:r>
              <a:rPr lang="en-US" sz="4000" dirty="0">
                <a:solidFill>
                  <a:srgbClr val="707070"/>
                </a:solidFill>
                <a:latin typeface="Arial Black" panose="020B0A04020102020204" pitchFamily="34" charset="0"/>
              </a:rPr>
              <a:t>NextGen Cup Challenge</a:t>
            </a:r>
          </a:p>
        </p:txBody>
      </p:sp>
      <p:pic>
        <p:nvPicPr>
          <p:cNvPr id="27" name="Picture 26">
            <a:extLst>
              <a:ext uri="{FF2B5EF4-FFF2-40B4-BE49-F238E27FC236}">
                <a16:creationId xmlns:a16="http://schemas.microsoft.com/office/drawing/2014/main" id="{2ADE9872-DECA-44C0-8C72-B0042E6F16A1}"/>
              </a:ext>
            </a:extLst>
          </p:cNvPr>
          <p:cNvPicPr>
            <a:picLocks noChangeAspect="1"/>
          </p:cNvPicPr>
          <p:nvPr/>
        </p:nvPicPr>
        <p:blipFill>
          <a:blip r:embed="rId8"/>
          <a:stretch>
            <a:fillRect/>
          </a:stretch>
        </p:blipFill>
        <p:spPr>
          <a:xfrm>
            <a:off x="6843288" y="1993499"/>
            <a:ext cx="2254752" cy="2266682"/>
          </a:xfrm>
          <a:prstGeom prst="rect">
            <a:avLst/>
          </a:prstGeom>
        </p:spPr>
      </p:pic>
      <p:sp>
        <p:nvSpPr>
          <p:cNvPr id="30" name="Rectangle 29">
            <a:extLst>
              <a:ext uri="{FF2B5EF4-FFF2-40B4-BE49-F238E27FC236}">
                <a16:creationId xmlns:a16="http://schemas.microsoft.com/office/drawing/2014/main" id="{92AFAFA0-8247-4970-BCCB-EFF7F11673AA}"/>
              </a:ext>
            </a:extLst>
          </p:cNvPr>
          <p:cNvSpPr/>
          <p:nvPr/>
        </p:nvSpPr>
        <p:spPr>
          <a:xfrm>
            <a:off x="234192" y="1937255"/>
            <a:ext cx="6142439" cy="3785652"/>
          </a:xfrm>
          <a:prstGeom prst="rect">
            <a:avLst/>
          </a:prstGeom>
        </p:spPr>
        <p:txBody>
          <a:bodyPr wrap="square">
            <a:spAutoFit/>
          </a:bodyPr>
          <a:lstStyle/>
          <a:p>
            <a:pPr fontAlgn="base"/>
            <a:r>
              <a:rPr lang="en-US" sz="2400" b="1" dirty="0">
                <a:solidFill>
                  <a:srgbClr val="707070"/>
                </a:solidFill>
                <a:latin typeface="inherit"/>
              </a:rPr>
              <a:t>Through an innovation challenge and accelerator program, the companies aim to:</a:t>
            </a:r>
            <a:endParaRPr lang="en-US" sz="2400" dirty="0">
              <a:solidFill>
                <a:srgbClr val="707070"/>
              </a:solidFill>
              <a:latin typeface="Open Sans"/>
            </a:endParaRPr>
          </a:p>
          <a:p>
            <a:pPr marL="342900" indent="-342900" fontAlgn="base">
              <a:buFont typeface="Arial" panose="020B0604020202020204" pitchFamily="34" charset="0"/>
              <a:buChar char="•"/>
            </a:pPr>
            <a:r>
              <a:rPr lang="en-US" sz="2400" b="1" dirty="0">
                <a:solidFill>
                  <a:srgbClr val="707070"/>
                </a:solidFill>
                <a:latin typeface="inherit"/>
              </a:rPr>
              <a:t>Identify and commercialize</a:t>
            </a:r>
            <a:r>
              <a:rPr lang="en-US" sz="2400" dirty="0">
                <a:solidFill>
                  <a:srgbClr val="707070"/>
                </a:solidFill>
                <a:latin typeface="inherit"/>
              </a:rPr>
              <a:t> existing and future recovery solutions for environmentally friendly single-use hot and cold paper cups</a:t>
            </a:r>
          </a:p>
          <a:p>
            <a:pPr marL="342900" indent="-342900" fontAlgn="base">
              <a:buFont typeface="Arial" panose="020B0604020202020204" pitchFamily="34" charset="0"/>
              <a:buChar char="•"/>
            </a:pPr>
            <a:r>
              <a:rPr lang="en-US" sz="2400" b="1" dirty="0">
                <a:solidFill>
                  <a:srgbClr val="707070"/>
                </a:solidFill>
                <a:latin typeface="inherit"/>
              </a:rPr>
              <a:t>Ensure disposable cups are recaptured</a:t>
            </a:r>
            <a:r>
              <a:rPr lang="en-US" sz="2400" dirty="0">
                <a:solidFill>
                  <a:srgbClr val="707070"/>
                </a:solidFill>
                <a:latin typeface="inherit"/>
              </a:rPr>
              <a:t> with the highest material value through recycling and/or composting</a:t>
            </a:r>
          </a:p>
          <a:p>
            <a:pPr marL="342900" indent="-342900" fontAlgn="base">
              <a:buFont typeface="Arial" panose="020B0604020202020204" pitchFamily="34" charset="0"/>
              <a:buChar char="•"/>
            </a:pPr>
            <a:r>
              <a:rPr lang="en-US" sz="2400" b="1" dirty="0">
                <a:solidFill>
                  <a:srgbClr val="707070"/>
                </a:solidFill>
                <a:latin typeface="inherit"/>
              </a:rPr>
              <a:t>Minimize raw material use</a:t>
            </a:r>
            <a:endParaRPr lang="en-US" sz="2400" dirty="0">
              <a:solidFill>
                <a:srgbClr val="707070"/>
              </a:solidFill>
              <a:latin typeface="inherit"/>
            </a:endParaRPr>
          </a:p>
          <a:p>
            <a:pPr marL="342900" indent="-342900" fontAlgn="base">
              <a:buFont typeface="Arial" panose="020B0604020202020204" pitchFamily="34" charset="0"/>
              <a:buChar char="•"/>
            </a:pPr>
            <a:r>
              <a:rPr lang="en-US" sz="2400" b="1" dirty="0">
                <a:solidFill>
                  <a:srgbClr val="707070"/>
                </a:solidFill>
                <a:latin typeface="inherit"/>
              </a:rPr>
              <a:t>Encourage reusability</a:t>
            </a:r>
            <a:endParaRPr lang="en-US" sz="2400" dirty="0">
              <a:solidFill>
                <a:srgbClr val="707070"/>
              </a:solidFill>
              <a:latin typeface="inherit"/>
            </a:endParaRPr>
          </a:p>
        </p:txBody>
      </p:sp>
      <p:pic>
        <p:nvPicPr>
          <p:cNvPr id="16" name="Picture 15">
            <a:extLst>
              <a:ext uri="{FF2B5EF4-FFF2-40B4-BE49-F238E27FC236}">
                <a16:creationId xmlns:a16="http://schemas.microsoft.com/office/drawing/2014/main" id="{4C2E8B3C-1913-4857-A05B-E8EF373C17D1}"/>
              </a:ext>
            </a:extLst>
          </p:cNvPr>
          <p:cNvPicPr>
            <a:picLocks noChangeAspect="1"/>
          </p:cNvPicPr>
          <p:nvPr/>
        </p:nvPicPr>
        <p:blipFill>
          <a:blip r:embed="rId9"/>
          <a:stretch>
            <a:fillRect/>
          </a:stretch>
        </p:blipFill>
        <p:spPr>
          <a:xfrm>
            <a:off x="9841290" y="3149491"/>
            <a:ext cx="1831919" cy="1221279"/>
          </a:xfrm>
          <a:prstGeom prst="rect">
            <a:avLst/>
          </a:prstGeom>
        </p:spPr>
      </p:pic>
      <p:pic>
        <p:nvPicPr>
          <p:cNvPr id="17" name="Picture 16">
            <a:extLst>
              <a:ext uri="{FF2B5EF4-FFF2-40B4-BE49-F238E27FC236}">
                <a16:creationId xmlns:a16="http://schemas.microsoft.com/office/drawing/2014/main" id="{1459CA8F-1231-43E6-9CC8-B0DB319DEB68}"/>
              </a:ext>
            </a:extLst>
          </p:cNvPr>
          <p:cNvPicPr>
            <a:picLocks noChangeAspect="1"/>
          </p:cNvPicPr>
          <p:nvPr/>
        </p:nvPicPr>
        <p:blipFill rotWithShape="1">
          <a:blip r:embed="rId10"/>
          <a:srcRect t="17081"/>
          <a:stretch/>
        </p:blipFill>
        <p:spPr>
          <a:xfrm>
            <a:off x="7997594" y="830721"/>
            <a:ext cx="3234617" cy="1089611"/>
          </a:xfrm>
          <a:prstGeom prst="rect">
            <a:avLst/>
          </a:prstGeom>
        </p:spPr>
      </p:pic>
      <p:pic>
        <p:nvPicPr>
          <p:cNvPr id="18" name="Picture 17">
            <a:extLst>
              <a:ext uri="{FF2B5EF4-FFF2-40B4-BE49-F238E27FC236}">
                <a16:creationId xmlns:a16="http://schemas.microsoft.com/office/drawing/2014/main" id="{E695AF22-594F-434C-A146-D2DB61A9E0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5739" y="2055847"/>
            <a:ext cx="2025234" cy="636141"/>
          </a:xfrm>
          <a:prstGeom prst="rect">
            <a:avLst/>
          </a:prstGeom>
        </p:spPr>
      </p:pic>
      <p:pic>
        <p:nvPicPr>
          <p:cNvPr id="19" name="Picture 18">
            <a:extLst>
              <a:ext uri="{FF2B5EF4-FFF2-40B4-BE49-F238E27FC236}">
                <a16:creationId xmlns:a16="http://schemas.microsoft.com/office/drawing/2014/main" id="{DAB2C396-4DDE-429E-A1FE-DE1F838F6FD9}"/>
              </a:ext>
            </a:extLst>
          </p:cNvPr>
          <p:cNvPicPr>
            <a:picLocks noChangeAspect="1"/>
          </p:cNvPicPr>
          <p:nvPr/>
        </p:nvPicPr>
        <p:blipFill>
          <a:blip r:embed="rId12"/>
          <a:stretch>
            <a:fillRect/>
          </a:stretch>
        </p:blipFill>
        <p:spPr>
          <a:xfrm>
            <a:off x="11207566" y="2695905"/>
            <a:ext cx="956131" cy="772554"/>
          </a:xfrm>
          <a:prstGeom prst="rect">
            <a:avLst/>
          </a:prstGeom>
        </p:spPr>
      </p:pic>
      <p:pic>
        <p:nvPicPr>
          <p:cNvPr id="20" name="Picture 19">
            <a:extLst>
              <a:ext uri="{FF2B5EF4-FFF2-40B4-BE49-F238E27FC236}">
                <a16:creationId xmlns:a16="http://schemas.microsoft.com/office/drawing/2014/main" id="{EFA7926D-9673-4CB3-9204-5F191055071A}"/>
              </a:ext>
            </a:extLst>
          </p:cNvPr>
          <p:cNvPicPr>
            <a:picLocks noChangeAspect="1"/>
          </p:cNvPicPr>
          <p:nvPr/>
        </p:nvPicPr>
        <p:blipFill>
          <a:blip r:embed="rId13"/>
          <a:stretch>
            <a:fillRect/>
          </a:stretch>
        </p:blipFill>
        <p:spPr>
          <a:xfrm>
            <a:off x="9533414" y="2788877"/>
            <a:ext cx="956131" cy="798959"/>
          </a:xfrm>
          <a:prstGeom prst="rect">
            <a:avLst/>
          </a:prstGeom>
        </p:spPr>
      </p:pic>
      <p:pic>
        <p:nvPicPr>
          <p:cNvPr id="29" name="Picture 28">
            <a:extLst>
              <a:ext uri="{FF2B5EF4-FFF2-40B4-BE49-F238E27FC236}">
                <a16:creationId xmlns:a16="http://schemas.microsoft.com/office/drawing/2014/main" id="{3FCE0C6E-20DB-4D83-B958-7081EC3D6C2F}"/>
              </a:ext>
            </a:extLst>
          </p:cNvPr>
          <p:cNvPicPr>
            <a:picLocks noChangeAspect="1"/>
          </p:cNvPicPr>
          <p:nvPr/>
        </p:nvPicPr>
        <p:blipFill>
          <a:blip r:embed="rId14"/>
          <a:stretch>
            <a:fillRect/>
          </a:stretch>
        </p:blipFill>
        <p:spPr>
          <a:xfrm>
            <a:off x="6843289" y="4260181"/>
            <a:ext cx="5360585" cy="1932870"/>
          </a:xfrm>
          <a:prstGeom prst="rect">
            <a:avLst/>
          </a:prstGeom>
        </p:spPr>
      </p:pic>
      <p:grpSp>
        <p:nvGrpSpPr>
          <p:cNvPr id="23" name="Group 22">
            <a:extLst>
              <a:ext uri="{FF2B5EF4-FFF2-40B4-BE49-F238E27FC236}">
                <a16:creationId xmlns:a16="http://schemas.microsoft.com/office/drawing/2014/main" id="{748FDA1A-F6EE-4C8A-887B-92E17F3318E9}"/>
              </a:ext>
            </a:extLst>
          </p:cNvPr>
          <p:cNvGrpSpPr/>
          <p:nvPr/>
        </p:nvGrpSpPr>
        <p:grpSpPr>
          <a:xfrm>
            <a:off x="-83127" y="6179193"/>
            <a:ext cx="12287001" cy="688314"/>
            <a:chOff x="8527662" y="416833"/>
            <a:chExt cx="2502832" cy="688314"/>
          </a:xfrm>
        </p:grpSpPr>
        <p:sp>
          <p:nvSpPr>
            <p:cNvPr id="24" name="Rectangle 23">
              <a:extLst>
                <a:ext uri="{FF2B5EF4-FFF2-40B4-BE49-F238E27FC236}">
                  <a16:creationId xmlns:a16="http://schemas.microsoft.com/office/drawing/2014/main" id="{F4D4A386-D15C-424E-91A0-5FFE4703A9EF}"/>
                </a:ext>
              </a:extLst>
            </p:cNvPr>
            <p:cNvSpPr/>
            <p:nvPr/>
          </p:nvSpPr>
          <p:spPr>
            <a:xfrm>
              <a:off x="8535846" y="416833"/>
              <a:ext cx="2494648" cy="688031"/>
            </a:xfrm>
            <a:prstGeom prst="rect">
              <a:avLst/>
            </a:prstGeom>
            <a:solidFill>
              <a:srgbClr val="7030A0"/>
            </a:solidFill>
            <a:ln>
              <a:solidFill>
                <a:srgbClr val="7030A0"/>
              </a:solidFill>
            </a:ln>
          </p:spPr>
          <p:style>
            <a:lnRef idx="2">
              <a:scrgbClr r="0" g="0" b="0"/>
            </a:lnRef>
            <a:fillRef idx="1">
              <a:scrgbClr r="0" g="0" b="0"/>
            </a:fillRef>
            <a:effectRef idx="0">
              <a:schemeClr val="accent4">
                <a:hueOff val="-4933726"/>
                <a:satOff val="83437"/>
                <a:lumOff val="-9413"/>
                <a:alphaOff val="0"/>
              </a:schemeClr>
            </a:effectRef>
            <a:fontRef idx="minor">
              <a:schemeClr val="lt1"/>
            </a:fontRef>
          </p:style>
        </p:sp>
        <p:sp>
          <p:nvSpPr>
            <p:cNvPr id="25" name="TextBox 24">
              <a:extLst>
                <a:ext uri="{FF2B5EF4-FFF2-40B4-BE49-F238E27FC236}">
                  <a16:creationId xmlns:a16="http://schemas.microsoft.com/office/drawing/2014/main" id="{E55D36F6-8432-4AA2-A9E5-06F1CE0B80C1}"/>
                </a:ext>
              </a:extLst>
            </p:cNvPr>
            <p:cNvSpPr txBox="1"/>
            <p:nvPr/>
          </p:nvSpPr>
          <p:spPr>
            <a:xfrm>
              <a:off x="8527662" y="417116"/>
              <a:ext cx="2494648" cy="688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Pilot Recycling &amp; Packaging Innovation</a:t>
              </a:r>
            </a:p>
          </p:txBody>
        </p:sp>
      </p:grpSp>
    </p:spTree>
    <p:extLst>
      <p:ext uri="{BB962C8B-B14F-4D97-AF65-F5344CB8AC3E}">
        <p14:creationId xmlns:p14="http://schemas.microsoft.com/office/powerpoint/2010/main" val="10868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63F87B-845F-4FFD-8690-B7060C98DEB0}"/>
              </a:ext>
            </a:extLst>
          </p:cNvPr>
          <p:cNvPicPr>
            <a:picLocks noChangeAspect="1"/>
          </p:cNvPicPr>
          <p:nvPr/>
        </p:nvPicPr>
        <p:blipFill rotWithShape="1">
          <a:blip r:embed="rId3"/>
          <a:srcRect t="1980" b="13645"/>
          <a:stretch/>
        </p:blipFill>
        <p:spPr>
          <a:xfrm>
            <a:off x="0" y="1"/>
            <a:ext cx="12192000" cy="6858000"/>
          </a:xfrm>
          <a:prstGeom prst="rect">
            <a:avLst/>
          </a:prstGeom>
        </p:spPr>
      </p:pic>
      <p:sp>
        <p:nvSpPr>
          <p:cNvPr id="5" name="Rectangle 4"/>
          <p:cNvSpPr/>
          <p:nvPr/>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874" y="5475394"/>
            <a:ext cx="2682402" cy="839555"/>
          </a:xfrm>
          <a:prstGeom prst="rect">
            <a:avLst/>
          </a:prstGeom>
        </p:spPr>
      </p:pic>
      <p:cxnSp>
        <p:nvCxnSpPr>
          <p:cNvPr id="7" name="Straight Connector 6"/>
          <p:cNvCxnSpPr/>
          <p:nvPr/>
        </p:nvCxnSpPr>
        <p:spPr>
          <a:xfrm>
            <a:off x="742086" y="1559471"/>
            <a:ext cx="6115914" cy="0"/>
          </a:xfrm>
          <a:prstGeom prst="line">
            <a:avLst/>
          </a:prstGeom>
          <a:ln w="28575">
            <a:solidFill>
              <a:srgbClr val="D9222E"/>
            </a:solidFill>
          </a:ln>
        </p:spPr>
        <p:style>
          <a:lnRef idx="1">
            <a:schemeClr val="accent1"/>
          </a:lnRef>
          <a:fillRef idx="0">
            <a:schemeClr val="accent1"/>
          </a:fillRef>
          <a:effectRef idx="0">
            <a:schemeClr val="accent1"/>
          </a:effectRef>
          <a:fontRef idx="minor">
            <a:schemeClr val="tx1"/>
          </a:fontRef>
        </p:style>
      </p:cxnSp>
      <p:sp>
        <p:nvSpPr>
          <p:cNvPr id="106500" name="Title 1"/>
          <p:cNvSpPr>
            <a:spLocks noGrp="1"/>
          </p:cNvSpPr>
          <p:nvPr>
            <p:ph type="title"/>
          </p:nvPr>
        </p:nvSpPr>
        <p:spPr>
          <a:xfrm>
            <a:off x="651048" y="659662"/>
            <a:ext cx="6223886" cy="891341"/>
          </a:xfrm>
        </p:spPr>
        <p:txBody>
          <a:bodyPr anchor="t">
            <a:normAutofit/>
          </a:bodyPr>
          <a:lstStyle/>
          <a:p>
            <a:r>
              <a:rPr lang="en-US" altLang="en-US" sz="5400" b="1" spc="600" dirty="0">
                <a:solidFill>
                  <a:schemeClr val="bg1"/>
                </a:solidFill>
                <a:latin typeface="Arial" charset="0"/>
                <a:ea typeface="Arial" charset="0"/>
                <a:cs typeface="Arial" charset="0"/>
              </a:rPr>
              <a:t>THANK YOU</a:t>
            </a:r>
          </a:p>
        </p:txBody>
      </p:sp>
      <p:sp>
        <p:nvSpPr>
          <p:cNvPr id="2" name="Content Placeholder 1"/>
          <p:cNvSpPr>
            <a:spLocks noGrp="1"/>
          </p:cNvSpPr>
          <p:nvPr>
            <p:ph type="body" idx="1"/>
          </p:nvPr>
        </p:nvSpPr>
        <p:spPr>
          <a:xfrm>
            <a:off x="651048" y="1719053"/>
            <a:ext cx="9669819" cy="491611"/>
          </a:xfrm>
        </p:spPr>
        <p:txBody>
          <a:bodyPr>
            <a:noAutofit/>
          </a:bodyPr>
          <a:lstStyle/>
          <a:p>
            <a:r>
              <a:rPr lang="en-US" sz="1800" dirty="0">
                <a:solidFill>
                  <a:schemeClr val="bg1"/>
                </a:solidFill>
                <a:latin typeface="Arial" charset="0"/>
                <a:ea typeface="Arial" charset="0"/>
                <a:cs typeface="Arial" charset="0"/>
              </a:rPr>
              <a:t>FOR MORE INFORMATION, VISIT: coca-colacompany.com/sustainability</a:t>
            </a:r>
          </a:p>
          <a:p>
            <a:endParaRPr lang="en-US" sz="1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0881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8339718" y="970457"/>
            <a:ext cx="2624015" cy="2598513"/>
            <a:chOff x="8349018" y="3690670"/>
            <a:chExt cx="2624015" cy="2598513"/>
          </a:xfrm>
        </p:grpSpPr>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55633" y="3695647"/>
              <a:ext cx="2587752" cy="2587752"/>
            </a:xfrm>
            <a:prstGeom prst="ellipse">
              <a:avLst/>
            </a:prstGeom>
          </p:spPr>
        </p:pic>
        <p:sp>
          <p:nvSpPr>
            <p:cNvPr id="34" name="Chord 33"/>
            <p:cNvSpPr/>
            <p:nvPr/>
          </p:nvSpPr>
          <p:spPr>
            <a:xfrm rot="17809704">
              <a:off x="8349018" y="3690670"/>
              <a:ext cx="2598513" cy="2598513"/>
            </a:xfrm>
            <a:prstGeom prst="chord">
              <a:avLst>
                <a:gd name="adj1" fmla="val 3925448"/>
                <a:gd name="adj2" fmla="val 14459693"/>
              </a:avLst>
            </a:prstGeom>
            <a:solidFill>
              <a:srgbClr val="7F4172">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charset="0"/>
                </a:rPr>
                <a:t> </a:t>
              </a:r>
            </a:p>
          </p:txBody>
        </p:sp>
        <p:sp>
          <p:nvSpPr>
            <p:cNvPr id="35" name="Rectangle 34"/>
            <p:cNvSpPr/>
            <p:nvPr/>
          </p:nvSpPr>
          <p:spPr>
            <a:xfrm>
              <a:off x="8354360" y="5086630"/>
              <a:ext cx="2618673" cy="923330"/>
            </a:xfrm>
            <a:prstGeom prst="rect">
              <a:avLst/>
            </a:prstGeom>
          </p:spPr>
          <p:txBody>
            <a:bodyPr wrap="square">
              <a:spAutoFit/>
            </a:bodyPr>
            <a:lstStyle/>
            <a:p>
              <a:pPr algn="ctr"/>
              <a:r>
                <a:rPr lang="en-US" sz="1400" b="1" dirty="0">
                  <a:solidFill>
                    <a:schemeClr val="bg1"/>
                  </a:solidFill>
                  <a:ea typeface="Arial" charset="0"/>
                  <a:cs typeface="Arial" charset="0"/>
                </a:rPr>
                <a:t>RENEW OUR PRODUCTS</a:t>
              </a:r>
            </a:p>
            <a:p>
              <a:pPr algn="ctr"/>
              <a:r>
                <a:rPr lang="en-US" sz="1000" b="1" dirty="0">
                  <a:solidFill>
                    <a:schemeClr val="bg1"/>
                  </a:solidFill>
                  <a:ea typeface="Arial" charset="0"/>
                  <a:cs typeface="Arial" charset="0"/>
                </a:rPr>
                <a:t>Continually evolving our offerings </a:t>
              </a:r>
            </a:p>
            <a:p>
              <a:pPr algn="ctr"/>
              <a:r>
                <a:rPr lang="en-US" sz="1000" b="1" dirty="0">
                  <a:solidFill>
                    <a:schemeClr val="bg1"/>
                  </a:solidFill>
                  <a:ea typeface="Arial" charset="0"/>
                  <a:cs typeface="Arial" charset="0"/>
                </a:rPr>
                <a:t>to reflect peoples' changing </a:t>
              </a:r>
            </a:p>
            <a:p>
              <a:pPr algn="ctr"/>
              <a:r>
                <a:rPr lang="en-US" sz="1000" b="1" dirty="0">
                  <a:solidFill>
                    <a:schemeClr val="bg1"/>
                  </a:solidFill>
                  <a:ea typeface="Arial" charset="0"/>
                  <a:cs typeface="Arial" charset="0"/>
                </a:rPr>
                <a:t>tastes, needs and their desire </a:t>
              </a:r>
            </a:p>
            <a:p>
              <a:pPr algn="ctr"/>
              <a:r>
                <a:rPr lang="en-US" sz="1000" b="1" dirty="0">
                  <a:solidFill>
                    <a:schemeClr val="bg1"/>
                  </a:solidFill>
                  <a:ea typeface="Arial" charset="0"/>
                  <a:cs typeface="Arial" charset="0"/>
                </a:rPr>
                <a:t>for more information. </a:t>
              </a:r>
            </a:p>
          </p:txBody>
        </p:sp>
      </p:grpSp>
      <p:grpSp>
        <p:nvGrpSpPr>
          <p:cNvPr id="36" name="Group 35"/>
          <p:cNvGrpSpPr/>
          <p:nvPr/>
        </p:nvGrpSpPr>
        <p:grpSpPr>
          <a:xfrm>
            <a:off x="4656753" y="973370"/>
            <a:ext cx="2600350" cy="2600350"/>
            <a:chOff x="988720" y="931402"/>
            <a:chExt cx="2600350" cy="2600350"/>
          </a:xfrm>
        </p:grpSpPr>
        <p:pic>
          <p:nvPicPr>
            <p:cNvPr id="37" name="Picture 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3282" y="938741"/>
              <a:ext cx="2591226" cy="2591226"/>
            </a:xfrm>
            <a:prstGeom prst="ellipse">
              <a:avLst/>
            </a:prstGeom>
          </p:spPr>
        </p:pic>
        <p:sp>
          <p:nvSpPr>
            <p:cNvPr id="38" name="Chord 37"/>
            <p:cNvSpPr/>
            <p:nvPr/>
          </p:nvSpPr>
          <p:spPr>
            <a:xfrm rot="17809704">
              <a:off x="988720" y="931402"/>
              <a:ext cx="2600350" cy="2600350"/>
            </a:xfrm>
            <a:prstGeom prst="chord">
              <a:avLst>
                <a:gd name="adj1" fmla="val 3773271"/>
                <a:gd name="adj2" fmla="val 14610742"/>
              </a:avLst>
            </a:prstGeom>
            <a:solidFill>
              <a:srgbClr val="187DA0">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charset="0"/>
              </a:endParaRPr>
            </a:p>
          </p:txBody>
        </p:sp>
        <p:sp>
          <p:nvSpPr>
            <p:cNvPr id="43" name="Rectangle 42"/>
            <p:cNvSpPr/>
            <p:nvPr/>
          </p:nvSpPr>
          <p:spPr>
            <a:xfrm>
              <a:off x="1265151" y="2276875"/>
              <a:ext cx="2047488" cy="923330"/>
            </a:xfrm>
            <a:prstGeom prst="rect">
              <a:avLst/>
            </a:prstGeom>
          </p:spPr>
          <p:txBody>
            <a:bodyPr wrap="square">
              <a:spAutoFit/>
            </a:bodyPr>
            <a:lstStyle/>
            <a:p>
              <a:pPr algn="ctr"/>
              <a:r>
                <a:rPr lang="en-US" sz="1400" b="1" dirty="0">
                  <a:solidFill>
                    <a:schemeClr val="bg1"/>
                  </a:solidFill>
                  <a:ea typeface="Arial" charset="0"/>
                  <a:cs typeface="Arial" charset="0"/>
                </a:rPr>
                <a:t>RENEW WATER</a:t>
              </a:r>
            </a:p>
            <a:p>
              <a:pPr algn="ctr"/>
              <a:r>
                <a:rPr lang="en-US" sz="1000" b="1" dirty="0">
                  <a:solidFill>
                    <a:schemeClr val="bg1"/>
                  </a:solidFill>
                  <a:ea typeface="Arial" charset="0"/>
                  <a:cs typeface="Arial" charset="0"/>
                </a:rPr>
                <a:t>Giving every drop of water we </a:t>
              </a:r>
              <a:br>
                <a:rPr lang="en-US" sz="1000" b="1" dirty="0">
                  <a:solidFill>
                    <a:schemeClr val="bg1"/>
                  </a:solidFill>
                  <a:ea typeface="Arial" charset="0"/>
                  <a:cs typeface="Arial" charset="0"/>
                </a:rPr>
              </a:br>
              <a:r>
                <a:rPr lang="en-US" sz="1000" b="1" dirty="0">
                  <a:solidFill>
                    <a:schemeClr val="bg1"/>
                  </a:solidFill>
                  <a:ea typeface="Arial" charset="0"/>
                  <a:cs typeface="Arial" charset="0"/>
                </a:rPr>
                <a:t>use back to communities and nature, including America’s most critical watersheds.</a:t>
              </a:r>
            </a:p>
          </p:txBody>
        </p:sp>
      </p:grpSp>
      <p:grpSp>
        <p:nvGrpSpPr>
          <p:cNvPr id="44" name="Group 43"/>
          <p:cNvGrpSpPr/>
          <p:nvPr/>
        </p:nvGrpSpPr>
        <p:grpSpPr>
          <a:xfrm>
            <a:off x="980195" y="979670"/>
            <a:ext cx="2617400" cy="2632958"/>
            <a:chOff x="980195" y="937702"/>
            <a:chExt cx="2617400" cy="2632958"/>
          </a:xfrm>
        </p:grpSpPr>
        <p:pic>
          <p:nvPicPr>
            <p:cNvPr id="45" name="Picture 4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0195" y="937702"/>
              <a:ext cx="2617400" cy="2617400"/>
            </a:xfrm>
            <a:prstGeom prst="ellipse">
              <a:avLst/>
            </a:prstGeom>
          </p:spPr>
        </p:pic>
        <p:sp>
          <p:nvSpPr>
            <p:cNvPr id="46" name="Chord 45"/>
            <p:cNvSpPr/>
            <p:nvPr/>
          </p:nvSpPr>
          <p:spPr>
            <a:xfrm rot="17809704">
              <a:off x="995070" y="970310"/>
              <a:ext cx="2600350" cy="2600350"/>
            </a:xfrm>
            <a:prstGeom prst="chord">
              <a:avLst>
                <a:gd name="adj1" fmla="val 3774152"/>
                <a:gd name="adj2" fmla="val 14610742"/>
              </a:avLst>
            </a:prstGeom>
            <a:solidFill>
              <a:srgbClr val="2F9B33">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Arial" charset="0"/>
              </a:endParaRPr>
            </a:p>
          </p:txBody>
        </p:sp>
        <p:sp>
          <p:nvSpPr>
            <p:cNvPr id="47" name="Rectangle 46"/>
            <p:cNvSpPr/>
            <p:nvPr/>
          </p:nvSpPr>
          <p:spPr>
            <a:xfrm>
              <a:off x="1088594" y="2324448"/>
              <a:ext cx="2400602" cy="769441"/>
            </a:xfrm>
            <a:prstGeom prst="rect">
              <a:avLst/>
            </a:prstGeom>
          </p:spPr>
          <p:txBody>
            <a:bodyPr wrap="square">
              <a:spAutoFit/>
            </a:bodyPr>
            <a:lstStyle/>
            <a:p>
              <a:pPr algn="ctr"/>
              <a:r>
                <a:rPr lang="en-US" sz="1400" b="1" dirty="0">
                  <a:solidFill>
                    <a:schemeClr val="bg1"/>
                  </a:solidFill>
                  <a:ea typeface="Arial" charset="0"/>
                  <a:cs typeface="Arial" charset="0"/>
                </a:rPr>
                <a:t>RENEW JOBS</a:t>
              </a:r>
            </a:p>
            <a:p>
              <a:pPr algn="ctr"/>
              <a:r>
                <a:rPr lang="en-US" sz="1000" b="1" dirty="0">
                  <a:solidFill>
                    <a:schemeClr val="bg1"/>
                  </a:solidFill>
                  <a:ea typeface="Arial" charset="0"/>
                  <a:cs typeface="Arial" charset="0"/>
                </a:rPr>
                <a:t>Creating and stimulating </a:t>
              </a:r>
            </a:p>
            <a:p>
              <a:pPr algn="ctr"/>
              <a:r>
                <a:rPr lang="en-US" sz="1000" b="1" dirty="0">
                  <a:solidFill>
                    <a:schemeClr val="bg1"/>
                  </a:solidFill>
                  <a:ea typeface="Arial" charset="0"/>
                  <a:cs typeface="Arial" charset="0"/>
                </a:rPr>
                <a:t>economic opportunities </a:t>
              </a:r>
            </a:p>
            <a:p>
              <a:pPr algn="ctr"/>
              <a:r>
                <a:rPr lang="en-US" sz="1000" b="1" dirty="0">
                  <a:solidFill>
                    <a:schemeClr val="bg1"/>
                  </a:solidFill>
                  <a:ea typeface="Arial" charset="0"/>
                  <a:cs typeface="Arial" charset="0"/>
                </a:rPr>
                <a:t>across all 50 states. </a:t>
              </a:r>
            </a:p>
          </p:txBody>
        </p:sp>
      </p:grpSp>
      <p:grpSp>
        <p:nvGrpSpPr>
          <p:cNvPr id="48" name="Group 47"/>
          <p:cNvGrpSpPr/>
          <p:nvPr/>
        </p:nvGrpSpPr>
        <p:grpSpPr>
          <a:xfrm>
            <a:off x="980195" y="3836956"/>
            <a:ext cx="2617400" cy="2596206"/>
            <a:chOff x="8355634" y="920086"/>
            <a:chExt cx="2617400" cy="2596206"/>
          </a:xfrm>
        </p:grpSpPr>
        <p:pic>
          <p:nvPicPr>
            <p:cNvPr id="49" name="Picture 4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57849" y="920086"/>
              <a:ext cx="2587752" cy="2587752"/>
            </a:xfrm>
            <a:prstGeom prst="ellipse">
              <a:avLst/>
            </a:prstGeom>
          </p:spPr>
        </p:pic>
        <p:sp>
          <p:nvSpPr>
            <p:cNvPr id="50" name="Chord 49"/>
            <p:cNvSpPr/>
            <p:nvPr/>
          </p:nvSpPr>
          <p:spPr>
            <a:xfrm rot="17809704">
              <a:off x="8356234" y="925102"/>
              <a:ext cx="2591190" cy="2591190"/>
            </a:xfrm>
            <a:prstGeom prst="chord">
              <a:avLst>
                <a:gd name="adj1" fmla="val 3790933"/>
                <a:gd name="adj2" fmla="val 14593951"/>
              </a:avLst>
            </a:prstGeom>
            <a:solidFill>
              <a:srgbClr val="E2212C">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charset="0"/>
                </a:rPr>
                <a:t> </a:t>
              </a:r>
            </a:p>
          </p:txBody>
        </p:sp>
        <p:sp>
          <p:nvSpPr>
            <p:cNvPr id="51" name="Rectangle 50"/>
            <p:cNvSpPr/>
            <p:nvPr/>
          </p:nvSpPr>
          <p:spPr>
            <a:xfrm>
              <a:off x="8355634" y="2276875"/>
              <a:ext cx="2617400" cy="1077218"/>
            </a:xfrm>
            <a:prstGeom prst="rect">
              <a:avLst/>
            </a:prstGeom>
          </p:spPr>
          <p:txBody>
            <a:bodyPr wrap="square">
              <a:spAutoFit/>
            </a:bodyPr>
            <a:lstStyle/>
            <a:p>
              <a:pPr algn="ctr"/>
              <a:r>
                <a:rPr lang="en-US" sz="1400" b="1" dirty="0">
                  <a:solidFill>
                    <a:schemeClr val="bg1"/>
                  </a:solidFill>
                  <a:ea typeface="Arial" charset="0"/>
                  <a:cs typeface="Arial" charset="0"/>
                </a:rPr>
                <a:t>RENEW OPPORTUNITY</a:t>
              </a:r>
            </a:p>
            <a:p>
              <a:pPr algn="ctr"/>
              <a:r>
                <a:rPr lang="en-US" sz="1000" b="1" dirty="0">
                  <a:solidFill>
                    <a:schemeClr val="bg1"/>
                  </a:solidFill>
                  <a:ea typeface="Arial" charset="0"/>
                  <a:cs typeface="Arial" charset="0"/>
                </a:rPr>
                <a:t>Supporting the next generation </a:t>
              </a:r>
            </a:p>
            <a:p>
              <a:pPr algn="ctr"/>
              <a:r>
                <a:rPr lang="en-US" sz="1000" b="1" dirty="0">
                  <a:solidFill>
                    <a:schemeClr val="bg1"/>
                  </a:solidFill>
                  <a:ea typeface="Arial" charset="0"/>
                  <a:cs typeface="Arial" charset="0"/>
                </a:rPr>
                <a:t>of leaders through education </a:t>
              </a:r>
            </a:p>
            <a:p>
              <a:pPr algn="ctr"/>
              <a:r>
                <a:rPr lang="en-US" sz="1000" b="1" dirty="0">
                  <a:solidFill>
                    <a:schemeClr val="bg1"/>
                  </a:solidFill>
                  <a:ea typeface="Arial" charset="0"/>
                  <a:cs typeface="Arial" charset="0"/>
                </a:rPr>
                <a:t>and training programs that </a:t>
              </a:r>
            </a:p>
            <a:p>
              <a:pPr algn="ctr"/>
              <a:r>
                <a:rPr lang="en-US" sz="1000" b="1" dirty="0">
                  <a:solidFill>
                    <a:schemeClr val="bg1"/>
                  </a:solidFill>
                  <a:ea typeface="Arial" charset="0"/>
                  <a:cs typeface="Arial" charset="0"/>
                </a:rPr>
                <a:t>help them reach their </a:t>
              </a:r>
            </a:p>
            <a:p>
              <a:pPr algn="ctr"/>
              <a:r>
                <a:rPr lang="en-US" sz="1000" b="1" dirty="0">
                  <a:solidFill>
                    <a:schemeClr val="bg1"/>
                  </a:solidFill>
                  <a:ea typeface="Arial" charset="0"/>
                  <a:cs typeface="Arial" charset="0"/>
                </a:rPr>
                <a:t>full potential. </a:t>
              </a:r>
            </a:p>
          </p:txBody>
        </p:sp>
      </p:grpSp>
      <p:grpSp>
        <p:nvGrpSpPr>
          <p:cNvPr id="52" name="Group 51"/>
          <p:cNvGrpSpPr/>
          <p:nvPr/>
        </p:nvGrpSpPr>
        <p:grpSpPr>
          <a:xfrm>
            <a:off x="8354360" y="3803501"/>
            <a:ext cx="2600350" cy="2601872"/>
            <a:chOff x="4655758" y="923582"/>
            <a:chExt cx="2600350" cy="2601872"/>
          </a:xfrm>
        </p:grpSpPr>
        <p:pic>
          <p:nvPicPr>
            <p:cNvPr id="53" name="Picture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62057" y="937702"/>
              <a:ext cx="2587752" cy="2587752"/>
            </a:xfrm>
            <a:prstGeom prst="ellipse">
              <a:avLst/>
            </a:prstGeom>
          </p:spPr>
        </p:pic>
        <p:sp>
          <p:nvSpPr>
            <p:cNvPr id="54" name="Chord 53"/>
            <p:cNvSpPr/>
            <p:nvPr/>
          </p:nvSpPr>
          <p:spPr>
            <a:xfrm rot="17809704">
              <a:off x="4655758" y="923582"/>
              <a:ext cx="2600350" cy="2600350"/>
            </a:xfrm>
            <a:prstGeom prst="chord">
              <a:avLst>
                <a:gd name="adj1" fmla="val 3790142"/>
                <a:gd name="adj2" fmla="val 14593951"/>
              </a:avLst>
            </a:prstGeom>
            <a:solidFill>
              <a:srgbClr val="F4B01D">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charset="0"/>
                </a:rPr>
                <a:t> </a:t>
              </a:r>
            </a:p>
          </p:txBody>
        </p:sp>
        <p:sp>
          <p:nvSpPr>
            <p:cNvPr id="55" name="Rectangle 54"/>
            <p:cNvSpPr/>
            <p:nvPr/>
          </p:nvSpPr>
          <p:spPr>
            <a:xfrm>
              <a:off x="4771904" y="2276875"/>
              <a:ext cx="2368058" cy="769441"/>
            </a:xfrm>
            <a:prstGeom prst="rect">
              <a:avLst/>
            </a:prstGeom>
          </p:spPr>
          <p:txBody>
            <a:bodyPr wrap="square">
              <a:spAutoFit/>
            </a:bodyPr>
            <a:lstStyle/>
            <a:p>
              <a:pPr algn="ctr"/>
              <a:r>
                <a:rPr lang="en-US" sz="1400" b="1" dirty="0">
                  <a:solidFill>
                    <a:schemeClr val="bg1"/>
                  </a:solidFill>
                  <a:ea typeface="Arial" charset="0"/>
                  <a:cs typeface="Arial" charset="0"/>
                </a:rPr>
                <a:t>RENEW EMPOWERMENT</a:t>
              </a:r>
            </a:p>
            <a:p>
              <a:pPr algn="ctr"/>
              <a:r>
                <a:rPr lang="en-US" sz="1000" b="1" dirty="0">
                  <a:solidFill>
                    <a:schemeClr val="bg1"/>
                  </a:solidFill>
                  <a:ea typeface="Arial" charset="0"/>
                  <a:cs typeface="Arial" charset="0"/>
                </a:rPr>
                <a:t>Supporting female entrepreneurship across </a:t>
              </a:r>
            </a:p>
            <a:p>
              <a:pPr algn="ctr"/>
              <a:r>
                <a:rPr lang="en-US" sz="1000" b="1" dirty="0">
                  <a:solidFill>
                    <a:schemeClr val="bg1"/>
                  </a:solidFill>
                  <a:ea typeface="Arial" charset="0"/>
                  <a:cs typeface="Arial" charset="0"/>
                </a:rPr>
                <a:t>America. </a:t>
              </a:r>
            </a:p>
          </p:txBody>
        </p:sp>
      </p:grpSp>
      <p:grpSp>
        <p:nvGrpSpPr>
          <p:cNvPr id="56" name="Group 55"/>
          <p:cNvGrpSpPr/>
          <p:nvPr/>
        </p:nvGrpSpPr>
        <p:grpSpPr>
          <a:xfrm>
            <a:off x="4655758" y="3807014"/>
            <a:ext cx="2600350" cy="2600350"/>
            <a:chOff x="4655758" y="3739726"/>
            <a:chExt cx="2600350" cy="2600350"/>
          </a:xfrm>
        </p:grpSpPr>
        <p:pic>
          <p:nvPicPr>
            <p:cNvPr id="57" name="Picture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62057" y="3750333"/>
              <a:ext cx="2587752" cy="2587752"/>
            </a:xfrm>
            <a:prstGeom prst="ellipse">
              <a:avLst/>
            </a:prstGeom>
          </p:spPr>
        </p:pic>
        <p:sp>
          <p:nvSpPr>
            <p:cNvPr id="58" name="Chord 57"/>
            <p:cNvSpPr/>
            <p:nvPr/>
          </p:nvSpPr>
          <p:spPr>
            <a:xfrm rot="17809704">
              <a:off x="4655758" y="3739726"/>
              <a:ext cx="2600350" cy="2600350"/>
            </a:xfrm>
            <a:prstGeom prst="chord">
              <a:avLst>
                <a:gd name="adj1" fmla="val 3790142"/>
                <a:gd name="adj2" fmla="val 14593951"/>
              </a:avLst>
            </a:prstGeom>
            <a:solidFill>
              <a:srgbClr val="F0651A">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Arial" charset="0"/>
                </a:rPr>
                <a:t> </a:t>
              </a:r>
            </a:p>
          </p:txBody>
        </p:sp>
        <p:sp>
          <p:nvSpPr>
            <p:cNvPr id="59" name="Rectangle 58"/>
            <p:cNvSpPr/>
            <p:nvPr/>
          </p:nvSpPr>
          <p:spPr>
            <a:xfrm>
              <a:off x="4660784" y="5086630"/>
              <a:ext cx="2589025" cy="769441"/>
            </a:xfrm>
            <a:prstGeom prst="rect">
              <a:avLst/>
            </a:prstGeom>
          </p:spPr>
          <p:txBody>
            <a:bodyPr wrap="square">
              <a:spAutoFit/>
            </a:bodyPr>
            <a:lstStyle/>
            <a:p>
              <a:pPr algn="ctr"/>
              <a:r>
                <a:rPr lang="en-US" sz="1400" b="1" dirty="0">
                  <a:solidFill>
                    <a:schemeClr val="bg1"/>
                  </a:solidFill>
                  <a:ea typeface="Arial" charset="0"/>
                  <a:cs typeface="Arial" charset="0"/>
                </a:rPr>
                <a:t>RENEW UNDERSTANDING</a:t>
              </a:r>
            </a:p>
            <a:p>
              <a:pPr algn="ctr"/>
              <a:r>
                <a:rPr lang="en-US" sz="1000" b="1" dirty="0">
                  <a:solidFill>
                    <a:schemeClr val="bg1"/>
                  </a:solidFill>
                  <a:ea typeface="Arial" charset="0"/>
                  <a:cs typeface="Arial" charset="0"/>
                </a:rPr>
                <a:t>Championing diversity and</a:t>
              </a:r>
            </a:p>
            <a:p>
              <a:pPr algn="ctr"/>
              <a:r>
                <a:rPr lang="en-US" sz="1000" b="1" dirty="0">
                  <a:solidFill>
                    <a:schemeClr val="bg1"/>
                  </a:solidFill>
                  <a:ea typeface="Arial" charset="0"/>
                  <a:cs typeface="Arial" charset="0"/>
                </a:rPr>
                <a:t> inclusivity in the workplace </a:t>
              </a:r>
            </a:p>
            <a:p>
              <a:pPr algn="ctr"/>
              <a:r>
                <a:rPr lang="en-US" sz="1000" b="1" dirty="0">
                  <a:solidFill>
                    <a:schemeClr val="bg1"/>
                  </a:solidFill>
                  <a:ea typeface="Arial" charset="0"/>
                  <a:cs typeface="Arial" charset="0"/>
                </a:rPr>
                <a:t>and our communities. </a:t>
              </a:r>
            </a:p>
          </p:txBody>
        </p:sp>
      </p:grpSp>
      <p:sp>
        <p:nvSpPr>
          <p:cNvPr id="41" name="Rectangle 40"/>
          <p:cNvSpPr/>
          <p:nvPr/>
        </p:nvSpPr>
        <p:spPr>
          <a:xfrm>
            <a:off x="351529" y="140761"/>
            <a:ext cx="10780776" cy="830997"/>
          </a:xfrm>
          <a:prstGeom prst="rect">
            <a:avLst/>
          </a:prstGeom>
          <a:noFill/>
        </p:spPr>
        <p:txBody>
          <a:bodyPr wrap="square" anchor="t">
            <a:spAutoFit/>
          </a:bodyPr>
          <a:lstStyle/>
          <a:p>
            <a:pPr defTabSz="914363">
              <a:lnSpc>
                <a:spcPct val="150000"/>
              </a:lnSpc>
              <a:spcAft>
                <a:spcPts val="1000"/>
              </a:spcAft>
              <a:defRPr/>
            </a:pPr>
            <a:r>
              <a:rPr lang="en-US" sz="3200" spc="300" dirty="0">
                <a:solidFill>
                  <a:srgbClr val="313E48"/>
                </a:solidFill>
                <a:latin typeface="Arial" panose="020B0604020202020204" pitchFamily="34" charset="0"/>
                <a:ea typeface="Arial" charset="0"/>
                <a:cs typeface="Arial" panose="020B0604020202020204" pitchFamily="34" charset="0"/>
              </a:rPr>
              <a:t>OUR COMMUNITY COMMITMENTS</a:t>
            </a:r>
            <a:endParaRPr lang="en-US" sz="2800" spc="100" dirty="0">
              <a:solidFill>
                <a:srgbClr val="313E48"/>
              </a:solidFill>
              <a:latin typeface="Arial" panose="020B0604020202020204" pitchFamily="34" charset="0"/>
              <a:ea typeface="Arial" charset="0"/>
              <a:cs typeface="Arial" panose="020B0604020202020204" pitchFamily="34" charset="0"/>
            </a:endParaRPr>
          </a:p>
        </p:txBody>
      </p:sp>
      <p:pic>
        <p:nvPicPr>
          <p:cNvPr id="27" name="Picture 2">
            <a:extLst>
              <a:ext uri="{FF2B5EF4-FFF2-40B4-BE49-F238E27FC236}">
                <a16:creationId xmlns:a16="http://schemas.microsoft.com/office/drawing/2014/main" id="{522DAC4E-6263-4F6A-B70E-08DF6D6BB2C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947522" y="97470"/>
            <a:ext cx="1127654" cy="112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val 27">
            <a:extLst>
              <a:ext uri="{FF2B5EF4-FFF2-40B4-BE49-F238E27FC236}">
                <a16:creationId xmlns:a16="http://schemas.microsoft.com/office/drawing/2014/main" id="{4CC27869-9392-4964-A83F-5F11D57A47B4}"/>
              </a:ext>
            </a:extLst>
          </p:cNvPr>
          <p:cNvSpPr/>
          <p:nvPr/>
        </p:nvSpPr>
        <p:spPr>
          <a:xfrm>
            <a:off x="9745002" y="-123579"/>
            <a:ext cx="2571703" cy="2576321"/>
          </a:xfrm>
          <a:prstGeom prst="ellipse">
            <a:avLst/>
          </a:prstGeom>
          <a:solidFill>
            <a:srgbClr val="F06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defRPr/>
            </a:pPr>
            <a:r>
              <a:rPr lang="en-US" sz="1200" b="1" dirty="0">
                <a:latin typeface="Arial" panose="020B0604020202020204" pitchFamily="34" charset="0"/>
                <a:cs typeface="Arial" panose="020B0604020202020204" pitchFamily="34" charset="0"/>
              </a:rPr>
              <a:t>CREATE A WORLD WITHOUT WASTE BY HELPING COLLECT AND RECYCLE A BOTTLE OR CAN FOR EVERY ONE WE SELL BY 2030 AND WORK TO MAKE ALL OF OUR PACKAGING 100% RECYCLABLE.</a:t>
            </a:r>
            <a:endParaRPr lang="en-US" sz="1200" b="1" i="1" dirty="0">
              <a:solidFill>
                <a:schemeClr val="bg1"/>
              </a:solidFill>
              <a:latin typeface="Arial" panose="020B0604020202020204" pitchFamily="34" charset="0"/>
              <a:ea typeface="Gotham Medium" charset="0"/>
              <a:cs typeface="Arial" panose="020B0604020202020204" pitchFamily="34" charset="0"/>
            </a:endParaRPr>
          </a:p>
        </p:txBody>
      </p:sp>
    </p:spTree>
    <p:extLst>
      <p:ext uri="{BB962C8B-B14F-4D97-AF65-F5344CB8AC3E}">
        <p14:creationId xmlns:p14="http://schemas.microsoft.com/office/powerpoint/2010/main" val="190892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450248-C374-D44A-8C82-BEBF565AC820}"/>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03025" y="768871"/>
            <a:ext cx="6188014" cy="241925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E7"/>
              </a:solidFill>
            </a:endParaRPr>
          </a:p>
        </p:txBody>
      </p:sp>
      <p:sp>
        <p:nvSpPr>
          <p:cNvPr id="3" name="Content Placeholder 2"/>
          <p:cNvSpPr>
            <a:spLocks noGrp="1"/>
          </p:cNvSpPr>
          <p:nvPr>
            <p:ph idx="1"/>
          </p:nvPr>
        </p:nvSpPr>
        <p:spPr>
          <a:xfrm>
            <a:off x="6298720" y="1029517"/>
            <a:ext cx="5486404" cy="1965909"/>
          </a:xfrm>
        </p:spPr>
        <p:txBody>
          <a:bodyPr>
            <a:noAutofit/>
          </a:bodyPr>
          <a:lstStyle/>
          <a:p>
            <a:pPr marL="0" lvl="0" indent="0">
              <a:lnSpc>
                <a:spcPct val="100000"/>
              </a:lnSpc>
              <a:buNone/>
            </a:pPr>
            <a:r>
              <a:rPr lang="en-US" sz="1800" b="1" spc="300" dirty="0">
                <a:solidFill>
                  <a:schemeClr val="bg1"/>
                </a:solidFill>
                <a:latin typeface="Arial Black" panose="020B0604020202020204" pitchFamily="34" charset="0"/>
                <a:ea typeface="Arial" charset="0"/>
                <a:cs typeface="Arial Black" panose="020B0604020202020204" pitchFamily="34" charset="0"/>
              </a:rPr>
              <a:t>GOAL</a:t>
            </a:r>
            <a:r>
              <a:rPr lang="en-US" sz="1800" b="1" dirty="0">
                <a:solidFill>
                  <a:schemeClr val="bg1"/>
                </a:solidFill>
                <a:latin typeface="Arial Black" panose="020B0604020202020204" pitchFamily="34" charset="0"/>
                <a:ea typeface="Arial" charset="0"/>
                <a:cs typeface="Arial Black" panose="020B0604020202020204" pitchFamily="34" charset="0"/>
              </a:rPr>
              <a:t>: </a:t>
            </a:r>
          </a:p>
          <a:p>
            <a:pPr marL="0" lvl="0" indent="0">
              <a:lnSpc>
                <a:spcPct val="100000"/>
              </a:lnSpc>
              <a:buNone/>
            </a:pPr>
            <a:r>
              <a:rPr lang="en-US" sz="1800" dirty="0">
                <a:solidFill>
                  <a:schemeClr val="bg1"/>
                </a:solidFill>
                <a:latin typeface="Arial" charset="0"/>
                <a:ea typeface="Arial" charset="0"/>
                <a:cs typeface="Arial" charset="0"/>
              </a:rPr>
              <a:t>Work to create a world without waste by collecting and recycling a bottle or can for every one we sell, making all of our packaging 100% recyclable and making bottles with an average of 50% recycled content by 2030. </a:t>
            </a:r>
          </a:p>
          <a:p>
            <a:pPr>
              <a:lnSpc>
                <a:spcPct val="100000"/>
              </a:lnSpc>
            </a:pPr>
            <a:endParaRPr lang="en-US" sz="1800" dirty="0">
              <a:solidFill>
                <a:schemeClr val="bg1"/>
              </a:solidFill>
              <a:latin typeface="Arial" charset="0"/>
              <a:ea typeface="Arial" charset="0"/>
              <a:cs typeface="Arial" charset="0"/>
            </a:endParaRPr>
          </a:p>
        </p:txBody>
      </p:sp>
      <p:cxnSp>
        <p:nvCxnSpPr>
          <p:cNvPr id="13" name="Straight Connector 12"/>
          <p:cNvCxnSpPr>
            <a:cxnSpLocks/>
          </p:cNvCxnSpPr>
          <p:nvPr/>
        </p:nvCxnSpPr>
        <p:spPr>
          <a:xfrm>
            <a:off x="6379235" y="1390059"/>
            <a:ext cx="53498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3593169"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pc="300" dirty="0">
                <a:solidFill>
                  <a:schemeClr val="bg1"/>
                </a:solidFill>
                <a:latin typeface="Arial" charset="0"/>
                <a:ea typeface="Arial" charset="0"/>
                <a:cs typeface="Arial" charset="0"/>
              </a:rPr>
              <a:t>PACKAGING AND RECOVERY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2538" y="6209287"/>
            <a:ext cx="1333706" cy="41892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7849" t="31221" r="37500" b="30682"/>
          <a:stretch/>
        </p:blipFill>
        <p:spPr>
          <a:xfrm>
            <a:off x="7622189" y="3579284"/>
            <a:ext cx="2839466" cy="28394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6940" t="9635" r="25110"/>
          <a:stretch/>
        </p:blipFill>
        <p:spPr>
          <a:xfrm>
            <a:off x="0" y="768870"/>
            <a:ext cx="5896517" cy="6129187"/>
          </a:xfrm>
          <a:prstGeom prst="rect">
            <a:avLst/>
          </a:prstGeom>
        </p:spPr>
      </p:pic>
    </p:spTree>
    <p:extLst>
      <p:ext uri="{BB962C8B-B14F-4D97-AF65-F5344CB8AC3E}">
        <p14:creationId xmlns:p14="http://schemas.microsoft.com/office/powerpoint/2010/main" val="105423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915957" y="157349"/>
            <a:ext cx="6247504" cy="6574997"/>
            <a:chOff x="2915957" y="157349"/>
            <a:chExt cx="6247504" cy="6574997"/>
          </a:xfrm>
        </p:grpSpPr>
        <p:sp>
          <p:nvSpPr>
            <p:cNvPr id="14" name="Block Arc 13"/>
            <p:cNvSpPr/>
            <p:nvPr/>
          </p:nvSpPr>
          <p:spPr>
            <a:xfrm rot="7399548">
              <a:off x="2907711" y="165595"/>
              <a:ext cx="6263995" cy="6247504"/>
            </a:xfrm>
            <a:prstGeom prst="blockArc">
              <a:avLst>
                <a:gd name="adj1" fmla="val 12016143"/>
                <a:gd name="adj2" fmla="val 19197244"/>
                <a:gd name="adj3" fmla="val 21848"/>
              </a:avLst>
            </a:prstGeom>
            <a:solidFill>
              <a:schemeClr val="bg1"/>
            </a:solidFill>
            <a:ln>
              <a:solidFill>
                <a:srgbClr val="52B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nvGrpSpPr>
            <p:cNvPr id="32" name="Group 31"/>
            <p:cNvGrpSpPr/>
            <p:nvPr/>
          </p:nvGrpSpPr>
          <p:grpSpPr>
            <a:xfrm>
              <a:off x="5219562" y="4823451"/>
              <a:ext cx="1314594" cy="1908895"/>
              <a:chOff x="5219562" y="4823451"/>
              <a:chExt cx="1314594" cy="1908895"/>
            </a:xfrm>
          </p:grpSpPr>
          <p:sp>
            <p:nvSpPr>
              <p:cNvPr id="15" name="Isosceles Triangle 14"/>
              <p:cNvSpPr/>
              <p:nvPr/>
            </p:nvSpPr>
            <p:spPr>
              <a:xfrm rot="16026110">
                <a:off x="4858481" y="5184532"/>
                <a:ext cx="1908895" cy="1186734"/>
              </a:xfrm>
              <a:prstGeom prst="triangle">
                <a:avLst/>
              </a:prstGeom>
              <a:solidFill>
                <a:schemeClr val="bg1"/>
              </a:solidFill>
              <a:ln>
                <a:solidFill>
                  <a:srgbClr val="52B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Rectangle 1"/>
              <p:cNvSpPr/>
              <p:nvPr/>
            </p:nvSpPr>
            <p:spPr>
              <a:xfrm rot="16200000">
                <a:off x="5747466" y="5600732"/>
                <a:ext cx="1363823" cy="209556"/>
              </a:xfrm>
              <a:custGeom>
                <a:avLst/>
                <a:gdLst>
                  <a:gd name="connsiteX0" fmla="*/ 0 w 1368584"/>
                  <a:gd name="connsiteY0" fmla="*/ 0 h 53500"/>
                  <a:gd name="connsiteX1" fmla="*/ 1368584 w 1368584"/>
                  <a:gd name="connsiteY1" fmla="*/ 0 h 53500"/>
                  <a:gd name="connsiteX2" fmla="*/ 1368584 w 1368584"/>
                  <a:gd name="connsiteY2" fmla="*/ 53500 h 53500"/>
                  <a:gd name="connsiteX3" fmla="*/ 0 w 1368584"/>
                  <a:gd name="connsiteY3" fmla="*/ 53500 h 53500"/>
                  <a:gd name="connsiteX4" fmla="*/ 0 w 1368584"/>
                  <a:gd name="connsiteY4" fmla="*/ 0 h 53500"/>
                  <a:gd name="connsiteX0" fmla="*/ 0 w 1368584"/>
                  <a:gd name="connsiteY0" fmla="*/ 0 h 103506"/>
                  <a:gd name="connsiteX1" fmla="*/ 1368584 w 1368584"/>
                  <a:gd name="connsiteY1" fmla="*/ 0 h 103506"/>
                  <a:gd name="connsiteX2" fmla="*/ 1368584 w 1368584"/>
                  <a:gd name="connsiteY2" fmla="*/ 53500 h 103506"/>
                  <a:gd name="connsiteX3" fmla="*/ 7144 w 1368584"/>
                  <a:gd name="connsiteY3" fmla="*/ 103506 h 103506"/>
                  <a:gd name="connsiteX4" fmla="*/ 0 w 1368584"/>
                  <a:gd name="connsiteY4" fmla="*/ 0 h 103506"/>
                  <a:gd name="connsiteX0" fmla="*/ 0 w 1363822"/>
                  <a:gd name="connsiteY0" fmla="*/ 38100 h 103506"/>
                  <a:gd name="connsiteX1" fmla="*/ 1363822 w 1363822"/>
                  <a:gd name="connsiteY1" fmla="*/ 0 h 103506"/>
                  <a:gd name="connsiteX2" fmla="*/ 1363822 w 1363822"/>
                  <a:gd name="connsiteY2" fmla="*/ 53500 h 103506"/>
                  <a:gd name="connsiteX3" fmla="*/ 2382 w 1363822"/>
                  <a:gd name="connsiteY3" fmla="*/ 103506 h 103506"/>
                  <a:gd name="connsiteX4" fmla="*/ 0 w 1363822"/>
                  <a:gd name="connsiteY4" fmla="*/ 38100 h 103506"/>
                  <a:gd name="connsiteX0" fmla="*/ 0 w 1363822"/>
                  <a:gd name="connsiteY0" fmla="*/ 38100 h 103506"/>
                  <a:gd name="connsiteX1" fmla="*/ 1351915 w 1363822"/>
                  <a:gd name="connsiteY1" fmla="*/ 0 h 103506"/>
                  <a:gd name="connsiteX2" fmla="*/ 1363822 w 1363822"/>
                  <a:gd name="connsiteY2" fmla="*/ 53500 h 103506"/>
                  <a:gd name="connsiteX3" fmla="*/ 2382 w 1363822"/>
                  <a:gd name="connsiteY3" fmla="*/ 103506 h 103506"/>
                  <a:gd name="connsiteX4" fmla="*/ 0 w 1363822"/>
                  <a:gd name="connsiteY4" fmla="*/ 38100 h 103506"/>
                  <a:gd name="connsiteX0" fmla="*/ 0 w 1363822"/>
                  <a:gd name="connsiteY0" fmla="*/ 43251 h 108657"/>
                  <a:gd name="connsiteX1" fmla="*/ 1351915 w 1363822"/>
                  <a:gd name="connsiteY1" fmla="*/ 5151 h 108657"/>
                  <a:gd name="connsiteX2" fmla="*/ 1363822 w 1363822"/>
                  <a:gd name="connsiteY2" fmla="*/ 58651 h 108657"/>
                  <a:gd name="connsiteX3" fmla="*/ 2382 w 1363822"/>
                  <a:gd name="connsiteY3" fmla="*/ 108657 h 108657"/>
                  <a:gd name="connsiteX4" fmla="*/ 0 w 1363822"/>
                  <a:gd name="connsiteY4" fmla="*/ 43251 h 108657"/>
                  <a:gd name="connsiteX0" fmla="*/ 0 w 1363822"/>
                  <a:gd name="connsiteY0" fmla="*/ 43251 h 99604"/>
                  <a:gd name="connsiteX1" fmla="*/ 1351915 w 1363822"/>
                  <a:gd name="connsiteY1" fmla="*/ 5151 h 99604"/>
                  <a:gd name="connsiteX2" fmla="*/ 1363822 w 1363822"/>
                  <a:gd name="connsiteY2" fmla="*/ 58651 h 99604"/>
                  <a:gd name="connsiteX3" fmla="*/ 26193 w 1363822"/>
                  <a:gd name="connsiteY3" fmla="*/ 99604 h 99604"/>
                  <a:gd name="connsiteX4" fmla="*/ 0 w 1363822"/>
                  <a:gd name="connsiteY4" fmla="*/ 43251 h 9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822" h="99604">
                    <a:moveTo>
                      <a:pt x="0" y="43251"/>
                    </a:moveTo>
                    <a:lnTo>
                      <a:pt x="1351915" y="5151"/>
                    </a:lnTo>
                    <a:cubicBezTo>
                      <a:pt x="1353502" y="-17498"/>
                      <a:pt x="1359853" y="40818"/>
                      <a:pt x="1363822" y="58651"/>
                    </a:cubicBezTo>
                    <a:lnTo>
                      <a:pt x="26193" y="99604"/>
                    </a:lnTo>
                    <a:lnTo>
                      <a:pt x="0" y="432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56"/>
            <p:cNvSpPr txBox="1"/>
            <p:nvPr/>
          </p:nvSpPr>
          <p:spPr>
            <a:xfrm rot="18619190">
              <a:off x="5259717" y="3366146"/>
              <a:ext cx="3863490" cy="1793491"/>
            </a:xfrm>
            <a:prstGeom prst="rect">
              <a:avLst/>
            </a:prstGeom>
            <a:noFill/>
          </p:spPr>
          <p:txBody>
            <a:bodyPr spcFirstLastPara="1" wrap="square" numCol="1" rtlCol="0">
              <a:prstTxWarp prst="textArchDown">
                <a:avLst>
                  <a:gd name="adj" fmla="val 809575"/>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52B0DF"/>
                  </a:solidFill>
                  <a:latin typeface="Franklin Gothic Heavy" panose="020B0903020102020204" pitchFamily="34" charset="0"/>
                </a:rPr>
                <a:t>50% Recycled Content</a:t>
              </a:r>
              <a:endParaRPr lang="en-US" sz="3600" dirty="0">
                <a:solidFill>
                  <a:srgbClr val="52B0DF"/>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511" y="2166831"/>
            <a:ext cx="2376978" cy="2524338"/>
          </a:xfrm>
          <a:prstGeom prst="rect">
            <a:avLst/>
          </a:prstGeom>
        </p:spPr>
      </p:pic>
      <p:grpSp>
        <p:nvGrpSpPr>
          <p:cNvPr id="42" name="Group 41"/>
          <p:cNvGrpSpPr/>
          <p:nvPr/>
        </p:nvGrpSpPr>
        <p:grpSpPr>
          <a:xfrm>
            <a:off x="4588926" y="-1259449"/>
            <a:ext cx="4142178" cy="4917372"/>
            <a:chOff x="4588926" y="-1259449"/>
            <a:chExt cx="4142178" cy="4917372"/>
          </a:xfrm>
        </p:grpSpPr>
        <p:grpSp>
          <p:nvGrpSpPr>
            <p:cNvPr id="8" name="Group 7"/>
            <p:cNvGrpSpPr/>
            <p:nvPr/>
          </p:nvGrpSpPr>
          <p:grpSpPr>
            <a:xfrm rot="19770317">
              <a:off x="4588926" y="-1259449"/>
              <a:ext cx="3884631" cy="4917372"/>
              <a:chOff x="4106508" y="790592"/>
              <a:chExt cx="2520299" cy="3198749"/>
            </a:xfrm>
            <a:gradFill>
              <a:gsLst>
                <a:gs pos="100000">
                  <a:schemeClr val="tx1">
                    <a:lumMod val="50000"/>
                    <a:lumOff val="50000"/>
                  </a:schemeClr>
                </a:gs>
                <a:gs pos="0">
                  <a:schemeClr val="tx1">
                    <a:lumMod val="75000"/>
                    <a:lumOff val="25000"/>
                  </a:schemeClr>
                </a:gs>
              </a:gsLst>
              <a:lin ang="0" scaled="1"/>
            </a:gradFill>
          </p:grpSpPr>
          <p:sp>
            <p:nvSpPr>
              <p:cNvPr id="12" name="Block Arc 25"/>
              <p:cNvSpPr/>
              <p:nvPr/>
            </p:nvSpPr>
            <p:spPr>
              <a:xfrm rot="2886111">
                <a:off x="3400898" y="1496202"/>
                <a:ext cx="3198749" cy="1787530"/>
              </a:xfrm>
              <a:custGeom>
                <a:avLst/>
                <a:gdLst/>
                <a:ahLst/>
                <a:cxnLst/>
                <a:rect l="l" t="t" r="r" b="b"/>
                <a:pathLst>
                  <a:path w="3198749" h="1787530">
                    <a:moveTo>
                      <a:pt x="470092" y="713549"/>
                    </a:moveTo>
                    <a:cubicBezTo>
                      <a:pt x="646293" y="506852"/>
                      <a:pt x="864979" y="334226"/>
                      <a:pt x="1117014" y="209839"/>
                    </a:cubicBezTo>
                    <a:cubicBezTo>
                      <a:pt x="1789109" y="-121858"/>
                      <a:pt x="2589224" y="-56657"/>
                      <a:pt x="3198749" y="379479"/>
                    </a:cubicBezTo>
                    <a:lnTo>
                      <a:pt x="2676676" y="1109104"/>
                    </a:lnTo>
                    <a:cubicBezTo>
                      <a:pt x="2336269" y="865531"/>
                      <a:pt x="1889421" y="829117"/>
                      <a:pt x="1514069" y="1014364"/>
                    </a:cubicBezTo>
                    <a:cubicBezTo>
                      <a:pt x="1202921" y="1167924"/>
                      <a:pt x="982786" y="1453131"/>
                      <a:pt x="911122" y="1785035"/>
                    </a:cubicBezTo>
                    <a:lnTo>
                      <a:pt x="469746" y="1221564"/>
                    </a:lnTo>
                    <a:lnTo>
                      <a:pt x="0" y="1787530"/>
                    </a:lnTo>
                    <a:cubicBezTo>
                      <a:pt x="47590" y="1386480"/>
                      <a:pt x="213954" y="1014017"/>
                      <a:pt x="470092" y="713549"/>
                    </a:cubicBez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13" name="Isosceles Triangle 12"/>
              <p:cNvSpPr/>
              <p:nvPr/>
            </p:nvSpPr>
            <p:spPr>
              <a:xfrm rot="10550717">
                <a:off x="5385071" y="3203317"/>
                <a:ext cx="1241736" cy="769938"/>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9" name="TextBox 54"/>
            <p:cNvSpPr txBox="1"/>
            <p:nvPr/>
          </p:nvSpPr>
          <p:spPr>
            <a:xfrm rot="409151">
              <a:off x="4691068" y="1057980"/>
              <a:ext cx="2982657" cy="1545012"/>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FF0000"/>
                  </a:solidFill>
                  <a:latin typeface="Franklin Gothic Heavy" panose="020B0903020102020204" pitchFamily="34" charset="0"/>
                </a:rPr>
                <a:t>100% Recovery</a:t>
              </a:r>
            </a:p>
          </p:txBody>
        </p:sp>
        <p:sp>
          <p:nvSpPr>
            <p:cNvPr id="19" name="Rectangle 18"/>
            <p:cNvSpPr/>
            <p:nvPr/>
          </p:nvSpPr>
          <p:spPr>
            <a:xfrm rot="20173594">
              <a:off x="7309110" y="1615294"/>
              <a:ext cx="1421994" cy="377615"/>
            </a:xfrm>
            <a:custGeom>
              <a:avLst/>
              <a:gdLst>
                <a:gd name="connsiteX0" fmla="*/ 0 w 1368584"/>
                <a:gd name="connsiteY0" fmla="*/ 0 h 53500"/>
                <a:gd name="connsiteX1" fmla="*/ 1368584 w 1368584"/>
                <a:gd name="connsiteY1" fmla="*/ 0 h 53500"/>
                <a:gd name="connsiteX2" fmla="*/ 1368584 w 1368584"/>
                <a:gd name="connsiteY2" fmla="*/ 53500 h 53500"/>
                <a:gd name="connsiteX3" fmla="*/ 0 w 1368584"/>
                <a:gd name="connsiteY3" fmla="*/ 53500 h 53500"/>
                <a:gd name="connsiteX4" fmla="*/ 0 w 1368584"/>
                <a:gd name="connsiteY4" fmla="*/ 0 h 53500"/>
                <a:gd name="connsiteX0" fmla="*/ 0 w 1473877"/>
                <a:gd name="connsiteY0" fmla="*/ 0 h 113759"/>
                <a:gd name="connsiteX1" fmla="*/ 1368584 w 1473877"/>
                <a:gd name="connsiteY1" fmla="*/ 0 h 113759"/>
                <a:gd name="connsiteX2" fmla="*/ 1473877 w 1473877"/>
                <a:gd name="connsiteY2" fmla="*/ 113759 h 113759"/>
                <a:gd name="connsiteX3" fmla="*/ 0 w 1473877"/>
                <a:gd name="connsiteY3" fmla="*/ 53500 h 113759"/>
                <a:gd name="connsiteX4" fmla="*/ 0 w 1473877"/>
                <a:gd name="connsiteY4" fmla="*/ 0 h 113759"/>
                <a:gd name="connsiteX0" fmla="*/ 0 w 1473877"/>
                <a:gd name="connsiteY0" fmla="*/ 0 h 113759"/>
                <a:gd name="connsiteX1" fmla="*/ 1399266 w 1473877"/>
                <a:gd name="connsiteY1" fmla="*/ 16985 h 113759"/>
                <a:gd name="connsiteX2" fmla="*/ 1473877 w 1473877"/>
                <a:gd name="connsiteY2" fmla="*/ 113759 h 113759"/>
                <a:gd name="connsiteX3" fmla="*/ 0 w 1473877"/>
                <a:gd name="connsiteY3" fmla="*/ 53500 h 113759"/>
                <a:gd name="connsiteX4" fmla="*/ 0 w 1473877"/>
                <a:gd name="connsiteY4" fmla="*/ 0 h 113759"/>
                <a:gd name="connsiteX0" fmla="*/ 0 w 1473877"/>
                <a:gd name="connsiteY0" fmla="*/ 0 h 394600"/>
                <a:gd name="connsiteX1" fmla="*/ 1399266 w 1473877"/>
                <a:gd name="connsiteY1" fmla="*/ 16985 h 394600"/>
                <a:gd name="connsiteX2" fmla="*/ 1473877 w 1473877"/>
                <a:gd name="connsiteY2" fmla="*/ 113759 h 394600"/>
                <a:gd name="connsiteX3" fmla="*/ 89133 w 1473877"/>
                <a:gd name="connsiteY3" fmla="*/ 394600 h 394600"/>
                <a:gd name="connsiteX4" fmla="*/ 0 w 1473877"/>
                <a:gd name="connsiteY4" fmla="*/ 0 h 394600"/>
                <a:gd name="connsiteX0" fmla="*/ 0 w 1421994"/>
                <a:gd name="connsiteY0" fmla="*/ 172400 h 377615"/>
                <a:gd name="connsiteX1" fmla="*/ 1347383 w 1421994"/>
                <a:gd name="connsiteY1" fmla="*/ 0 h 377615"/>
                <a:gd name="connsiteX2" fmla="*/ 1421994 w 1421994"/>
                <a:gd name="connsiteY2" fmla="*/ 96774 h 377615"/>
                <a:gd name="connsiteX3" fmla="*/ 37250 w 1421994"/>
                <a:gd name="connsiteY3" fmla="*/ 377615 h 377615"/>
                <a:gd name="connsiteX4" fmla="*/ 0 w 1421994"/>
                <a:gd name="connsiteY4" fmla="*/ 172400 h 37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994" h="377615">
                  <a:moveTo>
                    <a:pt x="0" y="172400"/>
                  </a:moveTo>
                  <a:lnTo>
                    <a:pt x="1347383" y="0"/>
                  </a:lnTo>
                  <a:lnTo>
                    <a:pt x="1421994" y="96774"/>
                  </a:lnTo>
                  <a:lnTo>
                    <a:pt x="37250" y="377615"/>
                  </a:lnTo>
                  <a:lnTo>
                    <a:pt x="0" y="172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3086727" y="1392184"/>
            <a:ext cx="3030170" cy="5550484"/>
            <a:chOff x="3086727" y="1392184"/>
            <a:chExt cx="3030170" cy="5550484"/>
          </a:xfrm>
        </p:grpSpPr>
        <p:grpSp>
          <p:nvGrpSpPr>
            <p:cNvPr id="39" name="Group 38"/>
            <p:cNvGrpSpPr/>
            <p:nvPr/>
          </p:nvGrpSpPr>
          <p:grpSpPr>
            <a:xfrm>
              <a:off x="3086727" y="1392184"/>
              <a:ext cx="3030170" cy="5550484"/>
              <a:chOff x="3086727" y="1392184"/>
              <a:chExt cx="3030170" cy="5550484"/>
            </a:xfrm>
          </p:grpSpPr>
          <p:grpSp>
            <p:nvGrpSpPr>
              <p:cNvPr id="35" name="Group 34"/>
              <p:cNvGrpSpPr/>
              <p:nvPr/>
            </p:nvGrpSpPr>
            <p:grpSpPr>
              <a:xfrm>
                <a:off x="3346244" y="1898718"/>
                <a:ext cx="2770653" cy="5043950"/>
                <a:chOff x="3346244" y="1898718"/>
                <a:chExt cx="2770653" cy="5043950"/>
              </a:xfrm>
            </p:grpSpPr>
            <p:sp>
              <p:nvSpPr>
                <p:cNvPr id="16" name="Block Arc 15"/>
                <p:cNvSpPr/>
                <p:nvPr/>
              </p:nvSpPr>
              <p:spPr>
                <a:xfrm rot="14533283">
                  <a:off x="1950986" y="3293976"/>
                  <a:ext cx="5043950" cy="2253434"/>
                </a:xfrm>
                <a:custGeom>
                  <a:avLst/>
                  <a:gdLst>
                    <a:gd name="connsiteX0" fmla="*/ 282756 w 6247504"/>
                    <a:gd name="connsiteY0" fmla="*/ 1829889 h 6263995"/>
                    <a:gd name="connsiteX1" fmla="*/ 2646393 w 6247504"/>
                    <a:gd name="connsiteY1" fmla="*/ 36786 h 6263995"/>
                    <a:gd name="connsiteX2" fmla="*/ 5442125 w 6247504"/>
                    <a:gd name="connsiteY2" fmla="*/ 1032916 h 6263995"/>
                    <a:gd name="connsiteX3" fmla="*/ 4410370 w 6247504"/>
                    <a:gd name="connsiteY3" fmla="*/ 1967079 h 6263995"/>
                    <a:gd name="connsiteX4" fmla="*/ 2858538 w 6247504"/>
                    <a:gd name="connsiteY4" fmla="*/ 1412343 h 6263995"/>
                    <a:gd name="connsiteX5" fmla="*/ 1548016 w 6247504"/>
                    <a:gd name="connsiteY5" fmla="*/ 2409794 h 6263995"/>
                    <a:gd name="connsiteX6" fmla="*/ 282756 w 6247504"/>
                    <a:gd name="connsiteY6" fmla="*/ 1829889 h 6263995"/>
                    <a:gd name="connsiteX0" fmla="*/ 0 w 5159369"/>
                    <a:gd name="connsiteY0" fmla="*/ 1829935 h 2273235"/>
                    <a:gd name="connsiteX1" fmla="*/ 2363637 w 5159369"/>
                    <a:gd name="connsiteY1" fmla="*/ 36832 h 2273235"/>
                    <a:gd name="connsiteX2" fmla="*/ 5159369 w 5159369"/>
                    <a:gd name="connsiteY2" fmla="*/ 1032962 h 2273235"/>
                    <a:gd name="connsiteX3" fmla="*/ 4127614 w 5159369"/>
                    <a:gd name="connsiteY3" fmla="*/ 1967125 h 2273235"/>
                    <a:gd name="connsiteX4" fmla="*/ 2575782 w 5159369"/>
                    <a:gd name="connsiteY4" fmla="*/ 1412389 h 2273235"/>
                    <a:gd name="connsiteX5" fmla="*/ 1353368 w 5159369"/>
                    <a:gd name="connsiteY5" fmla="*/ 2273235 h 2273235"/>
                    <a:gd name="connsiteX6" fmla="*/ 0 w 5159369"/>
                    <a:gd name="connsiteY6" fmla="*/ 1829935 h 2273235"/>
                    <a:gd name="connsiteX0" fmla="*/ 0 w 5043950"/>
                    <a:gd name="connsiteY0" fmla="*/ 1591024 h 2253434"/>
                    <a:gd name="connsiteX1" fmla="*/ 2248218 w 5043950"/>
                    <a:gd name="connsiteY1" fmla="*/ 17031 h 2253434"/>
                    <a:gd name="connsiteX2" fmla="*/ 5043950 w 5043950"/>
                    <a:gd name="connsiteY2" fmla="*/ 1013161 h 2253434"/>
                    <a:gd name="connsiteX3" fmla="*/ 4012195 w 5043950"/>
                    <a:gd name="connsiteY3" fmla="*/ 1947324 h 2253434"/>
                    <a:gd name="connsiteX4" fmla="*/ 2460363 w 5043950"/>
                    <a:gd name="connsiteY4" fmla="*/ 1392588 h 2253434"/>
                    <a:gd name="connsiteX5" fmla="*/ 1237949 w 5043950"/>
                    <a:gd name="connsiteY5" fmla="*/ 2253434 h 2253434"/>
                    <a:gd name="connsiteX6" fmla="*/ 0 w 5043950"/>
                    <a:gd name="connsiteY6" fmla="*/ 1591024 h 225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3950" h="2253434">
                      <a:moveTo>
                        <a:pt x="0" y="1591024"/>
                      </a:moveTo>
                      <a:cubicBezTo>
                        <a:pt x="436899" y="632739"/>
                        <a:pt x="1407560" y="113342"/>
                        <a:pt x="2248218" y="17031"/>
                      </a:cubicBezTo>
                      <a:cubicBezTo>
                        <a:pt x="3088876" y="-79280"/>
                        <a:pt x="4338818" y="230246"/>
                        <a:pt x="5043950" y="1013161"/>
                      </a:cubicBezTo>
                      <a:lnTo>
                        <a:pt x="4012195" y="1947324"/>
                      </a:lnTo>
                      <a:cubicBezTo>
                        <a:pt x="3621133" y="1511285"/>
                        <a:pt x="3037649" y="1302706"/>
                        <a:pt x="2460363" y="1392588"/>
                      </a:cubicBezTo>
                      <a:cubicBezTo>
                        <a:pt x="1884291" y="1482281"/>
                        <a:pt x="1479882" y="1720535"/>
                        <a:pt x="1237949" y="2253434"/>
                      </a:cubicBezTo>
                      <a:cubicBezTo>
                        <a:pt x="816196" y="2060132"/>
                        <a:pt x="421753" y="1784326"/>
                        <a:pt x="0" y="1591024"/>
                      </a:cubicBez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34" name="Rectangle 1"/>
                <p:cNvSpPr/>
                <p:nvPr/>
              </p:nvSpPr>
              <p:spPr>
                <a:xfrm rot="16200000">
                  <a:off x="5369552" y="5684208"/>
                  <a:ext cx="1399704" cy="94986"/>
                </a:xfrm>
                <a:custGeom>
                  <a:avLst/>
                  <a:gdLst>
                    <a:gd name="connsiteX0" fmla="*/ 0 w 1368584"/>
                    <a:gd name="connsiteY0" fmla="*/ 0 h 53500"/>
                    <a:gd name="connsiteX1" fmla="*/ 1368584 w 1368584"/>
                    <a:gd name="connsiteY1" fmla="*/ 0 h 53500"/>
                    <a:gd name="connsiteX2" fmla="*/ 1368584 w 1368584"/>
                    <a:gd name="connsiteY2" fmla="*/ 53500 h 53500"/>
                    <a:gd name="connsiteX3" fmla="*/ 0 w 1368584"/>
                    <a:gd name="connsiteY3" fmla="*/ 53500 h 53500"/>
                    <a:gd name="connsiteX4" fmla="*/ 0 w 1368584"/>
                    <a:gd name="connsiteY4" fmla="*/ 0 h 53500"/>
                    <a:gd name="connsiteX0" fmla="*/ 0 w 1368584"/>
                    <a:gd name="connsiteY0" fmla="*/ 0 h 103506"/>
                    <a:gd name="connsiteX1" fmla="*/ 1368584 w 1368584"/>
                    <a:gd name="connsiteY1" fmla="*/ 0 h 103506"/>
                    <a:gd name="connsiteX2" fmla="*/ 1368584 w 1368584"/>
                    <a:gd name="connsiteY2" fmla="*/ 53500 h 103506"/>
                    <a:gd name="connsiteX3" fmla="*/ 7144 w 1368584"/>
                    <a:gd name="connsiteY3" fmla="*/ 103506 h 103506"/>
                    <a:gd name="connsiteX4" fmla="*/ 0 w 1368584"/>
                    <a:gd name="connsiteY4" fmla="*/ 0 h 103506"/>
                    <a:gd name="connsiteX0" fmla="*/ 0 w 1363822"/>
                    <a:gd name="connsiteY0" fmla="*/ 38100 h 103506"/>
                    <a:gd name="connsiteX1" fmla="*/ 1363822 w 1363822"/>
                    <a:gd name="connsiteY1" fmla="*/ 0 h 103506"/>
                    <a:gd name="connsiteX2" fmla="*/ 1363822 w 1363822"/>
                    <a:gd name="connsiteY2" fmla="*/ 53500 h 103506"/>
                    <a:gd name="connsiteX3" fmla="*/ 2382 w 1363822"/>
                    <a:gd name="connsiteY3" fmla="*/ 103506 h 103506"/>
                    <a:gd name="connsiteX4" fmla="*/ 0 w 1363822"/>
                    <a:gd name="connsiteY4" fmla="*/ 38100 h 103506"/>
                    <a:gd name="connsiteX0" fmla="*/ 0 w 1363822"/>
                    <a:gd name="connsiteY0" fmla="*/ 38100 h 103506"/>
                    <a:gd name="connsiteX1" fmla="*/ 1351915 w 1363822"/>
                    <a:gd name="connsiteY1" fmla="*/ 0 h 103506"/>
                    <a:gd name="connsiteX2" fmla="*/ 1363822 w 1363822"/>
                    <a:gd name="connsiteY2" fmla="*/ 53500 h 103506"/>
                    <a:gd name="connsiteX3" fmla="*/ 2382 w 1363822"/>
                    <a:gd name="connsiteY3" fmla="*/ 103506 h 103506"/>
                    <a:gd name="connsiteX4" fmla="*/ 0 w 1363822"/>
                    <a:gd name="connsiteY4" fmla="*/ 38100 h 103506"/>
                    <a:gd name="connsiteX0" fmla="*/ 0 w 1363822"/>
                    <a:gd name="connsiteY0" fmla="*/ 43251 h 108657"/>
                    <a:gd name="connsiteX1" fmla="*/ 1351915 w 1363822"/>
                    <a:gd name="connsiteY1" fmla="*/ 5151 h 108657"/>
                    <a:gd name="connsiteX2" fmla="*/ 1363822 w 1363822"/>
                    <a:gd name="connsiteY2" fmla="*/ 58651 h 108657"/>
                    <a:gd name="connsiteX3" fmla="*/ 2382 w 1363822"/>
                    <a:gd name="connsiteY3" fmla="*/ 108657 h 108657"/>
                    <a:gd name="connsiteX4" fmla="*/ 0 w 1363822"/>
                    <a:gd name="connsiteY4" fmla="*/ 43251 h 108657"/>
                    <a:gd name="connsiteX0" fmla="*/ 0 w 1363822"/>
                    <a:gd name="connsiteY0" fmla="*/ 43251 h 99604"/>
                    <a:gd name="connsiteX1" fmla="*/ 1351915 w 1363822"/>
                    <a:gd name="connsiteY1" fmla="*/ 5151 h 99604"/>
                    <a:gd name="connsiteX2" fmla="*/ 1363822 w 1363822"/>
                    <a:gd name="connsiteY2" fmla="*/ 58651 h 99604"/>
                    <a:gd name="connsiteX3" fmla="*/ 26193 w 1363822"/>
                    <a:gd name="connsiteY3" fmla="*/ 99604 h 99604"/>
                    <a:gd name="connsiteX4" fmla="*/ 0 w 1363822"/>
                    <a:gd name="connsiteY4" fmla="*/ 43251 h 99604"/>
                    <a:gd name="connsiteX0" fmla="*/ 0 w 1363822"/>
                    <a:gd name="connsiteY0" fmla="*/ 29920 h 86273"/>
                    <a:gd name="connsiteX1" fmla="*/ 1351915 w 1363822"/>
                    <a:gd name="connsiteY1" fmla="*/ 6359 h 86273"/>
                    <a:gd name="connsiteX2" fmla="*/ 1363822 w 1363822"/>
                    <a:gd name="connsiteY2" fmla="*/ 45320 h 86273"/>
                    <a:gd name="connsiteX3" fmla="*/ 26193 w 1363822"/>
                    <a:gd name="connsiteY3" fmla="*/ 86273 h 86273"/>
                    <a:gd name="connsiteX4" fmla="*/ 0 w 1363822"/>
                    <a:gd name="connsiteY4" fmla="*/ 29920 h 86273"/>
                    <a:gd name="connsiteX0" fmla="*/ 0 w 1388741"/>
                    <a:gd name="connsiteY0" fmla="*/ 31981 h 88334"/>
                    <a:gd name="connsiteX1" fmla="*/ 1351915 w 1388741"/>
                    <a:gd name="connsiteY1" fmla="*/ 8420 h 88334"/>
                    <a:gd name="connsiteX2" fmla="*/ 1388741 w 1388741"/>
                    <a:gd name="connsiteY2" fmla="*/ 31874 h 88334"/>
                    <a:gd name="connsiteX3" fmla="*/ 26193 w 1388741"/>
                    <a:gd name="connsiteY3" fmla="*/ 88334 h 88334"/>
                    <a:gd name="connsiteX4" fmla="*/ 0 w 1388741"/>
                    <a:gd name="connsiteY4" fmla="*/ 31981 h 88334"/>
                    <a:gd name="connsiteX0" fmla="*/ 0 w 1388741"/>
                    <a:gd name="connsiteY0" fmla="*/ 36890 h 93243"/>
                    <a:gd name="connsiteX1" fmla="*/ 1257225 w 1388741"/>
                    <a:gd name="connsiteY1" fmla="*/ 7515 h 93243"/>
                    <a:gd name="connsiteX2" fmla="*/ 1388741 w 1388741"/>
                    <a:gd name="connsiteY2" fmla="*/ 36783 h 93243"/>
                    <a:gd name="connsiteX3" fmla="*/ 26193 w 1388741"/>
                    <a:gd name="connsiteY3" fmla="*/ 93243 h 93243"/>
                    <a:gd name="connsiteX4" fmla="*/ 0 w 1388741"/>
                    <a:gd name="connsiteY4" fmla="*/ 36890 h 93243"/>
                    <a:gd name="connsiteX0" fmla="*/ 0 w 1423627"/>
                    <a:gd name="connsiteY0" fmla="*/ 8783 h 93243"/>
                    <a:gd name="connsiteX1" fmla="*/ 1292111 w 1423627"/>
                    <a:gd name="connsiteY1" fmla="*/ 7515 h 93243"/>
                    <a:gd name="connsiteX2" fmla="*/ 1423627 w 1423627"/>
                    <a:gd name="connsiteY2" fmla="*/ 36783 h 93243"/>
                    <a:gd name="connsiteX3" fmla="*/ 61079 w 1423627"/>
                    <a:gd name="connsiteY3" fmla="*/ 93243 h 93243"/>
                    <a:gd name="connsiteX4" fmla="*/ 0 w 1423627"/>
                    <a:gd name="connsiteY4" fmla="*/ 8783 h 93243"/>
                    <a:gd name="connsiteX0" fmla="*/ 41087 w 1464714"/>
                    <a:gd name="connsiteY0" fmla="*/ 8783 h 36783"/>
                    <a:gd name="connsiteX1" fmla="*/ 1333198 w 1464714"/>
                    <a:gd name="connsiteY1" fmla="*/ 7515 h 36783"/>
                    <a:gd name="connsiteX2" fmla="*/ 1464714 w 1464714"/>
                    <a:gd name="connsiteY2" fmla="*/ 36783 h 36783"/>
                    <a:gd name="connsiteX3" fmla="*/ 0 w 1464714"/>
                    <a:gd name="connsiteY3" fmla="*/ 29275 h 36783"/>
                    <a:gd name="connsiteX4" fmla="*/ 41087 w 1464714"/>
                    <a:gd name="connsiteY4" fmla="*/ 8783 h 36783"/>
                    <a:gd name="connsiteX0" fmla="*/ 63513 w 1464714"/>
                    <a:gd name="connsiteY0" fmla="*/ 0 h 38661"/>
                    <a:gd name="connsiteX1" fmla="*/ 1333198 w 1464714"/>
                    <a:gd name="connsiteY1" fmla="*/ 9393 h 38661"/>
                    <a:gd name="connsiteX2" fmla="*/ 1464714 w 1464714"/>
                    <a:gd name="connsiteY2" fmla="*/ 38661 h 38661"/>
                    <a:gd name="connsiteX3" fmla="*/ 0 w 1464714"/>
                    <a:gd name="connsiteY3" fmla="*/ 31153 h 38661"/>
                    <a:gd name="connsiteX4" fmla="*/ 63513 w 1464714"/>
                    <a:gd name="connsiteY4" fmla="*/ 0 h 3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714" h="38661">
                      <a:moveTo>
                        <a:pt x="63513" y="0"/>
                      </a:moveTo>
                      <a:lnTo>
                        <a:pt x="1333198" y="9393"/>
                      </a:lnTo>
                      <a:cubicBezTo>
                        <a:pt x="1334785" y="-13256"/>
                        <a:pt x="1460745" y="20828"/>
                        <a:pt x="1464714" y="38661"/>
                      </a:cubicBezTo>
                      <a:lnTo>
                        <a:pt x="0" y="31153"/>
                      </a:lnTo>
                      <a:lnTo>
                        <a:pt x="6351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3086727" y="1392184"/>
                <a:ext cx="1908895" cy="1186734"/>
                <a:chOff x="3086727" y="1392184"/>
                <a:chExt cx="1908895" cy="1186734"/>
              </a:xfrm>
            </p:grpSpPr>
            <p:sp>
              <p:nvSpPr>
                <p:cNvPr id="27" name="Isosceles Triangle 26"/>
                <p:cNvSpPr/>
                <p:nvPr/>
              </p:nvSpPr>
              <p:spPr>
                <a:xfrm rot="1105032">
                  <a:off x="3086727" y="1392184"/>
                  <a:ext cx="1908895" cy="1186734"/>
                </a:xfrm>
                <a:prstGeom prst="triangl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17"/>
                <p:cNvSpPr/>
                <p:nvPr/>
              </p:nvSpPr>
              <p:spPr>
                <a:xfrm rot="1061193">
                  <a:off x="3127488" y="2422022"/>
                  <a:ext cx="1457405" cy="125079"/>
                </a:xfrm>
                <a:custGeom>
                  <a:avLst/>
                  <a:gdLst>
                    <a:gd name="connsiteX0" fmla="*/ 0 w 1382055"/>
                    <a:gd name="connsiteY0" fmla="*/ 0 h 47130"/>
                    <a:gd name="connsiteX1" fmla="*/ 1382055 w 1382055"/>
                    <a:gd name="connsiteY1" fmla="*/ 0 h 47130"/>
                    <a:gd name="connsiteX2" fmla="*/ 1382055 w 1382055"/>
                    <a:gd name="connsiteY2" fmla="*/ 47130 h 47130"/>
                    <a:gd name="connsiteX3" fmla="*/ 0 w 1382055"/>
                    <a:gd name="connsiteY3" fmla="*/ 47130 h 47130"/>
                    <a:gd name="connsiteX4" fmla="*/ 0 w 1382055"/>
                    <a:gd name="connsiteY4" fmla="*/ 0 h 47130"/>
                    <a:gd name="connsiteX0" fmla="*/ 5348 w 1382055"/>
                    <a:gd name="connsiteY0" fmla="*/ 0 h 72163"/>
                    <a:gd name="connsiteX1" fmla="*/ 1382055 w 1382055"/>
                    <a:gd name="connsiteY1" fmla="*/ 25033 h 72163"/>
                    <a:gd name="connsiteX2" fmla="*/ 1382055 w 1382055"/>
                    <a:gd name="connsiteY2" fmla="*/ 72163 h 72163"/>
                    <a:gd name="connsiteX3" fmla="*/ 0 w 1382055"/>
                    <a:gd name="connsiteY3" fmla="*/ 72163 h 72163"/>
                    <a:gd name="connsiteX4" fmla="*/ 5348 w 1382055"/>
                    <a:gd name="connsiteY4" fmla="*/ 0 h 72163"/>
                    <a:gd name="connsiteX0" fmla="*/ 0 w 1384686"/>
                    <a:gd name="connsiteY0" fmla="*/ 0 h 76284"/>
                    <a:gd name="connsiteX1" fmla="*/ 1384686 w 1384686"/>
                    <a:gd name="connsiteY1" fmla="*/ 29154 h 76284"/>
                    <a:gd name="connsiteX2" fmla="*/ 1384686 w 1384686"/>
                    <a:gd name="connsiteY2" fmla="*/ 76284 h 76284"/>
                    <a:gd name="connsiteX3" fmla="*/ 2631 w 1384686"/>
                    <a:gd name="connsiteY3" fmla="*/ 76284 h 76284"/>
                    <a:gd name="connsiteX4" fmla="*/ 0 w 1384686"/>
                    <a:gd name="connsiteY4" fmla="*/ 0 h 76284"/>
                    <a:gd name="connsiteX0" fmla="*/ 0 w 1384686"/>
                    <a:gd name="connsiteY0" fmla="*/ 0 h 140248"/>
                    <a:gd name="connsiteX1" fmla="*/ 1384686 w 1384686"/>
                    <a:gd name="connsiteY1" fmla="*/ 29154 h 140248"/>
                    <a:gd name="connsiteX2" fmla="*/ 1361760 w 1384686"/>
                    <a:gd name="connsiteY2" fmla="*/ 140248 h 140248"/>
                    <a:gd name="connsiteX3" fmla="*/ 2631 w 1384686"/>
                    <a:gd name="connsiteY3" fmla="*/ 76284 h 140248"/>
                    <a:gd name="connsiteX4" fmla="*/ 0 w 1384686"/>
                    <a:gd name="connsiteY4" fmla="*/ 0 h 140248"/>
                    <a:gd name="connsiteX0" fmla="*/ 0 w 1384686"/>
                    <a:gd name="connsiteY0" fmla="*/ 0 h 140248"/>
                    <a:gd name="connsiteX1" fmla="*/ 1384686 w 1384686"/>
                    <a:gd name="connsiteY1" fmla="*/ 29154 h 140248"/>
                    <a:gd name="connsiteX2" fmla="*/ 1361760 w 1384686"/>
                    <a:gd name="connsiteY2" fmla="*/ 140248 h 140248"/>
                    <a:gd name="connsiteX3" fmla="*/ 7563 w 1384686"/>
                    <a:gd name="connsiteY3" fmla="*/ 89662 h 140248"/>
                    <a:gd name="connsiteX4" fmla="*/ 0 w 1384686"/>
                    <a:gd name="connsiteY4" fmla="*/ 0 h 140248"/>
                    <a:gd name="connsiteX0" fmla="*/ 0 w 1419499"/>
                    <a:gd name="connsiteY0" fmla="*/ 0 h 105373"/>
                    <a:gd name="connsiteX1" fmla="*/ 1384686 w 1419499"/>
                    <a:gd name="connsiteY1" fmla="*/ 29154 h 105373"/>
                    <a:gd name="connsiteX2" fmla="*/ 1419499 w 1419499"/>
                    <a:gd name="connsiteY2" fmla="*/ 105373 h 105373"/>
                    <a:gd name="connsiteX3" fmla="*/ 7563 w 1419499"/>
                    <a:gd name="connsiteY3" fmla="*/ 89662 h 105373"/>
                    <a:gd name="connsiteX4" fmla="*/ 0 w 1419499"/>
                    <a:gd name="connsiteY4" fmla="*/ 0 h 10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99" h="105373">
                      <a:moveTo>
                        <a:pt x="0" y="0"/>
                      </a:moveTo>
                      <a:lnTo>
                        <a:pt x="1384686" y="29154"/>
                      </a:lnTo>
                      <a:lnTo>
                        <a:pt x="1419499" y="105373"/>
                      </a:lnTo>
                      <a:lnTo>
                        <a:pt x="7563" y="8966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17"/>
              <p:cNvSpPr/>
              <p:nvPr/>
            </p:nvSpPr>
            <p:spPr>
              <a:xfrm rot="1061193">
                <a:off x="3134855" y="2505823"/>
                <a:ext cx="1384686" cy="140248"/>
              </a:xfrm>
              <a:custGeom>
                <a:avLst/>
                <a:gdLst>
                  <a:gd name="connsiteX0" fmla="*/ 0 w 1382055"/>
                  <a:gd name="connsiteY0" fmla="*/ 0 h 47130"/>
                  <a:gd name="connsiteX1" fmla="*/ 1382055 w 1382055"/>
                  <a:gd name="connsiteY1" fmla="*/ 0 h 47130"/>
                  <a:gd name="connsiteX2" fmla="*/ 1382055 w 1382055"/>
                  <a:gd name="connsiteY2" fmla="*/ 47130 h 47130"/>
                  <a:gd name="connsiteX3" fmla="*/ 0 w 1382055"/>
                  <a:gd name="connsiteY3" fmla="*/ 47130 h 47130"/>
                  <a:gd name="connsiteX4" fmla="*/ 0 w 1382055"/>
                  <a:gd name="connsiteY4" fmla="*/ 0 h 47130"/>
                  <a:gd name="connsiteX0" fmla="*/ 5348 w 1382055"/>
                  <a:gd name="connsiteY0" fmla="*/ 0 h 72163"/>
                  <a:gd name="connsiteX1" fmla="*/ 1382055 w 1382055"/>
                  <a:gd name="connsiteY1" fmla="*/ 25033 h 72163"/>
                  <a:gd name="connsiteX2" fmla="*/ 1382055 w 1382055"/>
                  <a:gd name="connsiteY2" fmla="*/ 72163 h 72163"/>
                  <a:gd name="connsiteX3" fmla="*/ 0 w 1382055"/>
                  <a:gd name="connsiteY3" fmla="*/ 72163 h 72163"/>
                  <a:gd name="connsiteX4" fmla="*/ 5348 w 1382055"/>
                  <a:gd name="connsiteY4" fmla="*/ 0 h 72163"/>
                  <a:gd name="connsiteX0" fmla="*/ 0 w 1384686"/>
                  <a:gd name="connsiteY0" fmla="*/ 0 h 76284"/>
                  <a:gd name="connsiteX1" fmla="*/ 1384686 w 1384686"/>
                  <a:gd name="connsiteY1" fmla="*/ 29154 h 76284"/>
                  <a:gd name="connsiteX2" fmla="*/ 1384686 w 1384686"/>
                  <a:gd name="connsiteY2" fmla="*/ 76284 h 76284"/>
                  <a:gd name="connsiteX3" fmla="*/ 2631 w 1384686"/>
                  <a:gd name="connsiteY3" fmla="*/ 76284 h 76284"/>
                  <a:gd name="connsiteX4" fmla="*/ 0 w 1384686"/>
                  <a:gd name="connsiteY4" fmla="*/ 0 h 76284"/>
                  <a:gd name="connsiteX0" fmla="*/ 0 w 1384686"/>
                  <a:gd name="connsiteY0" fmla="*/ 0 h 140248"/>
                  <a:gd name="connsiteX1" fmla="*/ 1384686 w 1384686"/>
                  <a:gd name="connsiteY1" fmla="*/ 29154 h 140248"/>
                  <a:gd name="connsiteX2" fmla="*/ 1361760 w 1384686"/>
                  <a:gd name="connsiteY2" fmla="*/ 140248 h 140248"/>
                  <a:gd name="connsiteX3" fmla="*/ 2631 w 1384686"/>
                  <a:gd name="connsiteY3" fmla="*/ 76284 h 140248"/>
                  <a:gd name="connsiteX4" fmla="*/ 0 w 1384686"/>
                  <a:gd name="connsiteY4" fmla="*/ 0 h 14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686" h="140248">
                    <a:moveTo>
                      <a:pt x="0" y="0"/>
                    </a:moveTo>
                    <a:lnTo>
                      <a:pt x="1384686" y="29154"/>
                    </a:lnTo>
                    <a:lnTo>
                      <a:pt x="1361760" y="140248"/>
                    </a:lnTo>
                    <a:lnTo>
                      <a:pt x="2631" y="7628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55"/>
            <p:cNvSpPr txBox="1"/>
            <p:nvPr/>
          </p:nvSpPr>
          <p:spPr>
            <a:xfrm rot="14755569">
              <a:off x="3257584" y="2875990"/>
              <a:ext cx="3174846" cy="1930443"/>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B050"/>
                  </a:solidFill>
                  <a:latin typeface="Franklin Gothic Heavy" panose="020B0903020102020204" pitchFamily="34" charset="0"/>
                </a:rPr>
                <a:t>100% Recyclable</a:t>
              </a:r>
              <a:endParaRPr lang="en-US" sz="3600" dirty="0">
                <a:solidFill>
                  <a:srgbClr val="00B050"/>
                </a:solidFill>
              </a:endParaRPr>
            </a:p>
          </p:txBody>
        </p:sp>
      </p:grpSp>
    </p:spTree>
    <p:extLst>
      <p:ext uri="{BB962C8B-B14F-4D97-AF65-F5344CB8AC3E}">
        <p14:creationId xmlns:p14="http://schemas.microsoft.com/office/powerpoint/2010/main" val="176592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3F7EDB-7474-454F-876F-EA40F65BD19F}"/>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8BCDB1E-DB78-DB42-890D-905BADBDE619}"/>
              </a:ext>
            </a:extLst>
          </p:cNvPr>
          <p:cNvSpPr txBox="1">
            <a:spLocks/>
          </p:cNvSpPr>
          <p:nvPr/>
        </p:nvSpPr>
        <p:spPr>
          <a:xfrm>
            <a:off x="3593168"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pc="300" dirty="0">
                <a:solidFill>
                  <a:schemeClr val="bg1"/>
                </a:solidFill>
                <a:latin typeface="Arial" charset="0"/>
                <a:ea typeface="Arial" charset="0"/>
                <a:cs typeface="Arial" charset="0"/>
              </a:rPr>
              <a:t>PACKAGING AND RECOVERY </a:t>
            </a:r>
          </a:p>
        </p:txBody>
      </p:sp>
      <p:pic>
        <p:nvPicPr>
          <p:cNvPr id="11" name="Picture 10">
            <a:extLst>
              <a:ext uri="{FF2B5EF4-FFF2-40B4-BE49-F238E27FC236}">
                <a16:creationId xmlns:a16="http://schemas.microsoft.com/office/drawing/2014/main" id="{221BEEDF-5319-43D0-93A0-E81DEE67F782}"/>
              </a:ext>
            </a:extLst>
          </p:cNvPr>
          <p:cNvPicPr>
            <a:picLocks noChangeAspect="1"/>
          </p:cNvPicPr>
          <p:nvPr/>
        </p:nvPicPr>
        <p:blipFill rotWithShape="1">
          <a:blip r:embed="rId3"/>
          <a:srcRect l="31100" t="116" r="14793" b="2"/>
          <a:stretch/>
        </p:blipFill>
        <p:spPr>
          <a:xfrm>
            <a:off x="-2" y="765717"/>
            <a:ext cx="5907839" cy="6127907"/>
          </a:xfrm>
          <a:prstGeom prst="rect">
            <a:avLst/>
          </a:prstGeom>
        </p:spPr>
      </p:pic>
      <p:sp>
        <p:nvSpPr>
          <p:cNvPr id="15" name="Rectangle 14">
            <a:extLst>
              <a:ext uri="{FF2B5EF4-FFF2-40B4-BE49-F238E27FC236}">
                <a16:creationId xmlns:a16="http://schemas.microsoft.com/office/drawing/2014/main" id="{E9584EDB-A13E-4B1C-8FEC-9C3EA2A5ADAF}"/>
              </a:ext>
            </a:extLst>
          </p:cNvPr>
          <p:cNvSpPr/>
          <p:nvPr/>
        </p:nvSpPr>
        <p:spPr>
          <a:xfrm>
            <a:off x="6291072" y="4820019"/>
            <a:ext cx="5003320" cy="1323439"/>
          </a:xfrm>
          <a:prstGeom prst="rect">
            <a:avLst/>
          </a:prstGeom>
        </p:spPr>
        <p:txBody>
          <a:bodyPr wrap="square">
            <a:spAutoFit/>
          </a:bodyPr>
          <a:lstStyle/>
          <a:p>
            <a:pPr marL="403225" indent="-285750">
              <a:buClr>
                <a:srgbClr val="D9222E"/>
              </a:buClr>
              <a:buSzPct val="133000"/>
              <a:buFont typeface="Arial" charset="0"/>
              <a:buChar char="•"/>
            </a:pPr>
            <a:r>
              <a:rPr lang="en-US" sz="1600" dirty="0">
                <a:latin typeface="Arial" charset="0"/>
                <a:ea typeface="Arial" charset="0"/>
                <a:cs typeface="Arial" charset="0"/>
              </a:rPr>
              <a:t>99% of our U.S. packages are fully recyclable</a:t>
            </a:r>
          </a:p>
          <a:p>
            <a:pPr marL="403225" indent="-285750">
              <a:buClr>
                <a:srgbClr val="D9222E"/>
              </a:buClr>
              <a:buSzPct val="133000"/>
              <a:buFont typeface="Arial" charset="0"/>
              <a:buChar char="•"/>
            </a:pPr>
            <a:endParaRPr lang="en-US" sz="1600" dirty="0">
              <a:latin typeface="Arial" charset="0"/>
              <a:ea typeface="Arial" charset="0"/>
              <a:cs typeface="Arial" charset="0"/>
            </a:endParaRPr>
          </a:p>
          <a:p>
            <a:pPr marL="403225" indent="-285750">
              <a:buClr>
                <a:srgbClr val="D9222E"/>
              </a:buClr>
              <a:buSzPct val="133000"/>
              <a:buFont typeface="Arial" charset="0"/>
              <a:buChar char="•"/>
            </a:pPr>
            <a:r>
              <a:rPr lang="en-US" sz="1600" dirty="0">
                <a:latin typeface="Arial" charset="0"/>
                <a:ea typeface="Arial" charset="0"/>
                <a:cs typeface="Arial" charset="0"/>
              </a:rPr>
              <a:t>Created PlantBottle™, the first fully recyclable PET plastic bottle made with up to 30%</a:t>
            </a:r>
            <a:br>
              <a:rPr lang="en-US" sz="1600" dirty="0">
                <a:latin typeface="Arial" charset="0"/>
                <a:ea typeface="Arial" charset="0"/>
                <a:cs typeface="Arial" charset="0"/>
              </a:rPr>
            </a:br>
            <a:r>
              <a:rPr lang="en-US" sz="1600" dirty="0">
                <a:latin typeface="Arial" charset="0"/>
                <a:ea typeface="Arial" charset="0"/>
                <a:cs typeface="Arial" charset="0"/>
              </a:rPr>
              <a:t>plant-based materials</a:t>
            </a:r>
          </a:p>
        </p:txBody>
      </p:sp>
      <p:sp>
        <p:nvSpPr>
          <p:cNvPr id="17" name="Rectangle 16">
            <a:extLst>
              <a:ext uri="{FF2B5EF4-FFF2-40B4-BE49-F238E27FC236}">
                <a16:creationId xmlns:a16="http://schemas.microsoft.com/office/drawing/2014/main" id="{05A48E04-F801-48DC-A633-2FBDF66BAF51}"/>
              </a:ext>
            </a:extLst>
          </p:cNvPr>
          <p:cNvSpPr/>
          <p:nvPr/>
        </p:nvSpPr>
        <p:spPr>
          <a:xfrm>
            <a:off x="6355080" y="4292532"/>
            <a:ext cx="5071618" cy="369332"/>
          </a:xfrm>
          <a:prstGeom prst="rect">
            <a:avLst/>
          </a:prstGeom>
        </p:spPr>
        <p:txBody>
          <a:bodyPr wrap="square">
            <a:spAutoFit/>
          </a:bodyPr>
          <a:lstStyle/>
          <a:p>
            <a:r>
              <a:rPr lang="en-US" b="1" i="1" spc="300" dirty="0">
                <a:solidFill>
                  <a:srgbClr val="D9222E"/>
                </a:solidFill>
                <a:latin typeface="Arial" charset="0"/>
                <a:ea typeface="Arial" charset="0"/>
                <a:cs typeface="Arial" charset="0"/>
              </a:rPr>
              <a:t>INVESTING IN OUR PACKAGING</a:t>
            </a:r>
            <a:endParaRPr lang="en-US" i="1" spc="300" dirty="0">
              <a:solidFill>
                <a:srgbClr val="D9222E"/>
              </a:solidFill>
              <a:latin typeface="Arial" charset="0"/>
              <a:ea typeface="Arial" charset="0"/>
              <a:cs typeface="Arial" charset="0"/>
            </a:endParaRPr>
          </a:p>
        </p:txBody>
      </p:sp>
      <p:sp>
        <p:nvSpPr>
          <p:cNvPr id="20" name="Rectangle 19">
            <a:extLst>
              <a:ext uri="{FF2B5EF4-FFF2-40B4-BE49-F238E27FC236}">
                <a16:creationId xmlns:a16="http://schemas.microsoft.com/office/drawing/2014/main" id="{DC3E940A-0A61-7B4E-B749-30302207BEF2}"/>
              </a:ext>
            </a:extLst>
          </p:cNvPr>
          <p:cNvSpPr/>
          <p:nvPr/>
        </p:nvSpPr>
        <p:spPr>
          <a:xfrm>
            <a:off x="6351224" y="858575"/>
            <a:ext cx="5193183" cy="369332"/>
          </a:xfrm>
          <a:prstGeom prst="rect">
            <a:avLst/>
          </a:prstGeom>
        </p:spPr>
        <p:txBody>
          <a:bodyPr wrap="square">
            <a:spAutoFit/>
          </a:bodyPr>
          <a:lstStyle/>
          <a:p>
            <a:r>
              <a:rPr lang="en-US" b="1" i="1" spc="300" dirty="0">
                <a:solidFill>
                  <a:srgbClr val="D9222E"/>
                </a:solidFill>
                <a:latin typeface="Arial" charset="0"/>
                <a:ea typeface="Arial" charset="0"/>
                <a:cs typeface="Arial" charset="0"/>
              </a:rPr>
              <a:t>INVESTING IN OUR PLANET</a:t>
            </a:r>
            <a:endParaRPr lang="en-US" i="1" spc="300" dirty="0">
              <a:solidFill>
                <a:srgbClr val="D9222E"/>
              </a:solidFill>
              <a:latin typeface="Arial" charset="0"/>
              <a:ea typeface="Arial" charset="0"/>
              <a:cs typeface="Arial" charset="0"/>
            </a:endParaRPr>
          </a:p>
        </p:txBody>
      </p:sp>
      <p:sp>
        <p:nvSpPr>
          <p:cNvPr id="21" name="Rectangle 20">
            <a:extLst>
              <a:ext uri="{FF2B5EF4-FFF2-40B4-BE49-F238E27FC236}">
                <a16:creationId xmlns:a16="http://schemas.microsoft.com/office/drawing/2014/main" id="{46C0D12E-4F8F-4343-8D1F-4C929E47DC44}"/>
              </a:ext>
            </a:extLst>
          </p:cNvPr>
          <p:cNvSpPr/>
          <p:nvPr/>
        </p:nvSpPr>
        <p:spPr>
          <a:xfrm>
            <a:off x="6290839" y="1363952"/>
            <a:ext cx="5410203" cy="2308324"/>
          </a:xfrm>
          <a:prstGeom prst="rect">
            <a:avLst/>
          </a:prstGeom>
        </p:spPr>
        <p:txBody>
          <a:bodyPr wrap="square">
            <a:spAutoFit/>
          </a:bodyPr>
          <a:lstStyle/>
          <a:p>
            <a:pPr marL="346075" indent="-228600">
              <a:buClr>
                <a:srgbClr val="D9222E"/>
              </a:buClr>
              <a:buSzPct val="133000"/>
              <a:buFont typeface="Arial" panose="020B0604020202020204" pitchFamily="34" charset="0"/>
              <a:buChar char="•"/>
            </a:pPr>
            <a:r>
              <a:rPr lang="en-US" sz="1600" dirty="0">
                <a:latin typeface="Arial" charset="0"/>
                <a:ea typeface="Arial" charset="0"/>
                <a:cs typeface="Arial" charset="0"/>
              </a:rPr>
              <a:t>Invested $13 million+ in partnerships with The Closed Loop Fund, Keep America Beautiful, The Recycling Partnership, SERDC and other community organizations</a:t>
            </a:r>
          </a:p>
          <a:p>
            <a:pPr marL="346075" indent="-228600">
              <a:buClr>
                <a:srgbClr val="D9222E"/>
              </a:buClr>
              <a:buSzPct val="133000"/>
              <a:buFont typeface="Arial" panose="020B0604020202020204" pitchFamily="34" charset="0"/>
              <a:buChar char="•"/>
            </a:pPr>
            <a:endParaRPr lang="en-US" sz="1600" dirty="0">
              <a:latin typeface="Arial" charset="0"/>
              <a:ea typeface="Arial" charset="0"/>
              <a:cs typeface="Arial" charset="0"/>
            </a:endParaRPr>
          </a:p>
          <a:p>
            <a:pPr marL="346075" indent="-228600">
              <a:buClr>
                <a:srgbClr val="D9222E"/>
              </a:buClr>
              <a:buSzPct val="133000"/>
              <a:buFont typeface="Arial" panose="020B0604020202020204" pitchFamily="34" charset="0"/>
              <a:buChar char="•"/>
            </a:pPr>
            <a:r>
              <a:rPr lang="en-US" sz="1600" dirty="0">
                <a:latin typeface="Arial" charset="0"/>
                <a:ea typeface="Arial" charset="0"/>
                <a:cs typeface="Arial" charset="0"/>
              </a:rPr>
              <a:t>Together we placed 1 million recycling bins in more than 1,000 communities across the U.S., diverting ~730 million pounds of recyclables from landfills annually</a:t>
            </a:r>
          </a:p>
        </p:txBody>
      </p:sp>
      <p:grpSp>
        <p:nvGrpSpPr>
          <p:cNvPr id="22" name="Group 21">
            <a:extLst>
              <a:ext uri="{FF2B5EF4-FFF2-40B4-BE49-F238E27FC236}">
                <a16:creationId xmlns:a16="http://schemas.microsoft.com/office/drawing/2014/main" id="{7F9A4386-5F22-C74F-BEC0-F55375671CC6}"/>
              </a:ext>
            </a:extLst>
          </p:cNvPr>
          <p:cNvGrpSpPr/>
          <p:nvPr/>
        </p:nvGrpSpPr>
        <p:grpSpPr>
          <a:xfrm>
            <a:off x="6724450" y="3484946"/>
            <a:ext cx="3539845" cy="787374"/>
            <a:chOff x="5760279" y="5712708"/>
            <a:chExt cx="4425121" cy="984287"/>
          </a:xfrm>
        </p:grpSpPr>
        <p:pic>
          <p:nvPicPr>
            <p:cNvPr id="23" name="Picture 22">
              <a:extLst>
                <a:ext uri="{FF2B5EF4-FFF2-40B4-BE49-F238E27FC236}">
                  <a16:creationId xmlns:a16="http://schemas.microsoft.com/office/drawing/2014/main" id="{CDE95547-6BB1-7C43-800B-78E465FAF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3496" y="6037986"/>
              <a:ext cx="1298916" cy="659009"/>
            </a:xfrm>
            <a:prstGeom prst="rect">
              <a:avLst/>
            </a:prstGeom>
          </p:spPr>
        </p:pic>
        <p:pic>
          <p:nvPicPr>
            <p:cNvPr id="24" name="Picture 23">
              <a:extLst>
                <a:ext uri="{FF2B5EF4-FFF2-40B4-BE49-F238E27FC236}">
                  <a16:creationId xmlns:a16="http://schemas.microsoft.com/office/drawing/2014/main" id="{03308A47-16A7-3949-95A9-137DEA90B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962" y="5712708"/>
              <a:ext cx="1458438" cy="968673"/>
            </a:xfrm>
            <a:prstGeom prst="rect">
              <a:avLst/>
            </a:prstGeom>
          </p:spPr>
        </p:pic>
        <p:pic>
          <p:nvPicPr>
            <p:cNvPr id="25" name="Picture 24">
              <a:extLst>
                <a:ext uri="{FF2B5EF4-FFF2-40B4-BE49-F238E27FC236}">
                  <a16:creationId xmlns:a16="http://schemas.microsoft.com/office/drawing/2014/main" id="{1D722A29-9A68-8E4D-924E-96AFC6C84B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0279" y="6162340"/>
              <a:ext cx="1234767" cy="483170"/>
            </a:xfrm>
            <a:prstGeom prst="rect">
              <a:avLst/>
            </a:prstGeom>
          </p:spPr>
        </p:pic>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2538" y="6209287"/>
            <a:ext cx="1333706" cy="418927"/>
          </a:xfrm>
          <a:prstGeom prst="rect">
            <a:avLst/>
          </a:prstGeom>
        </p:spPr>
      </p:pic>
      <p:pic>
        <p:nvPicPr>
          <p:cNvPr id="16" name="Picture 31" descr="Image result for serdc">
            <a:extLst>
              <a:ext uri="{FF2B5EF4-FFF2-40B4-BE49-F238E27FC236}">
                <a16:creationId xmlns:a16="http://schemas.microsoft.com/office/drawing/2014/main" id="{42F106BB-66AA-42AD-9AB7-2CA1768E7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6127" y="3719954"/>
            <a:ext cx="1187661" cy="45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749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B862795-CDE0-4454-9322-C6619748655E}"/>
              </a:ext>
            </a:extLst>
          </p:cNvPr>
          <p:cNvGraphicFramePr>
            <a:graphicFrameLocks noChangeAspect="1"/>
          </p:cNvGraphicFramePr>
          <p:nvPr>
            <p:custDataLst>
              <p:tags r:id="rId2"/>
            </p:custDataLs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8245" name="think-cell Slide" r:id="rId6" imgW="360" imgH="360" progId="TCLayout.ActiveDocument.1">
                  <p:embed/>
                </p:oleObj>
              </mc:Choice>
              <mc:Fallback>
                <p:oleObj name="think-cell Slide" r:id="rId6" imgW="360" imgH="360" progId="TCLayout.ActiveDocument.1">
                  <p:embed/>
                  <p:pic>
                    <p:nvPicPr>
                      <p:cNvPr id="9" name="Object 8" hidden="1">
                        <a:extLst>
                          <a:ext uri="{FF2B5EF4-FFF2-40B4-BE49-F238E27FC236}">
                            <a16:creationId xmlns:a16="http://schemas.microsoft.com/office/drawing/2014/main" id="{CB862795-CDE0-4454-9322-C6619748655E}"/>
                          </a:ext>
                        </a:extLst>
                      </p:cNvPr>
                      <p:cNvPicPr/>
                      <p:nvPr/>
                    </p:nvPicPr>
                    <p:blipFill>
                      <a:blip r:embed="rId7"/>
                      <a:stretch>
                        <a:fillRect/>
                      </a:stretch>
                    </p:blipFill>
                    <p:spPr>
                      <a:xfrm>
                        <a:off x="3176"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1D4413-BE61-45F2-AEEC-9CF63B65425B}"/>
              </a:ext>
            </a:extLst>
          </p:cNvPr>
          <p:cNvSpPr/>
          <p:nvPr>
            <p:custDataLst>
              <p:tags r:id="rId3"/>
            </p:custDataLst>
          </p:nvPr>
        </p:nvSpPr>
        <p:spPr>
          <a:xfrm>
            <a:off x="1588"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solidFill>
                <a:srgbClr val="FFFFFF"/>
              </a:solidFill>
              <a:latin typeface="Calibri" panose="020F0502020204030204" pitchFamily="34" charset="0"/>
              <a:sym typeface="Calibri" panose="020F0502020204030204" pitchFamily="34" charset="0"/>
            </a:endParaRPr>
          </a:p>
        </p:txBody>
      </p:sp>
      <p:sp>
        <p:nvSpPr>
          <p:cNvPr id="4" name="Title 4">
            <a:extLst>
              <a:ext uri="{FF2B5EF4-FFF2-40B4-BE49-F238E27FC236}">
                <a16:creationId xmlns:a16="http://schemas.microsoft.com/office/drawing/2014/main" id="{FB32B62D-201A-4C80-982E-D9DF179C65FA}"/>
              </a:ext>
            </a:extLst>
          </p:cNvPr>
          <p:cNvSpPr>
            <a:spLocks noGrp="1"/>
          </p:cNvSpPr>
          <p:nvPr>
            <p:ph type="title"/>
          </p:nvPr>
        </p:nvSpPr>
        <p:spPr>
          <a:xfrm>
            <a:off x="152401" y="322966"/>
            <a:ext cx="11887198" cy="429345"/>
          </a:xfrm>
        </p:spPr>
        <p:txBody>
          <a:bodyPr>
            <a:noAutofit/>
          </a:bodyPr>
          <a:lstStyle/>
          <a:p>
            <a:pPr algn="ctr"/>
            <a:br>
              <a:rPr lang="en-US" sz="3600" dirty="0">
                <a:solidFill>
                  <a:srgbClr val="FF0000"/>
                </a:solidFill>
                <a:latin typeface="Arial" panose="020B0604020202020204" pitchFamily="34" charset="0"/>
                <a:cs typeface="Arial" panose="020B0604020202020204" pitchFamily="34" charset="0"/>
              </a:rPr>
            </a:br>
            <a:r>
              <a:rPr lang="en-US" sz="3600" dirty="0">
                <a:solidFill>
                  <a:srgbClr val="D9222E"/>
                </a:solidFill>
                <a:latin typeface="Arial" panose="020B0604020202020204" pitchFamily="34" charset="0"/>
                <a:cs typeface="Arial" panose="020B0604020202020204" pitchFamily="34" charset="0"/>
              </a:rPr>
              <a:t>Catalyzing a World Without Waste in Model Markets</a:t>
            </a:r>
            <a:br>
              <a:rPr lang="en-US" sz="3600" dirty="0">
                <a:solidFill>
                  <a:srgbClr val="D9222E"/>
                </a:solidFill>
                <a:latin typeface="Arial" panose="020B0604020202020204" pitchFamily="34" charset="0"/>
                <a:cs typeface="Arial" panose="020B0604020202020204" pitchFamily="34" charset="0"/>
              </a:rPr>
            </a:br>
            <a:endParaRPr lang="en-US" sz="3600" dirty="0">
              <a:solidFill>
                <a:srgbClr val="D9222E"/>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771210A-3C4D-4A91-896D-09EE29723785}"/>
              </a:ext>
            </a:extLst>
          </p:cNvPr>
          <p:cNvPicPr>
            <a:picLocks noChangeAspect="1"/>
          </p:cNvPicPr>
          <p:nvPr/>
        </p:nvPicPr>
        <p:blipFill>
          <a:blip r:embed="rId8"/>
          <a:stretch>
            <a:fillRect/>
          </a:stretch>
        </p:blipFill>
        <p:spPr>
          <a:xfrm>
            <a:off x="1237531" y="2059381"/>
            <a:ext cx="6841362" cy="3848267"/>
          </a:xfrm>
          <a:prstGeom prst="rect">
            <a:avLst/>
          </a:prstGeom>
        </p:spPr>
      </p:pic>
      <p:sp>
        <p:nvSpPr>
          <p:cNvPr id="7" name="Rectangle 6">
            <a:extLst>
              <a:ext uri="{FF2B5EF4-FFF2-40B4-BE49-F238E27FC236}">
                <a16:creationId xmlns:a16="http://schemas.microsoft.com/office/drawing/2014/main" id="{259B0A04-5B2B-41DA-9F78-2C8768709B3D}"/>
              </a:ext>
            </a:extLst>
          </p:cNvPr>
          <p:cNvSpPr/>
          <p:nvPr/>
        </p:nvSpPr>
        <p:spPr>
          <a:xfrm>
            <a:off x="8748836" y="2363864"/>
            <a:ext cx="4395129" cy="3046988"/>
          </a:xfrm>
          <a:prstGeom prst="rect">
            <a:avLst/>
          </a:prstGeom>
        </p:spPr>
        <p:txBody>
          <a:bodyPr wrap="square">
            <a:spAutoFit/>
          </a:bodyPr>
          <a:lstStyle/>
          <a:p>
            <a:pPr>
              <a:defRPr/>
            </a:pPr>
            <a:r>
              <a:rPr lang="en-US" sz="2400" b="1" dirty="0">
                <a:solidFill>
                  <a:prstClr val="black"/>
                </a:solidFill>
                <a:latin typeface="Arial Narrow" panose="020B0606020202030204" pitchFamily="34" charset="0"/>
              </a:rPr>
              <a:t>2018-19 Model Markets</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Atlanta, GA </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Boston, MA </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Denver, CO </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Essex County, NJ </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Houston, TX </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Long Beach, CA </a:t>
            </a:r>
          </a:p>
          <a:p>
            <a:pPr marL="285750" indent="-285750">
              <a:buFont typeface="Arial" panose="020B0604020202020204" pitchFamily="34" charset="0"/>
              <a:buChar char="•"/>
              <a:defRPr/>
            </a:pPr>
            <a:r>
              <a:rPr lang="en-US" sz="2400" dirty="0">
                <a:solidFill>
                  <a:prstClr val="black"/>
                </a:solidFill>
                <a:latin typeface="Arial Narrow" panose="020B0606020202030204" pitchFamily="34" charset="0"/>
              </a:rPr>
              <a:t>Orange County, FL</a:t>
            </a:r>
          </a:p>
        </p:txBody>
      </p:sp>
      <p:sp>
        <p:nvSpPr>
          <p:cNvPr id="8" name="TextBox 7">
            <a:extLst>
              <a:ext uri="{FF2B5EF4-FFF2-40B4-BE49-F238E27FC236}">
                <a16:creationId xmlns:a16="http://schemas.microsoft.com/office/drawing/2014/main" id="{44685B1A-685D-406B-8E59-EB06A6034D4C}"/>
              </a:ext>
            </a:extLst>
          </p:cNvPr>
          <p:cNvSpPr txBox="1"/>
          <p:nvPr/>
        </p:nvSpPr>
        <p:spPr>
          <a:xfrm>
            <a:off x="152401" y="1585327"/>
            <a:ext cx="11887198" cy="461665"/>
          </a:xfrm>
          <a:prstGeom prst="rect">
            <a:avLst/>
          </a:prstGeom>
          <a:noFill/>
        </p:spPr>
        <p:txBody>
          <a:bodyPr wrap="square" rtlCol="0">
            <a:spAutoFit/>
          </a:bodyPr>
          <a:lstStyle/>
          <a:p>
            <a:pPr algn="ctr">
              <a:defRPr/>
            </a:pPr>
            <a:r>
              <a:rPr lang="en-US" sz="2400" dirty="0">
                <a:solidFill>
                  <a:prstClr val="black"/>
                </a:solidFill>
                <a:latin typeface="Franklin Gothic Demi Cond" panose="020B0706030402020204" pitchFamily="34" charset="0"/>
              </a:rPr>
              <a:t>Prove best practices that can be replicated in other communities. </a:t>
            </a:r>
            <a:endParaRPr lang="en-US" sz="2400" dirty="0">
              <a:solidFill>
                <a:prstClr val="black"/>
              </a:solidFill>
              <a:latin typeface="Calibri" panose="020F0502020204030204"/>
            </a:endParaRPr>
          </a:p>
        </p:txBody>
      </p:sp>
      <p:sp>
        <p:nvSpPr>
          <p:cNvPr id="10" name="Rectangle 9">
            <a:extLst>
              <a:ext uri="{FF2B5EF4-FFF2-40B4-BE49-F238E27FC236}">
                <a16:creationId xmlns:a16="http://schemas.microsoft.com/office/drawing/2014/main" id="{A2E6EE55-3E5A-4512-9AA6-1D86276472A5}"/>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BA9B60C-7CA0-46CA-83B6-D511F585F742}"/>
              </a:ext>
            </a:extLst>
          </p:cNvPr>
          <p:cNvSpPr txBox="1">
            <a:spLocks/>
          </p:cNvSpPr>
          <p:nvPr/>
        </p:nvSpPr>
        <p:spPr>
          <a:xfrm>
            <a:off x="3593168"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pc="300" dirty="0">
                <a:solidFill>
                  <a:schemeClr val="bg1"/>
                </a:solidFill>
                <a:latin typeface="Arial" charset="0"/>
                <a:ea typeface="Arial" charset="0"/>
                <a:cs typeface="Arial" charset="0"/>
              </a:rPr>
              <a:t>PACKAGING AND RECOVERY </a:t>
            </a:r>
          </a:p>
        </p:txBody>
      </p:sp>
      <p:grpSp>
        <p:nvGrpSpPr>
          <p:cNvPr id="14" name="Group 13">
            <a:extLst>
              <a:ext uri="{FF2B5EF4-FFF2-40B4-BE49-F238E27FC236}">
                <a16:creationId xmlns:a16="http://schemas.microsoft.com/office/drawing/2014/main" id="{9932538D-90AC-4592-ADEB-BF9EA97A9879}"/>
              </a:ext>
            </a:extLst>
          </p:cNvPr>
          <p:cNvGrpSpPr/>
          <p:nvPr/>
        </p:nvGrpSpPr>
        <p:grpSpPr>
          <a:xfrm>
            <a:off x="-28762" y="6178402"/>
            <a:ext cx="3143153" cy="711266"/>
            <a:chOff x="-7216" y="416832"/>
            <a:chExt cx="2506012" cy="688032"/>
          </a:xfrm>
        </p:grpSpPr>
        <p:sp>
          <p:nvSpPr>
            <p:cNvPr id="15" name="Rectangle 14">
              <a:extLst>
                <a:ext uri="{FF2B5EF4-FFF2-40B4-BE49-F238E27FC236}">
                  <a16:creationId xmlns:a16="http://schemas.microsoft.com/office/drawing/2014/main" id="{A3AFF30F-9408-4DC2-A57C-6A20DB1DE0C9}"/>
                </a:ext>
              </a:extLst>
            </p:cNvPr>
            <p:cNvSpPr/>
            <p:nvPr/>
          </p:nvSpPr>
          <p:spPr>
            <a:xfrm>
              <a:off x="4148" y="416833"/>
              <a:ext cx="2494648" cy="688031"/>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AA0CAFFB-4F44-4691-BB3A-CF613D9F9A1B}"/>
                </a:ext>
              </a:extLst>
            </p:cNvPr>
            <p:cNvSpPr txBox="1"/>
            <p:nvPr/>
          </p:nvSpPr>
          <p:spPr>
            <a:xfrm>
              <a:off x="-7216" y="416832"/>
              <a:ext cx="2494648" cy="688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Advance Recycling Infrastructure</a:t>
              </a:r>
            </a:p>
          </p:txBody>
        </p:sp>
      </p:grpSp>
      <p:grpSp>
        <p:nvGrpSpPr>
          <p:cNvPr id="17" name="Group 16">
            <a:extLst>
              <a:ext uri="{FF2B5EF4-FFF2-40B4-BE49-F238E27FC236}">
                <a16:creationId xmlns:a16="http://schemas.microsoft.com/office/drawing/2014/main" id="{8F54B570-72F7-475F-AF60-EB77F7A8AA29}"/>
              </a:ext>
            </a:extLst>
          </p:cNvPr>
          <p:cNvGrpSpPr/>
          <p:nvPr/>
        </p:nvGrpSpPr>
        <p:grpSpPr>
          <a:xfrm>
            <a:off x="3100138" y="6177887"/>
            <a:ext cx="3100266" cy="711265"/>
            <a:chOff x="2616644" y="450870"/>
            <a:chExt cx="2781878" cy="711266"/>
          </a:xfrm>
        </p:grpSpPr>
        <p:sp>
          <p:nvSpPr>
            <p:cNvPr id="18" name="Rectangle 17">
              <a:extLst>
                <a:ext uri="{FF2B5EF4-FFF2-40B4-BE49-F238E27FC236}">
                  <a16:creationId xmlns:a16="http://schemas.microsoft.com/office/drawing/2014/main" id="{33B584D2-5CD3-4461-AE48-6C5E0A4C0D90}"/>
                </a:ext>
              </a:extLst>
            </p:cNvPr>
            <p:cNvSpPr/>
            <p:nvPr/>
          </p:nvSpPr>
          <p:spPr>
            <a:xfrm>
              <a:off x="2616644" y="450870"/>
              <a:ext cx="2781878" cy="711266"/>
            </a:xfrm>
            <a:prstGeom prst="rect">
              <a:avLst/>
            </a:prstGeom>
            <a:solidFill>
              <a:schemeClr val="accent5"/>
            </a:solidFill>
            <a:ln>
              <a:solidFill>
                <a:schemeClr val="accent5"/>
              </a:solidFill>
            </a:ln>
          </p:spPr>
          <p:style>
            <a:lnRef idx="2">
              <a:scrgbClr r="0" g="0" b="0"/>
            </a:lnRef>
            <a:fillRef idx="1">
              <a:scrgbClr r="0" g="0" b="0"/>
            </a:fillRef>
            <a:effectRef idx="0">
              <a:schemeClr val="accent4">
                <a:hueOff val="-1644575"/>
                <a:satOff val="27812"/>
                <a:lumOff val="-3138"/>
                <a:alphaOff val="0"/>
              </a:schemeClr>
            </a:effectRef>
            <a:fontRef idx="minor">
              <a:schemeClr val="lt1"/>
            </a:fontRef>
          </p:style>
        </p:sp>
        <p:sp>
          <p:nvSpPr>
            <p:cNvPr id="19" name="TextBox 18">
              <a:extLst>
                <a:ext uri="{FF2B5EF4-FFF2-40B4-BE49-F238E27FC236}">
                  <a16:creationId xmlns:a16="http://schemas.microsoft.com/office/drawing/2014/main" id="{3DCDBC40-CE87-4290-8DCE-4D5D990F091B}"/>
                </a:ext>
              </a:extLst>
            </p:cNvPr>
            <p:cNvSpPr txBox="1"/>
            <p:nvPr/>
          </p:nvSpPr>
          <p:spPr>
            <a:xfrm>
              <a:off x="2767385" y="451386"/>
              <a:ext cx="2494648" cy="688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Inspire a Recycling Culture</a:t>
              </a:r>
            </a:p>
          </p:txBody>
        </p:sp>
      </p:grpSp>
      <p:grpSp>
        <p:nvGrpSpPr>
          <p:cNvPr id="23" name="Group 22">
            <a:extLst>
              <a:ext uri="{FF2B5EF4-FFF2-40B4-BE49-F238E27FC236}">
                <a16:creationId xmlns:a16="http://schemas.microsoft.com/office/drawing/2014/main" id="{748FDA1A-F6EE-4C8A-887B-92E17F3318E9}"/>
              </a:ext>
            </a:extLst>
          </p:cNvPr>
          <p:cNvGrpSpPr/>
          <p:nvPr/>
        </p:nvGrpSpPr>
        <p:grpSpPr>
          <a:xfrm>
            <a:off x="8979412" y="6179193"/>
            <a:ext cx="3224462" cy="688314"/>
            <a:chOff x="8527662" y="416833"/>
            <a:chExt cx="2502832" cy="688314"/>
          </a:xfrm>
        </p:grpSpPr>
        <p:sp>
          <p:nvSpPr>
            <p:cNvPr id="24" name="Rectangle 23">
              <a:extLst>
                <a:ext uri="{FF2B5EF4-FFF2-40B4-BE49-F238E27FC236}">
                  <a16:creationId xmlns:a16="http://schemas.microsoft.com/office/drawing/2014/main" id="{F4D4A386-D15C-424E-91A0-5FFE4703A9EF}"/>
                </a:ext>
              </a:extLst>
            </p:cNvPr>
            <p:cNvSpPr/>
            <p:nvPr/>
          </p:nvSpPr>
          <p:spPr>
            <a:xfrm>
              <a:off x="8535846" y="416833"/>
              <a:ext cx="2494648" cy="688031"/>
            </a:xfrm>
            <a:prstGeom prst="rect">
              <a:avLst/>
            </a:prstGeom>
            <a:solidFill>
              <a:srgbClr val="7030A0"/>
            </a:solidFill>
            <a:ln>
              <a:solidFill>
                <a:srgbClr val="7030A0"/>
              </a:solidFill>
            </a:ln>
          </p:spPr>
          <p:style>
            <a:lnRef idx="2">
              <a:scrgbClr r="0" g="0" b="0"/>
            </a:lnRef>
            <a:fillRef idx="1">
              <a:scrgbClr r="0" g="0" b="0"/>
            </a:fillRef>
            <a:effectRef idx="0">
              <a:schemeClr val="accent4">
                <a:hueOff val="-4933726"/>
                <a:satOff val="83437"/>
                <a:lumOff val="-9413"/>
                <a:alphaOff val="0"/>
              </a:schemeClr>
            </a:effectRef>
            <a:fontRef idx="minor">
              <a:schemeClr val="lt1"/>
            </a:fontRef>
          </p:style>
        </p:sp>
        <p:sp>
          <p:nvSpPr>
            <p:cNvPr id="25" name="TextBox 24">
              <a:extLst>
                <a:ext uri="{FF2B5EF4-FFF2-40B4-BE49-F238E27FC236}">
                  <a16:creationId xmlns:a16="http://schemas.microsoft.com/office/drawing/2014/main" id="{E55D36F6-8432-4AA2-A9E5-06F1CE0B80C1}"/>
                </a:ext>
              </a:extLst>
            </p:cNvPr>
            <p:cNvSpPr txBox="1"/>
            <p:nvPr/>
          </p:nvSpPr>
          <p:spPr>
            <a:xfrm>
              <a:off x="8527662" y="417116"/>
              <a:ext cx="2494648" cy="688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Pilot Recycling &amp; Packaging Innovation</a:t>
              </a:r>
            </a:p>
          </p:txBody>
        </p:sp>
      </p:grpSp>
      <p:grpSp>
        <p:nvGrpSpPr>
          <p:cNvPr id="20" name="Group 19">
            <a:extLst>
              <a:ext uri="{FF2B5EF4-FFF2-40B4-BE49-F238E27FC236}">
                <a16:creationId xmlns:a16="http://schemas.microsoft.com/office/drawing/2014/main" id="{0C67ACCE-90E4-473D-AD84-847B62EA2D7B}"/>
              </a:ext>
            </a:extLst>
          </p:cNvPr>
          <p:cNvGrpSpPr/>
          <p:nvPr/>
        </p:nvGrpSpPr>
        <p:grpSpPr>
          <a:xfrm>
            <a:off x="6048292" y="6057901"/>
            <a:ext cx="3281012" cy="964504"/>
            <a:chOff x="5614937" y="327825"/>
            <a:chExt cx="2783036" cy="831852"/>
          </a:xfrm>
        </p:grpSpPr>
        <p:sp>
          <p:nvSpPr>
            <p:cNvPr id="21" name="Rectangle 20">
              <a:extLst>
                <a:ext uri="{FF2B5EF4-FFF2-40B4-BE49-F238E27FC236}">
                  <a16:creationId xmlns:a16="http://schemas.microsoft.com/office/drawing/2014/main" id="{447BF8B2-75C2-419D-BE3F-209D162662BF}"/>
                </a:ext>
              </a:extLst>
            </p:cNvPr>
            <p:cNvSpPr/>
            <p:nvPr/>
          </p:nvSpPr>
          <p:spPr>
            <a:xfrm>
              <a:off x="5691947" y="416833"/>
              <a:ext cx="2494648" cy="688031"/>
            </a:xfrm>
            <a:prstGeom prst="rect">
              <a:avLst/>
            </a:prstGeom>
            <a:solidFill>
              <a:srgbClr val="FF9933"/>
            </a:solidFill>
            <a:ln>
              <a:noFill/>
            </a:ln>
          </p:spPr>
          <p:style>
            <a:lnRef idx="2">
              <a:scrgbClr r="0" g="0" b="0"/>
            </a:lnRef>
            <a:fillRef idx="1">
              <a:scrgbClr r="0" g="0" b="0"/>
            </a:fillRef>
            <a:effectRef idx="0">
              <a:schemeClr val="accent4">
                <a:hueOff val="-3289151"/>
                <a:satOff val="55625"/>
                <a:lumOff val="-6275"/>
                <a:alphaOff val="0"/>
              </a:schemeClr>
            </a:effectRef>
            <a:fontRef idx="minor">
              <a:schemeClr val="lt1"/>
            </a:fontRef>
          </p:style>
        </p:sp>
        <p:sp>
          <p:nvSpPr>
            <p:cNvPr id="22" name="TextBox 21">
              <a:extLst>
                <a:ext uri="{FF2B5EF4-FFF2-40B4-BE49-F238E27FC236}">
                  <a16:creationId xmlns:a16="http://schemas.microsoft.com/office/drawing/2014/main" id="{EFEE168A-5BC2-480C-80E6-966C7C9A00D8}"/>
                </a:ext>
              </a:extLst>
            </p:cNvPr>
            <p:cNvSpPr txBox="1"/>
            <p:nvPr/>
          </p:nvSpPr>
          <p:spPr>
            <a:xfrm>
              <a:off x="5614937" y="327825"/>
              <a:ext cx="2783036" cy="831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buNone/>
              </a:pPr>
              <a:r>
                <a:rPr lang="en-US" sz="1900" b="1" kern="1200" dirty="0">
                  <a:latin typeface="+mj-lt"/>
                </a:rPr>
                <a:t>Support Trash-Free </a:t>
              </a:r>
            </a:p>
            <a:p>
              <a:pPr marL="0" lvl="0" indent="0" algn="ctr" defTabSz="844550">
                <a:lnSpc>
                  <a:spcPct val="90000"/>
                </a:lnSpc>
                <a:spcBef>
                  <a:spcPct val="0"/>
                </a:spcBef>
                <a:buNone/>
              </a:pPr>
              <a:r>
                <a:rPr lang="en-US" sz="1900" b="1" kern="1200" dirty="0">
                  <a:latin typeface="+mj-lt"/>
                </a:rPr>
                <a:t>Waterways</a:t>
              </a:r>
            </a:p>
          </p:txBody>
        </p:sp>
      </p:grpSp>
    </p:spTree>
    <p:extLst>
      <p:ext uri="{BB962C8B-B14F-4D97-AF65-F5344CB8AC3E}">
        <p14:creationId xmlns:p14="http://schemas.microsoft.com/office/powerpoint/2010/main" val="42274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B862795-CDE0-4454-9322-C6619748655E}"/>
              </a:ext>
            </a:extLst>
          </p:cNvPr>
          <p:cNvGraphicFramePr>
            <a:graphicFrameLocks noChangeAspect="1"/>
          </p:cNvGraphicFramePr>
          <p:nvPr>
            <p:custDataLst>
              <p:tags r:id="rId2"/>
            </p:custDataLs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11299" name="think-cell Slide" r:id="rId6" imgW="360" imgH="360" progId="TCLayout.ActiveDocument.1">
                  <p:embed/>
                </p:oleObj>
              </mc:Choice>
              <mc:Fallback>
                <p:oleObj name="think-cell Slide" r:id="rId6" imgW="360" imgH="360" progId="TCLayout.ActiveDocument.1">
                  <p:embed/>
                  <p:pic>
                    <p:nvPicPr>
                      <p:cNvPr id="9" name="Object 8" hidden="1">
                        <a:extLst>
                          <a:ext uri="{FF2B5EF4-FFF2-40B4-BE49-F238E27FC236}">
                            <a16:creationId xmlns:a16="http://schemas.microsoft.com/office/drawing/2014/main" id="{CB862795-CDE0-4454-9322-C6619748655E}"/>
                          </a:ext>
                        </a:extLst>
                      </p:cNvPr>
                      <p:cNvPicPr/>
                      <p:nvPr/>
                    </p:nvPicPr>
                    <p:blipFill>
                      <a:blip r:embed="rId7"/>
                      <a:stretch>
                        <a:fillRect/>
                      </a:stretch>
                    </p:blipFill>
                    <p:spPr>
                      <a:xfrm>
                        <a:off x="3176"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1D4413-BE61-45F2-AEEC-9CF63B65425B}"/>
              </a:ext>
            </a:extLst>
          </p:cNvPr>
          <p:cNvSpPr/>
          <p:nvPr>
            <p:custDataLst>
              <p:tags r:id="rId3"/>
            </p:custDataLst>
          </p:nvPr>
        </p:nvSpPr>
        <p:spPr>
          <a:xfrm>
            <a:off x="1588"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solidFill>
                <a:srgbClr val="FFFFFF"/>
              </a:solidFill>
              <a:latin typeface="Calibri" panose="020F0502020204030204" pitchFamily="34" charset="0"/>
              <a:sym typeface="Calibri" panose="020F0502020204030204" pitchFamily="34" charset="0"/>
            </a:endParaRPr>
          </a:p>
        </p:txBody>
      </p:sp>
      <p:sp>
        <p:nvSpPr>
          <p:cNvPr id="10" name="Rectangle 9">
            <a:extLst>
              <a:ext uri="{FF2B5EF4-FFF2-40B4-BE49-F238E27FC236}">
                <a16:creationId xmlns:a16="http://schemas.microsoft.com/office/drawing/2014/main" id="{A2E6EE55-3E5A-4512-9AA6-1D86276472A5}"/>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BA9B60C-7CA0-46CA-83B6-D511F585F742}"/>
              </a:ext>
            </a:extLst>
          </p:cNvPr>
          <p:cNvSpPr txBox="1">
            <a:spLocks/>
          </p:cNvSpPr>
          <p:nvPr/>
        </p:nvSpPr>
        <p:spPr>
          <a:xfrm>
            <a:off x="3593168"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pc="300" dirty="0">
                <a:solidFill>
                  <a:schemeClr val="bg1"/>
                </a:solidFill>
                <a:latin typeface="Arial" charset="0"/>
                <a:ea typeface="Arial" charset="0"/>
                <a:cs typeface="Arial" charset="0"/>
              </a:rPr>
              <a:t>PACKAGING AND RECOVERY </a:t>
            </a:r>
          </a:p>
        </p:txBody>
      </p:sp>
      <p:grpSp>
        <p:nvGrpSpPr>
          <p:cNvPr id="14" name="Group 13">
            <a:extLst>
              <a:ext uri="{FF2B5EF4-FFF2-40B4-BE49-F238E27FC236}">
                <a16:creationId xmlns:a16="http://schemas.microsoft.com/office/drawing/2014/main" id="{9932538D-90AC-4592-ADEB-BF9EA97A9879}"/>
              </a:ext>
            </a:extLst>
          </p:cNvPr>
          <p:cNvGrpSpPr/>
          <p:nvPr/>
        </p:nvGrpSpPr>
        <p:grpSpPr>
          <a:xfrm>
            <a:off x="-28762" y="6178402"/>
            <a:ext cx="12220762" cy="711266"/>
            <a:chOff x="-7216" y="416832"/>
            <a:chExt cx="2506012" cy="688032"/>
          </a:xfrm>
        </p:grpSpPr>
        <p:sp>
          <p:nvSpPr>
            <p:cNvPr id="15" name="Rectangle 14">
              <a:extLst>
                <a:ext uri="{FF2B5EF4-FFF2-40B4-BE49-F238E27FC236}">
                  <a16:creationId xmlns:a16="http://schemas.microsoft.com/office/drawing/2014/main" id="{A3AFF30F-9408-4DC2-A57C-6A20DB1DE0C9}"/>
                </a:ext>
              </a:extLst>
            </p:cNvPr>
            <p:cNvSpPr/>
            <p:nvPr/>
          </p:nvSpPr>
          <p:spPr>
            <a:xfrm>
              <a:off x="4148" y="416833"/>
              <a:ext cx="2494648" cy="688031"/>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AA0CAFFB-4F44-4691-BB3A-CF613D9F9A1B}"/>
                </a:ext>
              </a:extLst>
            </p:cNvPr>
            <p:cNvSpPr txBox="1"/>
            <p:nvPr/>
          </p:nvSpPr>
          <p:spPr>
            <a:xfrm>
              <a:off x="-7216" y="416832"/>
              <a:ext cx="2494648" cy="688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Advance Recycling Infrastructure</a:t>
              </a:r>
            </a:p>
          </p:txBody>
        </p:sp>
      </p:grpSp>
      <p:sp>
        <p:nvSpPr>
          <p:cNvPr id="3" name="Title 2">
            <a:extLst>
              <a:ext uri="{FF2B5EF4-FFF2-40B4-BE49-F238E27FC236}">
                <a16:creationId xmlns:a16="http://schemas.microsoft.com/office/drawing/2014/main" id="{280E0F54-8030-4FFB-8AD5-B6DC2263AC2D}"/>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ECB9A2E8-93B2-4DB4-BAE8-280793E21C4E}"/>
              </a:ext>
            </a:extLst>
          </p:cNvPr>
          <p:cNvPicPr>
            <a:picLocks noChangeAspect="1"/>
          </p:cNvPicPr>
          <p:nvPr/>
        </p:nvPicPr>
        <p:blipFill>
          <a:blip r:embed="rId8"/>
          <a:stretch>
            <a:fillRect/>
          </a:stretch>
        </p:blipFill>
        <p:spPr>
          <a:xfrm>
            <a:off x="125859" y="814112"/>
            <a:ext cx="6142832" cy="3316375"/>
          </a:xfrm>
          <a:prstGeom prst="rect">
            <a:avLst/>
          </a:prstGeom>
        </p:spPr>
      </p:pic>
      <p:pic>
        <p:nvPicPr>
          <p:cNvPr id="26" name="Picture 25">
            <a:extLst>
              <a:ext uri="{FF2B5EF4-FFF2-40B4-BE49-F238E27FC236}">
                <a16:creationId xmlns:a16="http://schemas.microsoft.com/office/drawing/2014/main" id="{07BF40C2-E00D-40BF-91E1-2E31E1F87AF0}"/>
              </a:ext>
            </a:extLst>
          </p:cNvPr>
          <p:cNvPicPr>
            <a:picLocks noChangeAspect="1"/>
          </p:cNvPicPr>
          <p:nvPr/>
        </p:nvPicPr>
        <p:blipFill>
          <a:blip r:embed="rId9"/>
          <a:stretch>
            <a:fillRect/>
          </a:stretch>
        </p:blipFill>
        <p:spPr>
          <a:xfrm>
            <a:off x="8262017" y="814112"/>
            <a:ext cx="3732874" cy="3710387"/>
          </a:xfrm>
          <a:prstGeom prst="rect">
            <a:avLst/>
          </a:prstGeom>
        </p:spPr>
      </p:pic>
      <p:pic>
        <p:nvPicPr>
          <p:cNvPr id="27" name="Picture 26">
            <a:extLst>
              <a:ext uri="{FF2B5EF4-FFF2-40B4-BE49-F238E27FC236}">
                <a16:creationId xmlns:a16="http://schemas.microsoft.com/office/drawing/2014/main" id="{448B86B5-9290-44B1-975A-962586B60A71}"/>
              </a:ext>
            </a:extLst>
          </p:cNvPr>
          <p:cNvPicPr>
            <a:picLocks noChangeAspect="1"/>
          </p:cNvPicPr>
          <p:nvPr/>
        </p:nvPicPr>
        <p:blipFill rotWithShape="1">
          <a:blip r:embed="rId10"/>
          <a:srcRect l="76269" t="43811" r="647" b="4898"/>
          <a:stretch/>
        </p:blipFill>
        <p:spPr>
          <a:xfrm>
            <a:off x="4613451" y="2724149"/>
            <a:ext cx="3960044" cy="3435203"/>
          </a:xfrm>
          <a:prstGeom prst="rect">
            <a:avLst/>
          </a:prstGeom>
        </p:spPr>
      </p:pic>
      <p:pic>
        <p:nvPicPr>
          <p:cNvPr id="17" name="Picture 16">
            <a:extLst>
              <a:ext uri="{FF2B5EF4-FFF2-40B4-BE49-F238E27FC236}">
                <a16:creationId xmlns:a16="http://schemas.microsoft.com/office/drawing/2014/main" id="{797915FB-83EF-4844-A166-63DEC4528D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819" y="4130487"/>
            <a:ext cx="3684245" cy="1869214"/>
          </a:xfrm>
          <a:prstGeom prst="rect">
            <a:avLst/>
          </a:prstGeom>
        </p:spPr>
      </p:pic>
      <p:grpSp>
        <p:nvGrpSpPr>
          <p:cNvPr id="4" name="Group 3">
            <a:extLst>
              <a:ext uri="{FF2B5EF4-FFF2-40B4-BE49-F238E27FC236}">
                <a16:creationId xmlns:a16="http://schemas.microsoft.com/office/drawing/2014/main" id="{CFB05BA6-7EEE-4C87-896F-283C9CC6A0A7}"/>
              </a:ext>
            </a:extLst>
          </p:cNvPr>
          <p:cNvGrpSpPr/>
          <p:nvPr/>
        </p:nvGrpSpPr>
        <p:grpSpPr>
          <a:xfrm>
            <a:off x="7762669" y="3886387"/>
            <a:ext cx="5730037" cy="2764843"/>
            <a:chOff x="7762669" y="3886387"/>
            <a:chExt cx="5730037" cy="2764843"/>
          </a:xfrm>
        </p:grpSpPr>
        <p:pic>
          <p:nvPicPr>
            <p:cNvPr id="11295" name="Picture 31" descr="Image result for serdc">
              <a:extLst>
                <a:ext uri="{FF2B5EF4-FFF2-40B4-BE49-F238E27FC236}">
                  <a16:creationId xmlns:a16="http://schemas.microsoft.com/office/drawing/2014/main" id="{385D0807-E617-4910-A478-5947556CC8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6571" y="4655783"/>
              <a:ext cx="3228975" cy="1238250"/>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2" name="Explosion: 14 Points 1">
              <a:extLst>
                <a:ext uri="{FF2B5EF4-FFF2-40B4-BE49-F238E27FC236}">
                  <a16:creationId xmlns:a16="http://schemas.microsoft.com/office/drawing/2014/main" id="{FEBB3424-A454-49F3-99BE-59E5FCE36A49}"/>
                </a:ext>
              </a:extLst>
            </p:cNvPr>
            <p:cNvSpPr/>
            <p:nvPr/>
          </p:nvSpPr>
          <p:spPr>
            <a:xfrm rot="395933">
              <a:off x="7762669" y="3886387"/>
              <a:ext cx="5730037" cy="2764843"/>
            </a:xfrm>
            <a:prstGeom prst="irregularSeal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273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12873D-3598-4293-8B95-AC6BB6FB0CDD}"/>
              </a:ext>
            </a:extLst>
          </p:cNvPr>
          <p:cNvPicPr>
            <a:picLocks noChangeAspect="1"/>
          </p:cNvPicPr>
          <p:nvPr/>
        </p:nvPicPr>
        <p:blipFill>
          <a:blip r:embed="rId6"/>
          <a:stretch>
            <a:fillRect/>
          </a:stretch>
        </p:blipFill>
        <p:spPr>
          <a:xfrm rot="5400000">
            <a:off x="7371480" y="1357883"/>
            <a:ext cx="5509165" cy="4131874"/>
          </a:xfrm>
          <a:prstGeom prst="rect">
            <a:avLst/>
          </a:prstGeom>
        </p:spPr>
      </p:pic>
      <p:graphicFrame>
        <p:nvGraphicFramePr>
          <p:cNvPr id="9" name="Object 8" hidden="1">
            <a:extLst>
              <a:ext uri="{FF2B5EF4-FFF2-40B4-BE49-F238E27FC236}">
                <a16:creationId xmlns:a16="http://schemas.microsoft.com/office/drawing/2014/main" id="{CB862795-CDE0-4454-9322-C6619748655E}"/>
              </a:ext>
            </a:extLst>
          </p:cNvPr>
          <p:cNvGraphicFramePr>
            <a:graphicFrameLocks noChangeAspect="1"/>
          </p:cNvGraphicFramePr>
          <p:nvPr>
            <p:custDataLst>
              <p:tags r:id="rId2"/>
            </p:custDataLs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12319" name="think-cell Slide" r:id="rId7" imgW="360" imgH="360" progId="TCLayout.ActiveDocument.1">
                  <p:embed/>
                </p:oleObj>
              </mc:Choice>
              <mc:Fallback>
                <p:oleObj name="think-cell Slide" r:id="rId7" imgW="360" imgH="360" progId="TCLayout.ActiveDocument.1">
                  <p:embed/>
                  <p:pic>
                    <p:nvPicPr>
                      <p:cNvPr id="9" name="Object 8" hidden="1">
                        <a:extLst>
                          <a:ext uri="{FF2B5EF4-FFF2-40B4-BE49-F238E27FC236}">
                            <a16:creationId xmlns:a16="http://schemas.microsoft.com/office/drawing/2014/main" id="{CB862795-CDE0-4454-9322-C6619748655E}"/>
                          </a:ext>
                        </a:extLst>
                      </p:cNvPr>
                      <p:cNvPicPr/>
                      <p:nvPr/>
                    </p:nvPicPr>
                    <p:blipFill>
                      <a:blip r:embed="rId8"/>
                      <a:stretch>
                        <a:fillRect/>
                      </a:stretch>
                    </p:blipFill>
                    <p:spPr>
                      <a:xfrm>
                        <a:off x="3176"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1D4413-BE61-45F2-AEEC-9CF63B65425B}"/>
              </a:ext>
            </a:extLst>
          </p:cNvPr>
          <p:cNvSpPr/>
          <p:nvPr>
            <p:custDataLst>
              <p:tags r:id="rId3"/>
            </p:custDataLst>
          </p:nvPr>
        </p:nvSpPr>
        <p:spPr>
          <a:xfrm>
            <a:off x="1588"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2800" b="1" dirty="0">
              <a:solidFill>
                <a:srgbClr val="FFFFFF"/>
              </a:solidFill>
              <a:latin typeface="Calibri" panose="020F0502020204030204" pitchFamily="34" charset="0"/>
              <a:sym typeface="Calibri" panose="020F0502020204030204" pitchFamily="34" charset="0"/>
            </a:endParaRPr>
          </a:p>
        </p:txBody>
      </p:sp>
      <p:sp>
        <p:nvSpPr>
          <p:cNvPr id="10" name="Rectangle 9">
            <a:extLst>
              <a:ext uri="{FF2B5EF4-FFF2-40B4-BE49-F238E27FC236}">
                <a16:creationId xmlns:a16="http://schemas.microsoft.com/office/drawing/2014/main" id="{A2E6EE55-3E5A-4512-9AA6-1D86276472A5}"/>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BA9B60C-7CA0-46CA-83B6-D511F585F742}"/>
              </a:ext>
            </a:extLst>
          </p:cNvPr>
          <p:cNvSpPr txBox="1">
            <a:spLocks/>
          </p:cNvSpPr>
          <p:nvPr/>
        </p:nvSpPr>
        <p:spPr>
          <a:xfrm>
            <a:off x="3593168"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pc="300" dirty="0">
                <a:solidFill>
                  <a:schemeClr val="bg1"/>
                </a:solidFill>
                <a:latin typeface="Arial" charset="0"/>
                <a:ea typeface="Arial" charset="0"/>
                <a:cs typeface="Arial" charset="0"/>
              </a:rPr>
              <a:t>PACKAGING AND RECOVERY </a:t>
            </a:r>
          </a:p>
        </p:txBody>
      </p:sp>
      <p:grpSp>
        <p:nvGrpSpPr>
          <p:cNvPr id="17" name="Group 16">
            <a:extLst>
              <a:ext uri="{FF2B5EF4-FFF2-40B4-BE49-F238E27FC236}">
                <a16:creationId xmlns:a16="http://schemas.microsoft.com/office/drawing/2014/main" id="{8F54B570-72F7-475F-AF60-EB77F7A8AA29}"/>
              </a:ext>
            </a:extLst>
          </p:cNvPr>
          <p:cNvGrpSpPr/>
          <p:nvPr/>
        </p:nvGrpSpPr>
        <p:grpSpPr>
          <a:xfrm>
            <a:off x="4764" y="6177887"/>
            <a:ext cx="12187236" cy="711265"/>
            <a:chOff x="2616644" y="450870"/>
            <a:chExt cx="2781878" cy="711266"/>
          </a:xfrm>
        </p:grpSpPr>
        <p:sp>
          <p:nvSpPr>
            <p:cNvPr id="18" name="Rectangle 17">
              <a:extLst>
                <a:ext uri="{FF2B5EF4-FFF2-40B4-BE49-F238E27FC236}">
                  <a16:creationId xmlns:a16="http://schemas.microsoft.com/office/drawing/2014/main" id="{33B584D2-5CD3-4461-AE48-6C5E0A4C0D90}"/>
                </a:ext>
              </a:extLst>
            </p:cNvPr>
            <p:cNvSpPr/>
            <p:nvPr/>
          </p:nvSpPr>
          <p:spPr>
            <a:xfrm>
              <a:off x="2616644" y="450870"/>
              <a:ext cx="2781878" cy="711266"/>
            </a:xfrm>
            <a:prstGeom prst="rect">
              <a:avLst/>
            </a:prstGeom>
            <a:solidFill>
              <a:schemeClr val="accent5"/>
            </a:solidFill>
            <a:ln>
              <a:solidFill>
                <a:schemeClr val="accent5"/>
              </a:solidFill>
            </a:ln>
          </p:spPr>
          <p:style>
            <a:lnRef idx="2">
              <a:scrgbClr r="0" g="0" b="0"/>
            </a:lnRef>
            <a:fillRef idx="1">
              <a:scrgbClr r="0" g="0" b="0"/>
            </a:fillRef>
            <a:effectRef idx="0">
              <a:schemeClr val="accent4">
                <a:hueOff val="-1644575"/>
                <a:satOff val="27812"/>
                <a:lumOff val="-3138"/>
                <a:alphaOff val="0"/>
              </a:schemeClr>
            </a:effectRef>
            <a:fontRef idx="minor">
              <a:schemeClr val="lt1"/>
            </a:fontRef>
          </p:style>
        </p:sp>
        <p:sp>
          <p:nvSpPr>
            <p:cNvPr id="19" name="TextBox 18">
              <a:extLst>
                <a:ext uri="{FF2B5EF4-FFF2-40B4-BE49-F238E27FC236}">
                  <a16:creationId xmlns:a16="http://schemas.microsoft.com/office/drawing/2014/main" id="{3DCDBC40-CE87-4290-8DCE-4D5D990F091B}"/>
                </a:ext>
              </a:extLst>
            </p:cNvPr>
            <p:cNvSpPr txBox="1"/>
            <p:nvPr/>
          </p:nvSpPr>
          <p:spPr>
            <a:xfrm>
              <a:off x="2767385" y="451386"/>
              <a:ext cx="2494648" cy="688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j-lt"/>
                </a:rPr>
                <a:t>Inspire a Recycling Culture</a:t>
              </a:r>
            </a:p>
          </p:txBody>
        </p:sp>
      </p:grpSp>
      <p:sp>
        <p:nvSpPr>
          <p:cNvPr id="3" name="Title 2">
            <a:extLst>
              <a:ext uri="{FF2B5EF4-FFF2-40B4-BE49-F238E27FC236}">
                <a16:creationId xmlns:a16="http://schemas.microsoft.com/office/drawing/2014/main" id="{2988AA77-DA4F-4A03-8504-0CF57DAAF398}"/>
              </a:ext>
            </a:extLst>
          </p:cNvPr>
          <p:cNvSpPr>
            <a:spLocks noGrp="1"/>
          </p:cNvSpPr>
          <p:nvPr>
            <p:ph type="title"/>
          </p:nvPr>
        </p:nvSpPr>
        <p:spPr/>
        <p:txBody>
          <a:bodyPr/>
          <a:lstStyle/>
          <a:p>
            <a:endParaRPr lang="en-US"/>
          </a:p>
        </p:txBody>
      </p:sp>
      <p:pic>
        <p:nvPicPr>
          <p:cNvPr id="26" name="Picture 25">
            <a:extLst>
              <a:ext uri="{FF2B5EF4-FFF2-40B4-BE49-F238E27FC236}">
                <a16:creationId xmlns:a16="http://schemas.microsoft.com/office/drawing/2014/main" id="{43CF6BCE-EA82-4032-B7E6-D74844D43802}"/>
              </a:ext>
            </a:extLst>
          </p:cNvPr>
          <p:cNvPicPr>
            <a:picLocks noChangeAspect="1"/>
          </p:cNvPicPr>
          <p:nvPr/>
        </p:nvPicPr>
        <p:blipFill>
          <a:blip r:embed="rId9"/>
          <a:stretch>
            <a:fillRect/>
          </a:stretch>
        </p:blipFill>
        <p:spPr>
          <a:xfrm>
            <a:off x="719624" y="1529708"/>
            <a:ext cx="6840187" cy="999912"/>
          </a:xfrm>
          <a:prstGeom prst="rect">
            <a:avLst/>
          </a:prstGeom>
        </p:spPr>
      </p:pic>
      <p:pic>
        <p:nvPicPr>
          <p:cNvPr id="27" name="Picture 26">
            <a:extLst>
              <a:ext uri="{FF2B5EF4-FFF2-40B4-BE49-F238E27FC236}">
                <a16:creationId xmlns:a16="http://schemas.microsoft.com/office/drawing/2014/main" id="{F212C59F-6449-41E5-84ED-DAF4CDA70DFA}"/>
              </a:ext>
            </a:extLst>
          </p:cNvPr>
          <p:cNvPicPr>
            <a:picLocks noChangeAspect="1"/>
          </p:cNvPicPr>
          <p:nvPr/>
        </p:nvPicPr>
        <p:blipFill>
          <a:blip r:embed="rId10"/>
          <a:stretch>
            <a:fillRect/>
          </a:stretch>
        </p:blipFill>
        <p:spPr>
          <a:xfrm>
            <a:off x="604457" y="2795776"/>
            <a:ext cx="6955354" cy="2613456"/>
          </a:xfrm>
          <a:prstGeom prst="rect">
            <a:avLst/>
          </a:prstGeom>
        </p:spPr>
      </p:pic>
    </p:spTree>
    <p:extLst>
      <p:ext uri="{BB962C8B-B14F-4D97-AF65-F5344CB8AC3E}">
        <p14:creationId xmlns:p14="http://schemas.microsoft.com/office/powerpoint/2010/main" val="183357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B862795-CDE0-4454-9322-C6619748655E}"/>
              </a:ext>
            </a:extLst>
          </p:cNvPr>
          <p:cNvGraphicFramePr>
            <a:graphicFrameLocks noChangeAspect="1"/>
          </p:cNvGraphicFramePr>
          <p:nvPr>
            <p:custDataLst>
              <p:tags r:id="rId2"/>
            </p:custDataLst>
            <p:extLst/>
          </p:nvPr>
        </p:nvGraphicFramePr>
        <p:xfrm>
          <a:off x="3176" y="1588"/>
          <a:ext cx="1588" cy="1588"/>
        </p:xfrm>
        <a:graphic>
          <a:graphicData uri="http://schemas.openxmlformats.org/presentationml/2006/ole">
            <mc:AlternateContent xmlns:mc="http://schemas.openxmlformats.org/markup-compatibility/2006">
              <mc:Choice xmlns:v="urn:schemas-microsoft-com:vml" Requires="v">
                <p:oleObj spid="_x0000_s21517" name="think-cell Slide" r:id="rId6" imgW="360" imgH="360" progId="TCLayout.ActiveDocument.1">
                  <p:embed/>
                </p:oleObj>
              </mc:Choice>
              <mc:Fallback>
                <p:oleObj name="think-cell Slide" r:id="rId6" imgW="360" imgH="360" progId="TCLayout.ActiveDocument.1">
                  <p:embed/>
                  <p:pic>
                    <p:nvPicPr>
                      <p:cNvPr id="9" name="Object 8" hidden="1">
                        <a:extLst>
                          <a:ext uri="{FF2B5EF4-FFF2-40B4-BE49-F238E27FC236}">
                            <a16:creationId xmlns:a16="http://schemas.microsoft.com/office/drawing/2014/main" id="{CB862795-CDE0-4454-9322-C6619748655E}"/>
                          </a:ext>
                        </a:extLst>
                      </p:cNvPr>
                      <p:cNvPicPr/>
                      <p:nvPr/>
                    </p:nvPicPr>
                    <p:blipFill>
                      <a:blip r:embed="rId7"/>
                      <a:stretch>
                        <a:fillRect/>
                      </a:stretch>
                    </p:blipFill>
                    <p:spPr>
                      <a:xfrm>
                        <a:off x="3176"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1D4413-BE61-45F2-AEEC-9CF63B65425B}"/>
              </a:ext>
            </a:extLst>
          </p:cNvPr>
          <p:cNvSpPr/>
          <p:nvPr>
            <p:custDataLst>
              <p:tags r:id="rId3"/>
            </p:custDataLst>
          </p:nvPr>
        </p:nvSpPr>
        <p:spPr>
          <a:xfrm>
            <a:off x="1588"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10" name="Rectangle 9">
            <a:extLst>
              <a:ext uri="{FF2B5EF4-FFF2-40B4-BE49-F238E27FC236}">
                <a16:creationId xmlns:a16="http://schemas.microsoft.com/office/drawing/2014/main" id="{A2E6EE55-3E5A-4512-9AA6-1D86276472A5}"/>
              </a:ext>
            </a:extLst>
          </p:cNvPr>
          <p:cNvSpPr/>
          <p:nvPr/>
        </p:nvSpPr>
        <p:spPr>
          <a:xfrm>
            <a:off x="0" y="2651"/>
            <a:ext cx="12191999" cy="680568"/>
          </a:xfrm>
          <a:prstGeom prst="rect">
            <a:avLst/>
          </a:prstGeom>
          <a:solidFill>
            <a:srgbClr val="D9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Title 1">
            <a:extLst>
              <a:ext uri="{FF2B5EF4-FFF2-40B4-BE49-F238E27FC236}">
                <a16:creationId xmlns:a16="http://schemas.microsoft.com/office/drawing/2014/main" id="{0BA9B60C-7CA0-46CA-83B6-D511F585F742}"/>
              </a:ext>
            </a:extLst>
          </p:cNvPr>
          <p:cNvSpPr txBox="1">
            <a:spLocks/>
          </p:cNvSpPr>
          <p:nvPr/>
        </p:nvSpPr>
        <p:spPr>
          <a:xfrm>
            <a:off x="3593168" y="176915"/>
            <a:ext cx="5005662" cy="3320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300" normalizeH="0" baseline="0" noProof="0" dirty="0">
                <a:ln>
                  <a:noFill/>
                </a:ln>
                <a:solidFill>
                  <a:srgbClr val="FFFFFF"/>
                </a:solidFill>
                <a:effectLst/>
                <a:uLnTx/>
                <a:uFillTx/>
                <a:latin typeface="Arial" charset="0"/>
                <a:ea typeface="Arial" charset="0"/>
                <a:cs typeface="Arial" charset="0"/>
              </a:rPr>
              <a:t>PACKAGING AND RECOVERY </a:t>
            </a:r>
          </a:p>
        </p:txBody>
      </p:sp>
      <p:sp>
        <p:nvSpPr>
          <p:cNvPr id="3" name="Title 2">
            <a:extLst>
              <a:ext uri="{FF2B5EF4-FFF2-40B4-BE49-F238E27FC236}">
                <a16:creationId xmlns:a16="http://schemas.microsoft.com/office/drawing/2014/main" id="{6B7431BE-7A2E-43FF-9967-1ADFE968E45F}"/>
              </a:ext>
            </a:extLst>
          </p:cNvPr>
          <p:cNvSpPr>
            <a:spLocks noGrp="1"/>
          </p:cNvSpPr>
          <p:nvPr>
            <p:ph type="title"/>
          </p:nvPr>
        </p:nvSpPr>
        <p:spPr/>
        <p:txBody>
          <a:bodyPr/>
          <a:lstStyle/>
          <a:p>
            <a:endParaRPr lang="en-US"/>
          </a:p>
        </p:txBody>
      </p:sp>
      <p:sp>
        <p:nvSpPr>
          <p:cNvPr id="26" name="Slide Number Placeholder 2">
            <a:extLst>
              <a:ext uri="{FF2B5EF4-FFF2-40B4-BE49-F238E27FC236}">
                <a16:creationId xmlns:a16="http://schemas.microsoft.com/office/drawing/2014/main" id="{EF3037FE-29CB-42B9-91DB-357E3A53FE1E}"/>
              </a:ext>
            </a:extLst>
          </p:cNvPr>
          <p:cNvSpPr txBox="1">
            <a:spLocks/>
          </p:cNvSpPr>
          <p:nvPr/>
        </p:nvSpPr>
        <p:spPr>
          <a:xfrm>
            <a:off x="58617" y="6480038"/>
            <a:ext cx="164121" cy="3042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98FC2D4-1FA9-44A4-B703-46FFD9EFC649}" type="slidenum">
              <a:rPr kumimoji="0" lang="en-US" sz="1000" b="1"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F33A591A-CA95-4A93-AD9E-3A3804117B18}"/>
              </a:ext>
            </a:extLst>
          </p:cNvPr>
          <p:cNvPicPr>
            <a:picLocks noChangeAspect="1"/>
          </p:cNvPicPr>
          <p:nvPr/>
        </p:nvPicPr>
        <p:blipFill>
          <a:blip r:embed="rId8"/>
          <a:stretch>
            <a:fillRect/>
          </a:stretch>
        </p:blipFill>
        <p:spPr>
          <a:xfrm>
            <a:off x="3266782" y="798689"/>
            <a:ext cx="2457845" cy="2150614"/>
          </a:xfrm>
          <a:prstGeom prst="rect">
            <a:avLst/>
          </a:prstGeom>
        </p:spPr>
      </p:pic>
      <p:pic>
        <p:nvPicPr>
          <p:cNvPr id="32" name="Picture 31">
            <a:extLst>
              <a:ext uri="{FF2B5EF4-FFF2-40B4-BE49-F238E27FC236}">
                <a16:creationId xmlns:a16="http://schemas.microsoft.com/office/drawing/2014/main" id="{680316F6-BFFC-4ECA-8D01-2653C746A867}"/>
              </a:ext>
            </a:extLst>
          </p:cNvPr>
          <p:cNvPicPr>
            <a:picLocks noChangeAspect="1"/>
          </p:cNvPicPr>
          <p:nvPr/>
        </p:nvPicPr>
        <p:blipFill>
          <a:blip r:embed="rId9"/>
          <a:stretch>
            <a:fillRect/>
          </a:stretch>
        </p:blipFill>
        <p:spPr>
          <a:xfrm>
            <a:off x="8794374" y="647718"/>
            <a:ext cx="3892171" cy="2590063"/>
          </a:xfrm>
          <a:prstGeom prst="rect">
            <a:avLst/>
          </a:prstGeom>
        </p:spPr>
      </p:pic>
      <p:pic>
        <p:nvPicPr>
          <p:cNvPr id="34" name="Picture 2" descr="Image result for keep america beautiful">
            <a:extLst>
              <a:ext uri="{FF2B5EF4-FFF2-40B4-BE49-F238E27FC236}">
                <a16:creationId xmlns:a16="http://schemas.microsoft.com/office/drawing/2014/main" id="{93018938-8EED-41A1-9072-C07E109648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663" y="1304811"/>
            <a:ext cx="2506368" cy="13278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E8954D-23E7-4FAE-AD4A-8C3EF457AE7C}"/>
              </a:ext>
            </a:extLst>
          </p:cNvPr>
          <p:cNvPicPr>
            <a:picLocks noChangeAspect="1"/>
          </p:cNvPicPr>
          <p:nvPr/>
        </p:nvPicPr>
        <p:blipFill>
          <a:blip r:embed="rId11"/>
          <a:stretch>
            <a:fillRect/>
          </a:stretch>
        </p:blipFill>
        <p:spPr>
          <a:xfrm>
            <a:off x="8421134" y="3240491"/>
            <a:ext cx="4481140" cy="2978482"/>
          </a:xfrm>
          <a:prstGeom prst="rect">
            <a:avLst/>
          </a:prstGeom>
        </p:spPr>
      </p:pic>
      <p:pic>
        <p:nvPicPr>
          <p:cNvPr id="23" name="Picture 1" descr="newbranding">
            <a:extLst>
              <a:ext uri="{FF2B5EF4-FFF2-40B4-BE49-F238E27FC236}">
                <a16:creationId xmlns:a16="http://schemas.microsoft.com/office/drawing/2014/main" id="{F7E487EF-D836-4147-A0F3-12E5F176F2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8367" y="713058"/>
            <a:ext cx="1740042" cy="237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1ED5068-80C1-4312-B17F-049E2F4EA55E}"/>
              </a:ext>
            </a:extLst>
          </p:cNvPr>
          <p:cNvPicPr>
            <a:picLocks noChangeAspect="1"/>
          </p:cNvPicPr>
          <p:nvPr/>
        </p:nvPicPr>
        <p:blipFill>
          <a:blip r:embed="rId13"/>
          <a:stretch>
            <a:fillRect/>
          </a:stretch>
        </p:blipFill>
        <p:spPr>
          <a:xfrm>
            <a:off x="4489864" y="3222973"/>
            <a:ext cx="3948248" cy="2961186"/>
          </a:xfrm>
          <a:prstGeom prst="rect">
            <a:avLst/>
          </a:prstGeom>
        </p:spPr>
      </p:pic>
      <p:pic>
        <p:nvPicPr>
          <p:cNvPr id="33" name="Picture 32">
            <a:extLst>
              <a:ext uri="{FF2B5EF4-FFF2-40B4-BE49-F238E27FC236}">
                <a16:creationId xmlns:a16="http://schemas.microsoft.com/office/drawing/2014/main" id="{98478536-DFFB-4CF4-BB2E-A303282C57A6}"/>
              </a:ext>
            </a:extLst>
          </p:cNvPr>
          <p:cNvPicPr>
            <a:picLocks noChangeAspect="1"/>
          </p:cNvPicPr>
          <p:nvPr/>
        </p:nvPicPr>
        <p:blipFill>
          <a:blip r:embed="rId14"/>
          <a:stretch>
            <a:fillRect/>
          </a:stretch>
        </p:blipFill>
        <p:spPr>
          <a:xfrm>
            <a:off x="-257910" y="3208811"/>
            <a:ext cx="5326530" cy="2971922"/>
          </a:xfrm>
          <a:prstGeom prst="rect">
            <a:avLst/>
          </a:prstGeom>
        </p:spPr>
      </p:pic>
      <p:grpSp>
        <p:nvGrpSpPr>
          <p:cNvPr id="20" name="Group 19">
            <a:extLst>
              <a:ext uri="{FF2B5EF4-FFF2-40B4-BE49-F238E27FC236}">
                <a16:creationId xmlns:a16="http://schemas.microsoft.com/office/drawing/2014/main" id="{0C67ACCE-90E4-473D-AD84-847B62EA2D7B}"/>
              </a:ext>
            </a:extLst>
          </p:cNvPr>
          <p:cNvGrpSpPr/>
          <p:nvPr/>
        </p:nvGrpSpPr>
        <p:grpSpPr>
          <a:xfrm>
            <a:off x="-890649" y="6181461"/>
            <a:ext cx="14155387" cy="724232"/>
            <a:chOff x="5515892" y="416833"/>
            <a:chExt cx="2882081" cy="710791"/>
          </a:xfrm>
        </p:grpSpPr>
        <p:sp>
          <p:nvSpPr>
            <p:cNvPr id="21" name="Rectangle 20">
              <a:extLst>
                <a:ext uri="{FF2B5EF4-FFF2-40B4-BE49-F238E27FC236}">
                  <a16:creationId xmlns:a16="http://schemas.microsoft.com/office/drawing/2014/main" id="{447BF8B2-75C2-419D-BE3F-209D162662BF}"/>
                </a:ext>
              </a:extLst>
            </p:cNvPr>
            <p:cNvSpPr/>
            <p:nvPr/>
          </p:nvSpPr>
          <p:spPr>
            <a:xfrm>
              <a:off x="5691947" y="416833"/>
              <a:ext cx="2494648" cy="688031"/>
            </a:xfrm>
            <a:prstGeom prst="rect">
              <a:avLst/>
            </a:prstGeom>
            <a:solidFill>
              <a:srgbClr val="FF9933"/>
            </a:solidFill>
            <a:ln>
              <a:noFill/>
            </a:ln>
          </p:spPr>
          <p:style>
            <a:lnRef idx="2">
              <a:scrgbClr r="0" g="0" b="0"/>
            </a:lnRef>
            <a:fillRef idx="1">
              <a:scrgbClr r="0" g="0" b="0"/>
            </a:fillRef>
            <a:effectRef idx="0">
              <a:schemeClr val="accent4">
                <a:hueOff val="-3289151"/>
                <a:satOff val="55625"/>
                <a:lumOff val="-6275"/>
                <a:alphaOff val="0"/>
              </a:schemeClr>
            </a:effectRef>
            <a:fontRef idx="minor">
              <a:schemeClr val="lt1"/>
            </a:fontRef>
          </p:style>
        </p:sp>
        <p:sp>
          <p:nvSpPr>
            <p:cNvPr id="22" name="TextBox 21">
              <a:extLst>
                <a:ext uri="{FF2B5EF4-FFF2-40B4-BE49-F238E27FC236}">
                  <a16:creationId xmlns:a16="http://schemas.microsoft.com/office/drawing/2014/main" id="{EFEE168A-5BC2-480C-80E6-966C7C9A00D8}"/>
                </a:ext>
              </a:extLst>
            </p:cNvPr>
            <p:cNvSpPr txBox="1"/>
            <p:nvPr/>
          </p:nvSpPr>
          <p:spPr>
            <a:xfrm>
              <a:off x="5515892" y="417399"/>
              <a:ext cx="2882081" cy="710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0" marR="0" lvl="0" indent="0" algn="ctr" defTabSz="84455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a:ea typeface="+mn-ea"/>
                  <a:cs typeface="+mn-cs"/>
                </a:rPr>
                <a:t>Support Trash-Free </a:t>
              </a:r>
            </a:p>
            <a:p>
              <a:pPr marL="0" marR="0" lvl="0" indent="0" algn="ctr" defTabSz="84455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a:ea typeface="+mn-ea"/>
                  <a:cs typeface="+mn-cs"/>
                </a:rPr>
                <a:t>Waterways</a:t>
              </a:r>
            </a:p>
          </p:txBody>
        </p:sp>
      </p:grpSp>
      <p:sp>
        <p:nvSpPr>
          <p:cNvPr id="5" name="Rectangle 4">
            <a:extLst>
              <a:ext uri="{FF2B5EF4-FFF2-40B4-BE49-F238E27FC236}">
                <a16:creationId xmlns:a16="http://schemas.microsoft.com/office/drawing/2014/main" id="{4869C27D-2810-4682-9E54-E917E43F36C1}"/>
              </a:ext>
            </a:extLst>
          </p:cNvPr>
          <p:cNvSpPr/>
          <p:nvPr/>
        </p:nvSpPr>
        <p:spPr>
          <a:xfrm>
            <a:off x="2538383" y="807381"/>
            <a:ext cx="24320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Sept 21</a:t>
            </a:r>
            <a:r>
              <a:rPr kumimoji="0" lang="en-US" sz="3600" b="1" i="0" u="none" strike="noStrike" kern="1200" cap="none" spc="0" normalizeH="0" baseline="30000" noProof="0" dirty="0">
                <a:ln>
                  <a:noFill/>
                </a:ln>
                <a:solidFill>
                  <a:srgbClr val="FF0000"/>
                </a:solidFill>
                <a:effectLst/>
                <a:uLnTx/>
                <a:uFillTx/>
                <a:latin typeface="Arial Black" panose="020B0A04020102020204" pitchFamily="34" charset="0"/>
                <a:ea typeface="+mn-ea"/>
                <a:cs typeface="+mn-cs"/>
              </a:rPr>
              <a:t>st</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5522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EoG.R.AFRY2Qd4TvqHO8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EoG.R.AFRY2Qd4TvqHO8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EoG.R.AFRY2Qd4TvqHO8t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EoG.R.AFRY2Qd4TvqHO8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oG.R.AFRY2Qd4TvqHO8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Blank">
  <a:themeElements>
    <a:clrScheme name="Coke Red Final">
      <a:dk1>
        <a:srgbClr val="505050"/>
      </a:dk1>
      <a:lt1>
        <a:srgbClr val="FFFFFF"/>
      </a:lt1>
      <a:dk2>
        <a:srgbClr val="A40000"/>
      </a:dk2>
      <a:lt2>
        <a:srgbClr val="3F3F3F"/>
      </a:lt2>
      <a:accent1>
        <a:srgbClr val="E41E2B"/>
      </a:accent1>
      <a:accent2>
        <a:srgbClr val="D0D0D0"/>
      </a:accent2>
      <a:accent3>
        <a:srgbClr val="9DB1CF"/>
      </a:accent3>
      <a:accent4>
        <a:srgbClr val="44555F"/>
      </a:accent4>
      <a:accent5>
        <a:srgbClr val="007300"/>
      </a:accent5>
      <a:accent6>
        <a:srgbClr val="FFFFFF"/>
      </a:accent6>
      <a:hlink>
        <a:srgbClr val="A5A5A5"/>
      </a:hlink>
      <a:folHlink>
        <a:srgbClr val="6B6B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ca-Cola" id="{4A201652-E12F-4D2D-9B8A-3BB4B8894BDA}" vid="{A1B88B6D-5F94-4950-B3DE-1FAFE6E503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30821</TotalTime>
  <Words>1692</Words>
  <Application>Microsoft Office PowerPoint</Application>
  <PresentationFormat>Widescreen</PresentationFormat>
  <Paragraphs>162</Paragraphs>
  <Slides>11</Slides>
  <Notes>11</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7" baseType="lpstr">
      <vt:lpstr>Arial</vt:lpstr>
      <vt:lpstr>Arial Black</vt:lpstr>
      <vt:lpstr>Arial Narrow</vt:lpstr>
      <vt:lpstr>Arial Regular</vt:lpstr>
      <vt:lpstr>Calibri</vt:lpstr>
      <vt:lpstr>Calibri Light</vt:lpstr>
      <vt:lpstr>Century Gothic</vt:lpstr>
      <vt:lpstr>Franklin Gothic Demi Cond</vt:lpstr>
      <vt:lpstr>Franklin Gothic Heavy</vt:lpstr>
      <vt:lpstr>Gotham-Book</vt:lpstr>
      <vt:lpstr>inherit</vt:lpstr>
      <vt:lpstr>Lucida Grande</vt:lpstr>
      <vt:lpstr>Open Sans</vt:lpstr>
      <vt:lpstr>Office Theme</vt:lpstr>
      <vt:lpstr>Master Blank</vt:lpstr>
      <vt:lpstr>think-cell Slide</vt:lpstr>
      <vt:lpstr>Sustainability &amp;  World Without Waste</vt:lpstr>
      <vt:lpstr>PowerPoint Presentation</vt:lpstr>
      <vt:lpstr>PowerPoint Presentation</vt:lpstr>
      <vt:lpstr>PowerPoint Presentation</vt:lpstr>
      <vt:lpstr>PowerPoint Presentation</vt:lpstr>
      <vt:lpstr> Catalyzing a World Without Waste in Model Markets </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Giblin</dc:creator>
  <cp:lastModifiedBy>Nicole Smith</cp:lastModifiedBy>
  <cp:revision>225</cp:revision>
  <cp:lastPrinted>2018-05-29T17:26:34Z</cp:lastPrinted>
  <dcterms:created xsi:type="dcterms:W3CDTF">2018-03-20T16:20:39Z</dcterms:created>
  <dcterms:modified xsi:type="dcterms:W3CDTF">2019-09-16T03:43:44Z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b9eef5b-bf6b-4400-b8a1-52d3da801be0_Enabled">
    <vt:lpwstr>True</vt:lpwstr>
  </property>
  <property fmtid="{D5CDD505-2E9C-101B-9397-08002B2CF9AE}" pid="3" name="MSIP_Label_fb9eef5b-bf6b-4400-b8a1-52d3da801be0_SiteId">
    <vt:lpwstr>548d26ab-8caa-49e1-97c2-a1b1a06cc39c</vt:lpwstr>
  </property>
  <property fmtid="{D5CDD505-2E9C-101B-9397-08002B2CF9AE}" pid="4" name="MSIP_Label_fb9eef5b-bf6b-4400-b8a1-52d3da801be0_Owner">
    <vt:lpwstr>nicolesmith@coca-cola.com</vt:lpwstr>
  </property>
  <property fmtid="{D5CDD505-2E9C-101B-9397-08002B2CF9AE}" pid="5" name="MSIP_Label_fb9eef5b-bf6b-4400-b8a1-52d3da801be0_SetDate">
    <vt:lpwstr>2019-06-09T18:51:05.4898966Z</vt:lpwstr>
  </property>
  <property fmtid="{D5CDD505-2E9C-101B-9397-08002B2CF9AE}" pid="6" name="MSIP_Label_fb9eef5b-bf6b-4400-b8a1-52d3da801be0_Name">
    <vt:lpwstr>Public (not protected)</vt:lpwstr>
  </property>
  <property fmtid="{D5CDD505-2E9C-101B-9397-08002B2CF9AE}" pid="7" name="MSIP_Label_fb9eef5b-bf6b-4400-b8a1-52d3da801be0_Application">
    <vt:lpwstr>Microsoft Azure Information Protection</vt:lpwstr>
  </property>
  <property fmtid="{D5CDD505-2E9C-101B-9397-08002B2CF9AE}" pid="8" name="MSIP_Label_fb9eef5b-bf6b-4400-b8a1-52d3da801be0_Extended_MSFT_Method">
    <vt:lpwstr>Manual</vt:lpwstr>
  </property>
  <property fmtid="{D5CDD505-2E9C-101B-9397-08002B2CF9AE}" pid="9" name="Sensitivity">
    <vt:lpwstr>Public (not protected)</vt:lpwstr>
  </property>
</Properties>
</file>