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309" r:id="rId2"/>
    <p:sldId id="390" r:id="rId3"/>
    <p:sldId id="391" r:id="rId4"/>
    <p:sldId id="389" r:id="rId5"/>
    <p:sldId id="392" r:id="rId6"/>
    <p:sldId id="394" r:id="rId7"/>
    <p:sldId id="393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ir Syed" initials="YS" lastIdx="1" clrIdx="0">
    <p:extLst>
      <p:ext uri="{19B8F6BF-5375-455C-9EA6-DF929625EA0E}">
        <p15:presenceInfo xmlns:p15="http://schemas.microsoft.com/office/powerpoint/2012/main" userId="S-1-5-21-473186691-3977429557-2412557172-6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B4D"/>
    <a:srgbClr val="0066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89029" autoAdjust="0"/>
  </p:normalViewPr>
  <p:slideViewPr>
    <p:cSldViewPr>
      <p:cViewPr varScale="1">
        <p:scale>
          <a:sx n="60" d="100"/>
          <a:sy n="60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C0FA4786-B585-42AB-AA88-28F8746759E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9A81ED37-05F3-49B1-95F2-DFEA54CB9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8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1" tIns="46566" rIns="93131" bIns="4656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31" tIns="46566" rIns="93131" bIns="46566" rtlCol="0"/>
          <a:lstStyle>
            <a:lvl1pPr algn="r">
              <a:defRPr sz="1300"/>
            </a:lvl1pPr>
          </a:lstStyle>
          <a:p>
            <a:fld id="{AE70CCF9-7F78-477C-A28E-5FC1EC5C6F33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1" tIns="46566" rIns="93131" bIns="465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31" tIns="46566" rIns="93131" bIns="465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31" tIns="46566" rIns="93131" bIns="4656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31" tIns="46566" rIns="93131" bIns="46566" rtlCol="0" anchor="b"/>
          <a:lstStyle>
            <a:lvl1pPr algn="r">
              <a:defRPr sz="1300"/>
            </a:lvl1pPr>
          </a:lstStyle>
          <a:p>
            <a:fld id="{4E96C80E-91E9-42C3-B770-ADF65941E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0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meeting - Cover P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01320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hape 26"/>
          <p:cNvSpPr/>
          <p:nvPr/>
        </p:nvSpPr>
        <p:spPr>
          <a:xfrm>
            <a:off x="0" y="-13802"/>
            <a:ext cx="9112200" cy="687180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60" y="920834"/>
            <a:ext cx="620507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88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2405050"/>
              </p:ext>
            </p:extLst>
          </p:nvPr>
        </p:nvGraphicFramePr>
        <p:xfrm>
          <a:off x="1193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hape 9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4800" smtClean="0">
                <a:solidFill>
                  <a:srgbClr val="327661"/>
                </a:solidFill>
              </a:rPr>
              <a:t>Thank You.</a:t>
            </a:r>
            <a:endParaRPr lang="fr" sz="4800">
              <a:solidFill>
                <a:srgbClr val="327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7152267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hape 97"/>
          <p:cNvSpPr txBox="1"/>
          <p:nvPr/>
        </p:nvSpPr>
        <p:spPr>
          <a:xfrm>
            <a:off x="0" y="-1451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4800" smtClean="0">
                <a:solidFill>
                  <a:srgbClr val="327661"/>
                </a:solidFill>
              </a:rPr>
              <a:t>Core Materials</a:t>
            </a:r>
            <a:endParaRPr lang="fr" sz="4800">
              <a:solidFill>
                <a:srgbClr val="327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6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8646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hape 38"/>
          <p:cNvSpPr txBox="1">
            <a:spLocks/>
          </p:cNvSpPr>
          <p:nvPr/>
        </p:nvSpPr>
        <p:spPr>
          <a:xfrm>
            <a:off x="7244714" y="6172200"/>
            <a:ext cx="1899286" cy="785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000" b="0" i="0" u="none" strike="noStrike" cap="none" dirty="0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t> November</a:t>
            </a:r>
            <a:r>
              <a:rPr lang="en-US" sz="1000" b="0" i="0" u="none" strike="noStrike" cap="none" baseline="0" dirty="0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t> 15, 2017 </a:t>
            </a:r>
            <a:r>
              <a:rPr lang="en-US" sz="1000" b="0" i="0" u="none" strike="noStrike" cap="none" dirty="0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t>– P.</a:t>
            </a:r>
            <a:fld id="{00000000-1234-1234-1234-123412341234}" type="slidenum">
              <a:rPr lang="fr" sz="1000" b="0" i="0" u="none" strike="noStrike" cap="none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pPr algn="r"/>
              <a:t>‹#›</a:t>
            </a:fld>
            <a:endParaRPr lang="fr" sz="1000" b="0" i="0" u="none" strike="noStrike" cap="none" dirty="0">
              <a:solidFill>
                <a:srgbClr val="32766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hape 99"/>
          <p:cNvSpPr txBox="1"/>
          <p:nvPr/>
        </p:nvSpPr>
        <p:spPr>
          <a:xfrm>
            <a:off x="242762" y="758199"/>
            <a:ext cx="2638004" cy="529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fr" sz="4267" b="1" smtClean="0">
                <a:solidFill>
                  <a:srgbClr val="327661"/>
                </a:solidFill>
              </a:rPr>
              <a:t>Table of Contents</a:t>
            </a:r>
            <a:endParaRPr lang="fr" sz="4267" b="1">
              <a:solidFill>
                <a:srgbClr val="327661"/>
              </a:solidFill>
            </a:endParaRPr>
          </a:p>
        </p:txBody>
      </p:sp>
      <p:cxnSp>
        <p:nvCxnSpPr>
          <p:cNvPr id="6" name="Shape 100"/>
          <p:cNvCxnSpPr/>
          <p:nvPr/>
        </p:nvCxnSpPr>
        <p:spPr>
          <a:xfrm>
            <a:off x="3228150" y="762000"/>
            <a:ext cx="0" cy="5290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Shape 101"/>
          <p:cNvSpPr txBox="1">
            <a:spLocks noGrp="1"/>
          </p:cNvSpPr>
          <p:nvPr>
            <p:ph type="subTitle" idx="1" hasCustomPrompt="1"/>
          </p:nvPr>
        </p:nvSpPr>
        <p:spPr>
          <a:xfrm>
            <a:off x="3494351" y="2032001"/>
            <a:ext cx="5649650" cy="3873500"/>
          </a:xfrm>
          <a:prstGeom prst="rect">
            <a:avLst/>
          </a:prstGeom>
          <a:noFill/>
          <a:ln>
            <a:noFill/>
          </a:ln>
        </p:spPr>
        <p:txBody>
          <a:bodyPr lIns="90000" tIns="0" rIns="91425" bIns="91425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fr-FR" sz="2000" b="1" i="0" u="none" strike="noStrike" cap="none" dirty="0" err="1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None/>
              <a:defRPr b="1"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buNone/>
              <a:defRPr b="1"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buNone/>
              <a:defRPr b="1"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buNone/>
              <a:defRPr b="1"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buNone/>
              <a:defRPr b="1"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buNone/>
              <a:defRPr b="1"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buNone/>
              <a:defRPr b="1"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buNone/>
              <a:defRPr b="1">
                <a:solidFill>
                  <a:srgbClr val="434343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dirty="0" smtClean="0"/>
              <a:t>Chapter Title A</a:t>
            </a:r>
          </a:p>
        </p:txBody>
      </p:sp>
    </p:spTree>
    <p:extLst>
      <p:ext uri="{BB962C8B-B14F-4D97-AF65-F5344CB8AC3E}">
        <p14:creationId xmlns:p14="http://schemas.microsoft.com/office/powerpoint/2010/main" val="217994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88197" y="6591824"/>
            <a:ext cx="246274" cy="400103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10627" y="1829510"/>
            <a:ext cx="7636115" cy="3216624"/>
          </a:xfrm>
          <a:prstGeom prst="rect">
            <a:avLst/>
          </a:prstGeom>
        </p:spPr>
        <p:txBody>
          <a:bodyPr vert="horz"/>
          <a:lstStyle>
            <a:lvl1pPr marL="380981" indent="-380981">
              <a:buClr>
                <a:schemeClr val="tx1"/>
              </a:buClr>
              <a:buFont typeface="Arial"/>
              <a:buChar char="•"/>
              <a:defRPr sz="1900">
                <a:solidFill>
                  <a:srgbClr val="071528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990550" indent="-380981">
              <a:buClr>
                <a:schemeClr val="tx1"/>
              </a:buClr>
              <a:buFont typeface="Arial"/>
              <a:buChar char="•"/>
              <a:defRPr sz="1600">
                <a:solidFill>
                  <a:srgbClr val="071528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523925" indent="-304784">
              <a:buClr>
                <a:schemeClr val="tx1"/>
              </a:buClr>
              <a:buFont typeface="Arial"/>
              <a:buChar char="•"/>
              <a:defRPr sz="1300">
                <a:solidFill>
                  <a:srgbClr val="071528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solidFill>
                  <a:srgbClr val="A3A3A3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A3A3A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 (Arial 14pt Black)</a:t>
            </a:r>
          </a:p>
          <a:p>
            <a:pPr lvl="1"/>
            <a:r>
              <a:rPr lang="en-US" noProof="0" dirty="0" smtClean="0"/>
              <a:t>Second level (Arial 12pt Black)</a:t>
            </a:r>
          </a:p>
          <a:p>
            <a:pPr lvl="2"/>
            <a:r>
              <a:rPr lang="en-US" noProof="0" dirty="0" smtClean="0"/>
              <a:t>Third level (Arial 10pt Black)</a:t>
            </a:r>
          </a:p>
        </p:txBody>
      </p:sp>
      <p:sp>
        <p:nvSpPr>
          <p:cNvPr id="7" name="Shape 38"/>
          <p:cNvSpPr txBox="1">
            <a:spLocks/>
          </p:cNvSpPr>
          <p:nvPr/>
        </p:nvSpPr>
        <p:spPr>
          <a:xfrm>
            <a:off x="7105650" y="6171005"/>
            <a:ext cx="2032636" cy="785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EE6A8226-970B-4389-B9C1-0FB16CD88CAF}" type="datetime4">
              <a:rPr lang="en-US" sz="1000" b="0" i="0" u="none" strike="noStrike" cap="none" smtClean="0">
                <a:solidFill>
                  <a:srgbClr val="327661"/>
                </a:solidFill>
                <a:latin typeface="Roboto" panose="02000000000000000000" pitchFamily="2" charset="0"/>
                <a:ea typeface="Roboto Condensed"/>
                <a:cs typeface="Roboto" panose="02000000000000000000" pitchFamily="2" charset="0"/>
                <a:sym typeface="Arial"/>
              </a:rPr>
              <a:pPr algn="r"/>
              <a:t>September 16, 2019</a:t>
            </a:fld>
            <a:r>
              <a:rPr lang="en-US" sz="1000" b="0" i="0" u="none" strike="noStrike" cap="none" dirty="0" smtClean="0">
                <a:solidFill>
                  <a:srgbClr val="327661"/>
                </a:solidFill>
                <a:latin typeface="Roboto" panose="02000000000000000000" pitchFamily="2" charset="0"/>
                <a:ea typeface="Roboto Condensed"/>
                <a:cs typeface="Roboto" panose="02000000000000000000" pitchFamily="2" charset="0"/>
                <a:sym typeface="Arial"/>
              </a:rPr>
              <a:t> – P.</a:t>
            </a:r>
            <a:fld id="{00000000-1234-1234-1234-123412341234}" type="slidenum">
              <a:rPr lang="fr" sz="1000" b="0" i="0" u="none" strike="noStrike" cap="none" smtClean="0">
                <a:solidFill>
                  <a:srgbClr val="327661"/>
                </a:solidFill>
                <a:latin typeface="Roboto" panose="02000000000000000000" pitchFamily="2" charset="0"/>
                <a:ea typeface="Roboto Condensed"/>
                <a:cs typeface="Roboto" panose="02000000000000000000" pitchFamily="2" charset="0"/>
                <a:sym typeface="Arial"/>
              </a:rPr>
              <a:pPr algn="r"/>
              <a:t>‹#›</a:t>
            </a:fld>
            <a:endParaRPr lang="fr" sz="1000" b="0" i="0" u="none" strike="noStrike" cap="none">
              <a:solidFill>
                <a:srgbClr val="327661"/>
              </a:solidFill>
              <a:latin typeface="Roboto" panose="02000000000000000000" pitchFamily="2" charset="0"/>
              <a:ea typeface="Roboto Condensed"/>
              <a:cs typeface="Roboto" panose="02000000000000000000" pitchFamily="2" charset="0"/>
              <a:sym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305500"/>
            <a:ext cx="8648700" cy="681600"/>
          </a:xfrm>
          <a:prstGeom prst="rect">
            <a:avLst/>
          </a:prstGeom>
        </p:spPr>
        <p:txBody>
          <a:bodyPr/>
          <a:lstStyle>
            <a:lvl1pPr algn="l">
              <a:defRPr lang="fr-FR" sz="3200" b="1" i="0" u="none" strike="noStrike" cap="none" dirty="0">
                <a:solidFill>
                  <a:srgbClr val="3276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noProof="0" dirty="0" smtClean="0"/>
              <a:t>Slide</a:t>
            </a:r>
            <a:r>
              <a:rPr lang="en-US" dirty="0" smtClean="0"/>
              <a:t> Title: one short sentence conveying your message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994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6045536"/>
              </p:ext>
            </p:extLst>
          </p:nvPr>
        </p:nvGraphicFramePr>
        <p:xfrm>
          <a:off x="1193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92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305500"/>
            <a:ext cx="8648700" cy="681600"/>
          </a:xfrm>
          <a:prstGeom prst="rect">
            <a:avLst/>
          </a:prstGeom>
        </p:spPr>
        <p:txBody>
          <a:bodyPr/>
          <a:lstStyle>
            <a:lvl1pPr algn="l">
              <a:defRPr lang="fr-FR" sz="3200" b="1" i="0" u="none" strike="noStrike" cap="none" dirty="0">
                <a:solidFill>
                  <a:srgbClr val="3276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Slide Title: one short sentence conveying your message</a:t>
            </a:r>
            <a:endParaRPr lang="fr-FR" dirty="0"/>
          </a:p>
        </p:txBody>
      </p:sp>
      <p:sp>
        <p:nvSpPr>
          <p:cNvPr id="5" name="Shape 38"/>
          <p:cNvSpPr txBox="1">
            <a:spLocks/>
          </p:cNvSpPr>
          <p:nvPr/>
        </p:nvSpPr>
        <p:spPr>
          <a:xfrm>
            <a:off x="7244888" y="6172200"/>
            <a:ext cx="1798148" cy="785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EE6A8226-970B-4389-B9C1-0FB16CD88CAF}" type="datetime4">
              <a:rPr lang="en-US" sz="1000" b="0" i="0" u="none" strike="noStrike" cap="none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pPr algn="r"/>
              <a:t>September 16, 2019</a:t>
            </a:fld>
            <a:r>
              <a:rPr lang="en-US" sz="1000" b="0" i="0" u="none" strike="noStrike" cap="none" dirty="0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t> – P.</a:t>
            </a:r>
            <a:fld id="{00000000-1234-1234-1234-123412341234}" type="slidenum">
              <a:rPr lang="fr" sz="1000" b="0" i="0" u="none" strike="noStrike" cap="none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pPr algn="r"/>
              <a:t>‹#›</a:t>
            </a:fld>
            <a:endParaRPr lang="fr" sz="1000" b="0" i="0" u="none" strike="noStrike" cap="none">
              <a:solidFill>
                <a:srgbClr val="32766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81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Figures - sources in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2"/>
          <p:cNvSpPr txBox="1">
            <a:spLocks noGrp="1"/>
          </p:cNvSpPr>
          <p:nvPr>
            <p:ph type="title" idx="6" hasCustomPrompt="1"/>
          </p:nvPr>
        </p:nvSpPr>
        <p:spPr>
          <a:xfrm>
            <a:off x="142876" y="559500"/>
            <a:ext cx="8858250" cy="6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 sz="3200" b="1">
                <a:solidFill>
                  <a:srgbClr val="327661"/>
                </a:solidFill>
              </a:defRPr>
            </a:lvl1pPr>
            <a:lvl2pPr lvl="1" algn="ctr">
              <a:spcBef>
                <a:spcPts val="0"/>
              </a:spcBef>
              <a:buNone/>
              <a:defRPr sz="3200" b="1">
                <a:solidFill>
                  <a:srgbClr val="327661"/>
                </a:solidFill>
              </a:defRPr>
            </a:lvl2pPr>
            <a:lvl3pPr lvl="2" algn="ctr">
              <a:spcBef>
                <a:spcPts val="0"/>
              </a:spcBef>
              <a:buNone/>
              <a:defRPr sz="3200" b="1">
                <a:solidFill>
                  <a:srgbClr val="327661"/>
                </a:solidFill>
              </a:defRPr>
            </a:lvl3pPr>
            <a:lvl4pPr lvl="3" algn="ctr">
              <a:spcBef>
                <a:spcPts val="0"/>
              </a:spcBef>
              <a:buNone/>
              <a:defRPr sz="3200" b="1">
                <a:solidFill>
                  <a:srgbClr val="327661"/>
                </a:solidFill>
              </a:defRPr>
            </a:lvl4pPr>
            <a:lvl5pPr lvl="4" algn="ctr">
              <a:spcBef>
                <a:spcPts val="0"/>
              </a:spcBef>
              <a:buNone/>
              <a:defRPr sz="3200" b="1">
                <a:solidFill>
                  <a:srgbClr val="327661"/>
                </a:solidFill>
              </a:defRPr>
            </a:lvl5pPr>
            <a:lvl6pPr lvl="5" algn="ctr">
              <a:spcBef>
                <a:spcPts val="0"/>
              </a:spcBef>
              <a:buNone/>
              <a:defRPr sz="3200" b="1">
                <a:solidFill>
                  <a:srgbClr val="327661"/>
                </a:solidFill>
              </a:defRPr>
            </a:lvl6pPr>
            <a:lvl7pPr lvl="6" algn="ctr">
              <a:spcBef>
                <a:spcPts val="0"/>
              </a:spcBef>
              <a:buNone/>
              <a:defRPr sz="3200" b="1">
                <a:solidFill>
                  <a:srgbClr val="327661"/>
                </a:solidFill>
              </a:defRPr>
            </a:lvl7pPr>
            <a:lvl8pPr lvl="7" algn="ctr">
              <a:spcBef>
                <a:spcPts val="0"/>
              </a:spcBef>
              <a:buNone/>
              <a:defRPr sz="3200" b="1">
                <a:solidFill>
                  <a:srgbClr val="327661"/>
                </a:solidFill>
              </a:defRPr>
            </a:lvl8pPr>
            <a:lvl9pPr lvl="8" algn="ctr">
              <a:spcBef>
                <a:spcPts val="0"/>
              </a:spcBef>
              <a:buNone/>
              <a:defRPr sz="3200" b="1">
                <a:solidFill>
                  <a:srgbClr val="327661"/>
                </a:solidFill>
              </a:defRPr>
            </a:lvl9pPr>
          </a:lstStyle>
          <a:p>
            <a:r>
              <a:rPr lang="en-US" noProof="0" dirty="0" smtClean="0"/>
              <a:t>Slide Title: one short sentence conveying your message</a:t>
            </a:r>
            <a:endParaRPr lang="en-US" noProof="0" dirty="0"/>
          </a:p>
        </p:txBody>
      </p:sp>
      <p:sp>
        <p:nvSpPr>
          <p:cNvPr id="6" name="Shape 38"/>
          <p:cNvSpPr txBox="1">
            <a:spLocks/>
          </p:cNvSpPr>
          <p:nvPr/>
        </p:nvSpPr>
        <p:spPr>
          <a:xfrm>
            <a:off x="7903846" y="6072997"/>
            <a:ext cx="1234440" cy="785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EE6A8226-970B-4389-B9C1-0FB16CD88CAF}" type="datetime4">
              <a:rPr lang="en-US" sz="1000" b="0" i="0" u="none" strike="noStrike" cap="none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pPr algn="r"/>
              <a:t>September 16, 2019</a:t>
            </a:fld>
            <a:r>
              <a:rPr lang="en-US" sz="1000" b="0" i="0" u="none" strike="noStrike" cap="none" dirty="0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t> – P.</a:t>
            </a:r>
            <a:fld id="{00000000-1234-1234-1234-123412341234}" type="slidenum">
              <a:rPr lang="fr" sz="1000" b="0" i="0" u="none" strike="noStrike" cap="none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pPr algn="r"/>
              <a:t>‹#›</a:t>
            </a:fld>
            <a:endParaRPr lang="fr" sz="1000" b="0" i="0" u="none" strike="noStrike" cap="none">
              <a:solidFill>
                <a:srgbClr val="32766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" name="Shape 74"/>
          <p:cNvCxnSpPr/>
          <p:nvPr/>
        </p:nvCxnSpPr>
        <p:spPr>
          <a:xfrm>
            <a:off x="3048800" y="2691006"/>
            <a:ext cx="0" cy="864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75"/>
          <p:cNvCxnSpPr/>
          <p:nvPr/>
        </p:nvCxnSpPr>
        <p:spPr>
          <a:xfrm>
            <a:off x="6038069" y="2691006"/>
            <a:ext cx="0" cy="864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74"/>
          <p:cNvCxnSpPr/>
          <p:nvPr/>
        </p:nvCxnSpPr>
        <p:spPr>
          <a:xfrm>
            <a:off x="3050229" y="6284122"/>
            <a:ext cx="0" cy="35969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347378" y="2603943"/>
            <a:ext cx="2388543" cy="864749"/>
          </a:xfrm>
          <a:prstGeom prst="rect">
            <a:avLst/>
          </a:prstGeom>
        </p:spPr>
        <p:txBody>
          <a:bodyPr anchor="ctr" anchorCtr="0"/>
          <a:lstStyle>
            <a:lvl1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kern="0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 dirty="0" smtClean="0"/>
              <a:t>Key </a:t>
            </a:r>
            <a:r>
              <a:rPr lang="en-US" noProof="0" dirty="0" smtClean="0"/>
              <a:t>Figure</a:t>
            </a:r>
            <a:r>
              <a:rPr lang="en-US" dirty="0" smtClean="0"/>
              <a:t> 2</a:t>
            </a:r>
            <a:endParaRPr lang="fr-FR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59897" y="2603943"/>
            <a:ext cx="2388543" cy="864749"/>
          </a:xfrm>
          <a:prstGeom prst="rect">
            <a:avLst/>
          </a:prstGeom>
        </p:spPr>
        <p:txBody>
          <a:bodyPr anchor="ctr" anchorCtr="0"/>
          <a:lstStyle>
            <a:lvl1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kern="0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 noProof="0" dirty="0" smtClean="0"/>
              <a:t>Key Figure 1</a:t>
            </a:r>
            <a:endParaRPr lang="en-US" noProof="0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340217" y="2603943"/>
            <a:ext cx="2388543" cy="864749"/>
          </a:xfrm>
          <a:prstGeom prst="rect">
            <a:avLst/>
          </a:prstGeom>
        </p:spPr>
        <p:txBody>
          <a:bodyPr anchor="ctr" anchorCtr="0"/>
          <a:lstStyle>
            <a:lvl1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kern="0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 noProof="0" dirty="0" smtClean="0"/>
              <a:t>Key</a:t>
            </a:r>
            <a:r>
              <a:rPr lang="en-US" dirty="0" smtClean="0"/>
              <a:t> Figure 3</a:t>
            </a:r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540143" y="3390567"/>
            <a:ext cx="20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64402" y="3390567"/>
            <a:ext cx="20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33321" y="3390567"/>
            <a:ext cx="20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1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9836442"/>
              </p:ext>
            </p:extLst>
          </p:nvPr>
        </p:nvGraphicFramePr>
        <p:xfrm>
          <a:off x="1193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92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Shape 48" descr="loyal-moral.jpg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4882" b="20690"/>
          <a:stretch/>
        </p:blipFill>
        <p:spPr>
          <a:xfrm>
            <a:off x="-3428" y="961531"/>
            <a:ext cx="9141714" cy="45380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8"/>
          <p:cNvSpPr txBox="1">
            <a:spLocks/>
          </p:cNvSpPr>
          <p:nvPr/>
        </p:nvSpPr>
        <p:spPr>
          <a:xfrm>
            <a:off x="8735900" y="6049432"/>
            <a:ext cx="402386" cy="808200"/>
          </a:xfrm>
          <a:prstGeom prst="rect">
            <a:avLst/>
          </a:prstGeom>
          <a:noFill/>
          <a:ln>
            <a:noFill/>
          </a:ln>
        </p:spPr>
        <p:txBody>
          <a:bodyPr lIns="0" tIns="0" rIns="90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z="1000" b="0" i="0" u="none" strike="noStrike" cap="none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pPr algn="r"/>
              <a:t>‹#›</a:t>
            </a:fld>
            <a:endParaRPr lang="fr" sz="1000" b="0" i="0" u="none" strike="noStrike" cap="none">
              <a:solidFill>
                <a:srgbClr val="32766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3066" y="2897020"/>
            <a:ext cx="2129624" cy="44627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0" noProof="0" dirty="0" smtClean="0">
                <a:solidFill>
                  <a:schemeClr val="bg1"/>
                </a:solidFill>
              </a:rPr>
              <a:t>The Greif Way</a:t>
            </a:r>
            <a:endParaRPr lang="en-US" sz="2000" b="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0901" y="6043663"/>
            <a:ext cx="5383100" cy="821262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1600" b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1. Chapter Title</a:t>
            </a:r>
          </a:p>
        </p:txBody>
      </p:sp>
      <p:sp>
        <p:nvSpPr>
          <p:cNvPr id="7" name="Shape 50"/>
          <p:cNvSpPr txBox="1">
            <a:spLocks/>
          </p:cNvSpPr>
          <p:nvPr/>
        </p:nvSpPr>
        <p:spPr>
          <a:xfrm>
            <a:off x="3083066" y="3307078"/>
            <a:ext cx="5917624" cy="5385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80000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59824" marR="0" lvl="0" indent="-3598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74121" algn="l"/>
              </a:tabLst>
              <a:defRPr sz="2133" b="1" i="0" u="none" strike="noStrike" cap="none" baseline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9pPr>
          </a:lstStyle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noProof="0" dirty="0" smtClean="0">
                <a:solidFill>
                  <a:schemeClr val="bg2"/>
                </a:solidFill>
              </a:rPr>
              <a:t>Because integrity</a:t>
            </a:r>
            <a:r>
              <a:rPr lang="en-US" sz="2000" b="1" baseline="0" noProof="0" dirty="0" smtClean="0">
                <a:solidFill>
                  <a:schemeClr val="bg2"/>
                </a:solidFill>
              </a:rPr>
              <a:t> and commitment are critical</a:t>
            </a:r>
            <a:endParaRPr lang="en-US" sz="2000" b="1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5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1767243"/>
              </p:ext>
            </p:extLst>
          </p:nvPr>
        </p:nvGraphicFramePr>
        <p:xfrm>
          <a:off x="1193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Shape 56" descr="capable-talent.jpg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1991" b="13620"/>
          <a:stretch/>
        </p:blipFill>
        <p:spPr>
          <a:xfrm>
            <a:off x="2" y="849668"/>
            <a:ext cx="9144000" cy="4533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8"/>
          <p:cNvSpPr txBox="1">
            <a:spLocks/>
          </p:cNvSpPr>
          <p:nvPr/>
        </p:nvSpPr>
        <p:spPr>
          <a:xfrm>
            <a:off x="8707030" y="6043736"/>
            <a:ext cx="436971" cy="82119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z="1067" b="0" i="0" u="none" strike="noStrike" cap="none" smtClean="0">
                <a:solidFill>
                  <a:srgbClr val="327661"/>
                </a:solidFill>
                <a:latin typeface="Roboto Condensed"/>
                <a:ea typeface="Roboto Condensed"/>
                <a:cs typeface="Roboto Condensed"/>
                <a:sym typeface="Arial"/>
              </a:rPr>
              <a:pPr algn="r"/>
              <a:t>‹#›</a:t>
            </a:fld>
            <a:endParaRPr lang="fr" sz="1067" b="0" i="0" u="none" strike="noStrike" cap="none">
              <a:solidFill>
                <a:srgbClr val="327661"/>
              </a:solidFill>
              <a:latin typeface="Roboto Condensed"/>
              <a:ea typeface="Roboto Condensed"/>
              <a:cs typeface="Roboto Condensed"/>
              <a:sym typeface="Arial"/>
            </a:endParaRPr>
          </a:p>
        </p:txBody>
      </p:sp>
      <p:sp>
        <p:nvSpPr>
          <p:cNvPr id="7" name="Shape 50"/>
          <p:cNvSpPr txBox="1">
            <a:spLocks/>
          </p:cNvSpPr>
          <p:nvPr/>
        </p:nvSpPr>
        <p:spPr>
          <a:xfrm>
            <a:off x="4054642" y="3805712"/>
            <a:ext cx="4517858" cy="411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80000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59824" marR="0" lvl="0" indent="-3598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74121" algn="l"/>
              </a:tabLst>
              <a:defRPr sz="2133" b="1" i="0" u="none" strike="noStrike" cap="none" baseline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9pPr>
          </a:lstStyle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b="1" noProof="0" dirty="0" smtClean="0">
                <a:solidFill>
                  <a:schemeClr val="bg2"/>
                </a:solidFill>
              </a:rPr>
              <a:t>Because our</a:t>
            </a:r>
            <a:r>
              <a:rPr lang="en-US" sz="1400" b="1" baseline="0" noProof="0" dirty="0" smtClean="0">
                <a:solidFill>
                  <a:schemeClr val="bg2"/>
                </a:solidFill>
              </a:rPr>
              <a:t> teams of experts are here to help</a:t>
            </a:r>
            <a:endParaRPr lang="en-US" sz="1400" b="1" noProof="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4643" y="3467762"/>
            <a:ext cx="4028001" cy="33549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rmAutofit fontScale="70000" lnSpcReduction="20000"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noProof="0" dirty="0" smtClean="0">
                <a:solidFill>
                  <a:schemeClr val="bg1"/>
                </a:solidFill>
              </a:rPr>
              <a:t>Our Champions</a:t>
            </a:r>
            <a:r>
              <a:rPr lang="en-US" sz="2000" baseline="0" noProof="0" dirty="0" smtClean="0">
                <a:solidFill>
                  <a:schemeClr val="bg1"/>
                </a:solidFill>
              </a:rPr>
              <a:t> bring value to your business</a:t>
            </a:r>
            <a:endParaRPr lang="en-US" sz="2000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0901" y="6043663"/>
            <a:ext cx="5383100" cy="821262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1600" b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2. Chapter Title</a:t>
            </a:r>
          </a:p>
        </p:txBody>
      </p:sp>
    </p:spTree>
    <p:extLst>
      <p:ext uri="{BB962C8B-B14F-4D97-AF65-F5344CB8AC3E}">
        <p14:creationId xmlns:p14="http://schemas.microsoft.com/office/powerpoint/2010/main" val="125763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837951"/>
              </p:ext>
            </p:extLst>
          </p:nvPr>
        </p:nvGraphicFramePr>
        <p:xfrm>
          <a:off x="1193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Shape 60" descr="Connected-together.jpg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823" t="8169" b="18029"/>
          <a:stretch/>
        </p:blipFill>
        <p:spPr>
          <a:xfrm>
            <a:off x="1" y="776840"/>
            <a:ext cx="9144000" cy="4537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8"/>
          <p:cNvSpPr txBox="1">
            <a:spLocks/>
          </p:cNvSpPr>
          <p:nvPr/>
        </p:nvSpPr>
        <p:spPr>
          <a:xfrm>
            <a:off x="7239001" y="6048768"/>
            <a:ext cx="1767438" cy="8161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fr" sz="1067" b="0" i="0" u="none" strike="noStrike" cap="none">
              <a:solidFill>
                <a:srgbClr val="327661"/>
              </a:solidFill>
              <a:latin typeface="Roboto Condensed"/>
              <a:ea typeface="Roboto Condensed"/>
              <a:cs typeface="Roboto Condensed"/>
              <a:sym typeface="Arial"/>
            </a:endParaRPr>
          </a:p>
        </p:txBody>
      </p:sp>
      <p:sp>
        <p:nvSpPr>
          <p:cNvPr id="10" name="Shape 50"/>
          <p:cNvSpPr txBox="1">
            <a:spLocks/>
          </p:cNvSpPr>
          <p:nvPr/>
        </p:nvSpPr>
        <p:spPr>
          <a:xfrm>
            <a:off x="3002147" y="4240792"/>
            <a:ext cx="6004291" cy="5031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80000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59824" marR="0" lvl="0" indent="-3598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74121" algn="l"/>
              </a:tabLst>
              <a:defRPr sz="2133" b="1" i="0" u="none" strike="noStrike" cap="none" baseline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9pPr>
          </a:lstStyle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noProof="0" dirty="0" smtClean="0">
                <a:solidFill>
                  <a:schemeClr val="bg2"/>
                </a:solidFill>
              </a:rPr>
              <a:t>Because collaborating on projects leads to success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2147" y="3829910"/>
            <a:ext cx="5124493" cy="4108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800" smtClean="0">
                <a:solidFill>
                  <a:schemeClr val="bg1"/>
                </a:solidFill>
              </a:rPr>
              <a:t>About 12,500 Greif colleagues</a:t>
            </a:r>
            <a:r>
              <a:rPr lang="fr" sz="1800" baseline="0" smtClean="0">
                <a:solidFill>
                  <a:schemeClr val="bg1"/>
                </a:solidFill>
              </a:rPr>
              <a:t> around the world</a:t>
            </a:r>
            <a:endParaRPr lang="fr" sz="1800" smtClean="0">
              <a:solidFill>
                <a:schemeClr val="bg1"/>
              </a:solidFill>
            </a:endParaRPr>
          </a:p>
        </p:txBody>
      </p:sp>
      <p:sp>
        <p:nvSpPr>
          <p:cNvPr id="9" name="Shape 38"/>
          <p:cNvSpPr txBox="1">
            <a:spLocks/>
          </p:cNvSpPr>
          <p:nvPr userDrawn="1"/>
        </p:nvSpPr>
        <p:spPr>
          <a:xfrm>
            <a:off x="6019800" y="6324600"/>
            <a:ext cx="3124201" cy="41063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u="none" strike="noStrike" cap="none" baseline="0" dirty="0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t>November 15, 2017 </a:t>
            </a:r>
            <a:r>
              <a:rPr lang="en-US" sz="1050" b="0" i="0" u="none" strike="noStrike" cap="none" dirty="0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t>– P.</a:t>
            </a:r>
            <a:fld id="{00000000-1234-1234-1234-123412341234}" type="slidenum">
              <a:rPr lang="fr" sz="1050" b="0" i="0" u="none" strike="noStrike" cap="none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" sz="1050" b="0" i="0" u="none" strike="noStrike" cap="none" smtClean="0">
              <a:solidFill>
                <a:srgbClr val="32766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71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0505536"/>
              </p:ext>
            </p:extLst>
          </p:nvPr>
        </p:nvGraphicFramePr>
        <p:xfrm>
          <a:off x="1193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Shape 66" descr="Safe-Secure_ret.jpg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8699" t="7028" r="3864"/>
          <a:stretch/>
        </p:blipFill>
        <p:spPr>
          <a:xfrm>
            <a:off x="0" y="817300"/>
            <a:ext cx="9144000" cy="45338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8"/>
          <p:cNvSpPr txBox="1">
            <a:spLocks/>
          </p:cNvSpPr>
          <p:nvPr/>
        </p:nvSpPr>
        <p:spPr>
          <a:xfrm>
            <a:off x="6019800" y="6324600"/>
            <a:ext cx="3124201" cy="41063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u="none" strike="noStrike" cap="none" baseline="0" dirty="0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t>November 15, 2017 </a:t>
            </a:r>
            <a:r>
              <a:rPr lang="en-US" sz="1050" b="0" i="0" u="none" strike="noStrike" cap="none" dirty="0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t>– P.</a:t>
            </a:r>
            <a:fld id="{00000000-1234-1234-1234-123412341234}" type="slidenum">
              <a:rPr lang="fr" sz="1050" b="0" i="0" u="none" strike="noStrike" cap="none" smtClean="0">
                <a:solidFill>
                  <a:srgbClr val="32766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Arial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" sz="1050" b="0" i="0" u="none" strike="noStrike" cap="none" smtClean="0">
              <a:solidFill>
                <a:srgbClr val="32766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Shape 50"/>
          <p:cNvSpPr txBox="1">
            <a:spLocks/>
          </p:cNvSpPr>
          <p:nvPr/>
        </p:nvSpPr>
        <p:spPr>
          <a:xfrm>
            <a:off x="3139710" y="2189546"/>
            <a:ext cx="5479357" cy="5031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80000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59824" marR="0" lvl="0" indent="-3598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74121" algn="l"/>
              </a:tabLst>
              <a:defRPr sz="2133" b="1" i="0" u="none" strike="noStrike" cap="none" baseline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buNone/>
              <a:defRPr sz="2133" b="1">
                <a:solidFill>
                  <a:srgbClr val="666666"/>
                </a:solidFill>
              </a:defRPr>
            </a:lvl9pPr>
          </a:lstStyle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noProof="0" dirty="0" smtClean="0">
                <a:solidFill>
                  <a:schemeClr val="bg2"/>
                </a:solidFill>
              </a:rPr>
              <a:t>Because we take care of today and tomorrow</a:t>
            </a:r>
            <a:endParaRPr lang="en-US" sz="1800" b="1" noProof="0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9710" y="1806972"/>
            <a:ext cx="4889257" cy="38382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smtClean="0">
                <a:solidFill>
                  <a:schemeClr val="bg1"/>
                </a:solidFill>
              </a:rPr>
              <a:t>Industrial packaging experience since 1877</a:t>
            </a:r>
            <a:endParaRPr lang="f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79323782"/>
              </p:ext>
            </p:extLst>
          </p:nvPr>
        </p:nvGraphicFramePr>
        <p:xfrm>
          <a:off x="1193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0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93" y="1592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hape 8"/>
          <p:cNvCxnSpPr/>
          <p:nvPr/>
        </p:nvCxnSpPr>
        <p:spPr>
          <a:xfrm>
            <a:off x="64650" y="6211022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10"/>
          <p:cNvCxnSpPr/>
          <p:nvPr/>
        </p:nvCxnSpPr>
        <p:spPr>
          <a:xfrm>
            <a:off x="1426426" y="647219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Rectangle 5"/>
          <p:cNvSpPr/>
          <p:nvPr/>
        </p:nvSpPr>
        <p:spPr>
          <a:xfrm>
            <a:off x="9778482" y="609310"/>
            <a:ext cx="931866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Green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R=</a:t>
            </a:r>
            <a:r>
              <a:rPr lang="en-US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52</a:t>
            </a:r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G= 119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B= 98</a:t>
            </a:r>
            <a:endParaRPr lang="en-US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1185" y="1896423"/>
            <a:ext cx="724414" cy="55399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R= 0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G= 172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B= 200</a:t>
            </a:r>
            <a:endParaRPr lang="en-US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9955" y="296713"/>
            <a:ext cx="1795245" cy="4001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000" b="1" dirty="0" smtClean="0">
                <a:solidFill>
                  <a:srgbClr val="333333"/>
                </a:solidFill>
                <a:latin typeface="Arial"/>
                <a:cs typeface="Arial"/>
              </a:rPr>
              <a:t>Color Guide:</a:t>
            </a:r>
          </a:p>
          <a:p>
            <a:pPr algn="just"/>
            <a:r>
              <a:rPr lang="en-US" sz="1000" b="1" dirty="0" smtClean="0">
                <a:solidFill>
                  <a:srgbClr val="333333"/>
                </a:solidFill>
                <a:latin typeface="Arial"/>
                <a:cs typeface="Arial"/>
              </a:rPr>
              <a:t>Header Titles &amp; Shapes</a:t>
            </a:r>
            <a:endParaRPr lang="en-US" sz="1000" b="1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41552" y="110716"/>
            <a:ext cx="1555048" cy="2462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000" b="1" dirty="0" smtClean="0">
                <a:solidFill>
                  <a:srgbClr val="333333"/>
                </a:solidFill>
                <a:latin typeface="Arial"/>
                <a:cs typeface="Arial"/>
              </a:rPr>
              <a:t>Font =Arial only</a:t>
            </a:r>
            <a:endParaRPr lang="en-US" sz="1000" b="1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91184" y="2493039"/>
            <a:ext cx="800615" cy="5539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R=</a:t>
            </a:r>
            <a:r>
              <a:rPr lang="en-US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255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G= 219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B= 0</a:t>
            </a:r>
            <a:endParaRPr lang="en-US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09956" y="4516753"/>
            <a:ext cx="929793" cy="70788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Black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R= 0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G= 0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B= 0</a:t>
            </a:r>
            <a:endParaRPr lang="en-US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05811" y="6015324"/>
            <a:ext cx="785987" cy="7078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R=</a:t>
            </a:r>
            <a:r>
              <a:rPr lang="en-US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255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G= 255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B= 255</a:t>
            </a:r>
            <a:endParaRPr lang="en-US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91184" y="1316456"/>
            <a:ext cx="724415" cy="55399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R= 0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G= 113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B= 206</a:t>
            </a:r>
            <a:endParaRPr lang="en-US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91185" y="3089373"/>
            <a:ext cx="800614" cy="5539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R=</a:t>
            </a:r>
            <a:r>
              <a:rPr lang="en-US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234</a:t>
            </a:r>
            <a:endParaRPr lang="en-US" sz="10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G= 118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B= 34</a:t>
            </a:r>
            <a:endParaRPr lang="en-US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07884" y="5196724"/>
            <a:ext cx="1088716" cy="70788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Gray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R= 85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G= 86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B= 90</a:t>
            </a:r>
            <a:endParaRPr lang="en-US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00659" y="696824"/>
            <a:ext cx="390526" cy="520700"/>
          </a:xfrm>
          <a:prstGeom prst="rect">
            <a:avLst/>
          </a:prstGeom>
          <a:solidFill>
            <a:srgbClr val="34776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87957" y="1316456"/>
            <a:ext cx="390526" cy="520700"/>
          </a:xfrm>
          <a:prstGeom prst="rect">
            <a:avLst/>
          </a:prstGeom>
          <a:solidFill>
            <a:srgbClr val="0071C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00659" y="1900112"/>
            <a:ext cx="390526" cy="520700"/>
          </a:xfrm>
          <a:prstGeom prst="rect">
            <a:avLst/>
          </a:prstGeom>
          <a:solidFill>
            <a:srgbClr val="00ACC8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76412" y="3700336"/>
            <a:ext cx="963338" cy="5539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R=</a:t>
            </a:r>
            <a:r>
              <a:rPr lang="en-US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98</a:t>
            </a:r>
            <a:endParaRPr lang="en-US" sz="10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G= 38</a:t>
            </a:r>
          </a:p>
          <a:p>
            <a:pPr algn="just"/>
            <a:r>
              <a:rPr lang="en-US" sz="1000" dirty="0" smtClean="0">
                <a:solidFill>
                  <a:srgbClr val="333333"/>
                </a:solidFill>
                <a:latin typeface="Arial"/>
                <a:cs typeface="Arial"/>
              </a:rPr>
              <a:t>B= 158</a:t>
            </a:r>
            <a:endParaRPr lang="en-US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387957" y="2494604"/>
            <a:ext cx="390526" cy="520700"/>
          </a:xfrm>
          <a:prstGeom prst="rect">
            <a:avLst/>
          </a:prstGeom>
          <a:solidFill>
            <a:srgbClr val="FFDB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85886" y="3106021"/>
            <a:ext cx="390526" cy="520700"/>
          </a:xfrm>
          <a:prstGeom prst="rect">
            <a:avLst/>
          </a:prstGeom>
          <a:solidFill>
            <a:srgbClr val="EA7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385886" y="3716985"/>
            <a:ext cx="390526" cy="520700"/>
          </a:xfrm>
          <a:prstGeom prst="rect">
            <a:avLst/>
          </a:prstGeom>
          <a:solidFill>
            <a:srgbClr val="62269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87957" y="4610346"/>
            <a:ext cx="390526" cy="520700"/>
          </a:xfrm>
          <a:prstGeom prst="rect">
            <a:avLst/>
          </a:prstGeom>
          <a:solidFill>
            <a:srgbClr val="0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87957" y="5224638"/>
            <a:ext cx="390526" cy="520700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385886" y="6202509"/>
            <a:ext cx="390526" cy="520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387957" y="696824"/>
            <a:ext cx="390526" cy="520700"/>
          </a:xfrm>
          <a:prstGeom prst="rect">
            <a:avLst/>
          </a:prstGeom>
          <a:solidFill>
            <a:srgbClr val="34776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87957" y="1300855"/>
            <a:ext cx="390526" cy="520700"/>
          </a:xfrm>
          <a:prstGeom prst="rect">
            <a:avLst/>
          </a:prstGeom>
          <a:solidFill>
            <a:srgbClr val="0071C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87957" y="1904888"/>
            <a:ext cx="390526" cy="520700"/>
          </a:xfrm>
          <a:prstGeom prst="rect">
            <a:avLst/>
          </a:prstGeom>
          <a:solidFill>
            <a:srgbClr val="00ACC8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87957" y="2508919"/>
            <a:ext cx="390526" cy="520700"/>
          </a:xfrm>
          <a:prstGeom prst="rect">
            <a:avLst/>
          </a:prstGeom>
          <a:solidFill>
            <a:srgbClr val="FFDB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87957" y="3112951"/>
            <a:ext cx="390526" cy="520700"/>
          </a:xfrm>
          <a:prstGeom prst="rect">
            <a:avLst/>
          </a:prstGeom>
          <a:solidFill>
            <a:srgbClr val="EA7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387957" y="3716985"/>
            <a:ext cx="390526" cy="520700"/>
          </a:xfrm>
          <a:prstGeom prst="rect">
            <a:avLst/>
          </a:prstGeom>
          <a:solidFill>
            <a:srgbClr val="62269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90030" y="4610346"/>
            <a:ext cx="390526" cy="520700"/>
          </a:xfrm>
          <a:prstGeom prst="rect">
            <a:avLst/>
          </a:prstGeom>
          <a:solidFill>
            <a:srgbClr val="0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90030" y="5224638"/>
            <a:ext cx="390526" cy="520700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329955" y="4357718"/>
            <a:ext cx="1380393" cy="2462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000" b="1" dirty="0" smtClean="0">
                <a:solidFill>
                  <a:srgbClr val="333333"/>
                </a:solidFill>
                <a:latin typeface="Arial"/>
                <a:cs typeface="Arial"/>
              </a:rPr>
              <a:t>Text</a:t>
            </a:r>
            <a:endParaRPr lang="en-US" sz="1000" b="1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59357" y="5924664"/>
            <a:ext cx="1380393" cy="2462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000" b="1" dirty="0" smtClean="0">
                <a:solidFill>
                  <a:srgbClr val="333333"/>
                </a:solidFill>
                <a:latin typeface="Arial"/>
                <a:cs typeface="Arial"/>
              </a:rPr>
              <a:t>Bar</a:t>
            </a:r>
            <a:endParaRPr lang="en-US" sz="1000" b="1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graphicFrame>
        <p:nvGraphicFramePr>
          <p:cNvPr id="39" name="Object 38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0906217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1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Imag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944"/>
            <a:ext cx="3846350" cy="6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26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pril.carlock@greif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3276600"/>
            <a:ext cx="6629400" cy="22098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 algn="ctr">
              <a:lnSpc>
                <a:spcPct val="102000"/>
              </a:lnSpc>
            </a:pPr>
            <a:r>
              <a:rPr lang="en-US" sz="2800" b="1" kern="0" spc="-5" dirty="0" smtClean="0">
                <a:solidFill>
                  <a:srgbClr val="356B4D"/>
                </a:solidFill>
              </a:rPr>
              <a:t>April Carlock</a:t>
            </a:r>
          </a:p>
          <a:p>
            <a:pPr marL="12700" marR="5080" algn="ctr">
              <a:lnSpc>
                <a:spcPct val="102000"/>
              </a:lnSpc>
            </a:pPr>
            <a:r>
              <a:rPr lang="en-US" sz="1800" b="1" kern="0" spc="-5" dirty="0" smtClean="0">
                <a:solidFill>
                  <a:srgbClr val="356B4D"/>
                </a:solidFill>
              </a:rPr>
              <a:t>September 16, 2019</a:t>
            </a:r>
            <a:endParaRPr lang="en-US" sz="1800" b="1" kern="0" spc="-5" dirty="0">
              <a:solidFill>
                <a:srgbClr val="356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44294" y="1516305"/>
            <a:ext cx="7636115" cy="4089400"/>
          </a:xfrm>
        </p:spPr>
        <p:txBody>
          <a:bodyPr/>
          <a:lstStyle/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dirty="0"/>
              <a:t>Founded in 1877 with a rich culture and legacy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dirty="0" smtClean="0"/>
              <a:t>17,000 </a:t>
            </a:r>
            <a:r>
              <a:rPr lang="en-US" dirty="0"/>
              <a:t>colleagues </a:t>
            </a:r>
            <a:endParaRPr lang="en-US" dirty="0" smtClean="0"/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dirty="0" smtClean="0"/>
              <a:t>Organized into four business segments:</a:t>
            </a:r>
          </a:p>
          <a:p>
            <a:pPr lvl="1">
              <a:spcBef>
                <a:spcPts val="450"/>
              </a:spcBef>
              <a:spcAft>
                <a:spcPts val="900"/>
              </a:spcAft>
            </a:pPr>
            <a:r>
              <a:rPr lang="en-US" dirty="0" smtClean="0"/>
              <a:t>Rigid Industrial Packaging &amp; Services</a:t>
            </a:r>
          </a:p>
          <a:p>
            <a:pPr lvl="1">
              <a:spcBef>
                <a:spcPts val="450"/>
              </a:spcBef>
              <a:spcAft>
                <a:spcPts val="900"/>
              </a:spcAft>
            </a:pPr>
            <a:r>
              <a:rPr lang="en-US" dirty="0" smtClean="0"/>
              <a:t>Paper Packaging &amp; Services</a:t>
            </a:r>
          </a:p>
          <a:p>
            <a:pPr lvl="1">
              <a:spcBef>
                <a:spcPts val="450"/>
              </a:spcBef>
              <a:spcAft>
                <a:spcPts val="900"/>
              </a:spcAft>
            </a:pPr>
            <a:r>
              <a:rPr lang="en-US" dirty="0" smtClean="0"/>
              <a:t>Flexible Products &amp; Services</a:t>
            </a:r>
          </a:p>
          <a:p>
            <a:pPr lvl="1">
              <a:spcBef>
                <a:spcPts val="450"/>
              </a:spcBef>
              <a:spcAft>
                <a:spcPts val="900"/>
              </a:spcAft>
            </a:pPr>
            <a:r>
              <a:rPr lang="en-US" dirty="0" smtClean="0"/>
              <a:t>Land management</a:t>
            </a:r>
            <a:endParaRPr lang="en-US" dirty="0"/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dirty="0" smtClean="0"/>
              <a:t>290 locations in over 40 countries </a:t>
            </a:r>
          </a:p>
          <a:p>
            <a:pPr lvl="1">
              <a:spcBef>
                <a:spcPts val="450"/>
              </a:spcBef>
              <a:spcAft>
                <a:spcPts val="900"/>
              </a:spcAft>
            </a:pPr>
            <a:r>
              <a:rPr lang="en-US" dirty="0" smtClean="0"/>
              <a:t>15 Paper mills and 19 Recycling plants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18612"/>
            <a:ext cx="8648700" cy="511200"/>
          </a:xfrm>
        </p:spPr>
        <p:txBody>
          <a:bodyPr/>
          <a:lstStyle/>
          <a:p>
            <a:r>
              <a:rPr lang="en-US" dirty="0" smtClean="0"/>
              <a:t>Greif At-A-Glance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7593"/>
          <a:stretch/>
        </p:blipFill>
        <p:spPr>
          <a:xfrm>
            <a:off x="6295490" y="1664653"/>
            <a:ext cx="1791236" cy="20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545" y="4182564"/>
            <a:ext cx="958790" cy="79997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Positions Worldwide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704046" y="2264899"/>
            <a:ext cx="1232718" cy="10798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43" name="Picture 7" descr="N:\Com-Ex\Photos\new photos\product images\I10_Fibre_Drums.tif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78" y="2314344"/>
            <a:ext cx="1120653" cy="9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19"/>
          <p:cNvSpPr txBox="1"/>
          <p:nvPr/>
        </p:nvSpPr>
        <p:spPr>
          <a:xfrm>
            <a:off x="4704046" y="1965420"/>
            <a:ext cx="123444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1200" dirty="0" err="1">
                <a:latin typeface="+mj-lt"/>
              </a:rPr>
              <a:t>Fibre</a:t>
            </a:r>
            <a:endParaRPr lang="en-US" sz="1200" baseline="30000" dirty="0">
              <a:latin typeface="+mj-lt"/>
            </a:endParaRPr>
          </a:p>
        </p:txBody>
      </p:sp>
      <p:sp>
        <p:nvSpPr>
          <p:cNvPr id="45" name="TextBox 38"/>
          <p:cNvSpPr txBox="1"/>
          <p:nvPr/>
        </p:nvSpPr>
        <p:spPr>
          <a:xfrm>
            <a:off x="5185405" y="3246112"/>
            <a:ext cx="270000" cy="34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825" dirty="0">
                <a:latin typeface="+mj-lt"/>
              </a:rPr>
              <a:t>#1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12805" y="4089367"/>
            <a:ext cx="1234130" cy="10798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39" name="Picture 10" descr="N:\Product Literature &amp; Training Materials\Current Product Literature\IBC\GCube\Images\GCube Un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33" y="4129102"/>
            <a:ext cx="896875" cy="8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20"/>
          <p:cNvSpPr txBox="1"/>
          <p:nvPr/>
        </p:nvSpPr>
        <p:spPr>
          <a:xfrm>
            <a:off x="6212805" y="3789625"/>
            <a:ext cx="123444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1200" dirty="0">
                <a:latin typeface="+mj-lt"/>
              </a:rPr>
              <a:t>Rigid IBCs</a:t>
            </a:r>
            <a:endParaRPr lang="en-US" sz="1200" baseline="30000" dirty="0">
              <a:latin typeface="+mj-lt"/>
            </a:endParaRPr>
          </a:p>
        </p:txBody>
      </p:sp>
      <p:sp>
        <p:nvSpPr>
          <p:cNvPr id="41" name="TextBox 39"/>
          <p:cNvSpPr txBox="1"/>
          <p:nvPr/>
        </p:nvSpPr>
        <p:spPr>
          <a:xfrm>
            <a:off x="6694870" y="5082842"/>
            <a:ext cx="270000" cy="34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825" dirty="0">
                <a:latin typeface="+mj-lt"/>
              </a:rPr>
              <a:t>#3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12805" y="2264899"/>
            <a:ext cx="1234440" cy="10798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0" y="2300533"/>
            <a:ext cx="1077687" cy="8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22"/>
          <p:cNvSpPr txBox="1"/>
          <p:nvPr/>
        </p:nvSpPr>
        <p:spPr>
          <a:xfrm>
            <a:off x="6212805" y="1966760"/>
            <a:ext cx="1234440" cy="274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1200" dirty="0">
                <a:latin typeface="+mj-lt"/>
              </a:rPr>
              <a:t>Closures</a:t>
            </a:r>
            <a:endParaRPr lang="en-US" sz="1200" baseline="30000" dirty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04046" y="4089367"/>
            <a:ext cx="1234130" cy="10798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1" name="TextBox 18"/>
          <p:cNvSpPr txBox="1"/>
          <p:nvPr/>
        </p:nvSpPr>
        <p:spPr>
          <a:xfrm>
            <a:off x="4704046" y="3789625"/>
            <a:ext cx="123444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1200" dirty="0">
                <a:latin typeface="+mj-lt"/>
              </a:rPr>
              <a:t>Plastic</a:t>
            </a:r>
            <a:endParaRPr lang="en-US" sz="1200" baseline="30000" dirty="0">
              <a:latin typeface="+mj-lt"/>
            </a:endParaRPr>
          </a:p>
        </p:txBody>
      </p:sp>
      <p:sp>
        <p:nvSpPr>
          <p:cNvPr id="32" name="TextBox 37"/>
          <p:cNvSpPr txBox="1"/>
          <p:nvPr/>
        </p:nvSpPr>
        <p:spPr>
          <a:xfrm>
            <a:off x="5186111" y="5087413"/>
            <a:ext cx="270000" cy="34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825" dirty="0">
                <a:latin typeface="+mj-lt"/>
              </a:rPr>
              <a:t>#2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11" y="4186199"/>
            <a:ext cx="1028199" cy="841656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195286" y="2264899"/>
            <a:ext cx="1234130" cy="107564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27" name="Picture 9" descr="N:\Com-Ex\Photos\new photos\product images\I20_Steel_Products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94" y="2311633"/>
            <a:ext cx="1110716" cy="9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6"/>
          <p:cNvSpPr txBox="1"/>
          <p:nvPr/>
        </p:nvSpPr>
        <p:spPr>
          <a:xfrm>
            <a:off x="3677351" y="3245576"/>
            <a:ext cx="270000" cy="34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825" dirty="0">
                <a:latin typeface="+mj-lt"/>
              </a:rPr>
              <a:t>#1</a:t>
            </a:r>
          </a:p>
        </p:txBody>
      </p:sp>
      <p:sp>
        <p:nvSpPr>
          <p:cNvPr id="29" name="TextBox 46"/>
          <p:cNvSpPr txBox="1"/>
          <p:nvPr/>
        </p:nvSpPr>
        <p:spPr>
          <a:xfrm>
            <a:off x="3195287" y="1965420"/>
            <a:ext cx="1234440" cy="276999"/>
          </a:xfrm>
          <a:prstGeom prst="rect">
            <a:avLst/>
          </a:prstGeom>
          <a:solidFill>
            <a:schemeClr val="accent1"/>
          </a:solidFill>
          <a:ln>
            <a:solidFill>
              <a:srgbClr val="327661"/>
            </a:solidFill>
          </a:ln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1200" dirty="0">
                <a:latin typeface="+mj-lt"/>
              </a:rPr>
              <a:t>Steel</a:t>
            </a:r>
            <a:endParaRPr lang="en-US" sz="1200" baseline="30000" dirty="0">
              <a:latin typeface="+mj-lt"/>
            </a:endParaRP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xmlns="" id="{A42636BF-1A38-4682-99C9-A07DEBECF8B4}"/>
              </a:ext>
            </a:extLst>
          </p:cNvPr>
          <p:cNvGrpSpPr/>
          <p:nvPr/>
        </p:nvGrpSpPr>
        <p:grpSpPr>
          <a:xfrm>
            <a:off x="7721255" y="2264899"/>
            <a:ext cx="1234440" cy="1325479"/>
            <a:chOff x="3562151" y="3875775"/>
            <a:chExt cx="1828800" cy="1964167"/>
          </a:xfrm>
        </p:grpSpPr>
        <p:sp>
          <p:nvSpPr>
            <p:cNvPr id="14" name="Rectangle 13"/>
            <p:cNvSpPr/>
            <p:nvPr/>
          </p:nvSpPr>
          <p:spPr>
            <a:xfrm>
              <a:off x="3562151" y="3875775"/>
              <a:ext cx="1828800" cy="16002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pic>
          <p:nvPicPr>
            <p:cNvPr id="15" name="Image 9" descr="GRIEF Schema 2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3022" y="4011365"/>
              <a:ext cx="1387059" cy="1332067"/>
            </a:xfrm>
            <a:prstGeom prst="rect">
              <a:avLst/>
            </a:prstGeom>
            <a:noFill/>
          </p:spPr>
        </p:pic>
        <p:sp>
          <p:nvSpPr>
            <p:cNvPr id="16" name="TextBox 35"/>
            <p:cNvSpPr txBox="1"/>
            <p:nvPr/>
          </p:nvSpPr>
          <p:spPr>
            <a:xfrm>
              <a:off x="4275299" y="5326851"/>
              <a:ext cx="402502" cy="513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400" b="1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</a:lstStyle>
            <a:p>
              <a:pPr algn="ctr"/>
              <a:r>
                <a:rPr lang="en-US" sz="825" dirty="0">
                  <a:latin typeface="+mj-lt"/>
                </a:rPr>
                <a:t>#1</a:t>
              </a:r>
            </a:p>
          </p:txBody>
        </p:sp>
      </p:grpSp>
      <p:sp>
        <p:nvSpPr>
          <p:cNvPr id="13" name="TextBox 54">
            <a:extLst>
              <a:ext uri="{FF2B5EF4-FFF2-40B4-BE49-F238E27FC236}">
                <a16:creationId xmlns:a16="http://schemas.microsoft.com/office/drawing/2014/main" xmlns="" id="{D1D71D71-C70C-46EA-8D1A-9D4E5AAF27FA}"/>
              </a:ext>
            </a:extLst>
          </p:cNvPr>
          <p:cNvSpPr txBox="1"/>
          <p:nvPr/>
        </p:nvSpPr>
        <p:spPr>
          <a:xfrm>
            <a:off x="7721255" y="1966760"/>
            <a:ext cx="1234440" cy="274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1200" dirty="0">
                <a:latin typeface="+mj-lt"/>
              </a:rPr>
              <a:t>Flexible IBCs</a:t>
            </a:r>
            <a:endParaRPr lang="en-US" sz="1200" baseline="30000" dirty="0"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95287" y="1678066"/>
            <a:ext cx="5760408" cy="229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Industrial and Consumer </a:t>
            </a:r>
            <a:r>
              <a:rPr lang="en-US" sz="1200" b="1" dirty="0"/>
              <a:t>Packaging</a:t>
            </a:r>
          </a:p>
        </p:txBody>
      </p:sp>
      <p:sp>
        <p:nvSpPr>
          <p:cNvPr id="50" name="TextBox 46"/>
          <p:cNvSpPr txBox="1"/>
          <p:nvPr/>
        </p:nvSpPr>
        <p:spPr>
          <a:xfrm>
            <a:off x="3194977" y="3790964"/>
            <a:ext cx="1234440" cy="274320"/>
          </a:xfrm>
          <a:prstGeom prst="rect">
            <a:avLst/>
          </a:prstGeom>
          <a:solidFill>
            <a:schemeClr val="accent1"/>
          </a:solidFill>
          <a:ln>
            <a:solidFill>
              <a:srgbClr val="327661"/>
            </a:solidFill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1200" dirty="0">
                <a:latin typeface="+mj-lt"/>
              </a:rPr>
              <a:t>Tube &amp; Core</a:t>
            </a: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66" y="4208773"/>
            <a:ext cx="987171" cy="757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" name="TextBox 46"/>
          <p:cNvSpPr txBox="1"/>
          <p:nvPr/>
        </p:nvSpPr>
        <p:spPr>
          <a:xfrm>
            <a:off x="7721255" y="3790964"/>
            <a:ext cx="1234440" cy="274320"/>
          </a:xfrm>
          <a:prstGeom prst="rect">
            <a:avLst/>
          </a:prstGeom>
          <a:solidFill>
            <a:schemeClr val="accent1"/>
          </a:solidFill>
          <a:ln>
            <a:solidFill>
              <a:srgbClr val="327661"/>
            </a:solidFill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1200" dirty="0">
                <a:latin typeface="+mj-lt"/>
              </a:rPr>
              <a:t>CPG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86773" y="1678066"/>
            <a:ext cx="2123466" cy="229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Upstream Operations</a:t>
            </a:r>
          </a:p>
        </p:txBody>
      </p:sp>
      <p:sp>
        <p:nvSpPr>
          <p:cNvPr id="57" name="Rectangle 56"/>
          <p:cNvSpPr>
            <a:spLocks/>
          </p:cNvSpPr>
          <p:nvPr/>
        </p:nvSpPr>
        <p:spPr>
          <a:xfrm>
            <a:off x="763257" y="2841173"/>
            <a:ext cx="1516974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Uncoated Recycled Paperboard (URB)</a:t>
            </a:r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801840" y="3695793"/>
            <a:ext cx="1439808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Coated Recycled Paperboard (CRB)</a:t>
            </a: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" r="17757" b="4477"/>
          <a:stretch/>
        </p:blipFill>
        <p:spPr bwMode="auto">
          <a:xfrm>
            <a:off x="1096848" y="2266817"/>
            <a:ext cx="849793" cy="4704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r="26663" b="4465"/>
          <a:stretch/>
        </p:blipFill>
        <p:spPr bwMode="auto">
          <a:xfrm>
            <a:off x="1113462" y="3118160"/>
            <a:ext cx="816566" cy="4787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5" name="TextBox 36"/>
          <p:cNvSpPr txBox="1"/>
          <p:nvPr/>
        </p:nvSpPr>
        <p:spPr>
          <a:xfrm>
            <a:off x="1873810" y="2403348"/>
            <a:ext cx="284297" cy="323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750" dirty="0">
                <a:latin typeface="+mj-lt"/>
              </a:rPr>
              <a:t>#1</a:t>
            </a:r>
          </a:p>
        </p:txBody>
      </p:sp>
      <p:sp>
        <p:nvSpPr>
          <p:cNvPr id="66" name="TextBox 36"/>
          <p:cNvSpPr txBox="1"/>
          <p:nvPr/>
        </p:nvSpPr>
        <p:spPr>
          <a:xfrm>
            <a:off x="1870912" y="3278319"/>
            <a:ext cx="284297" cy="323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750">
                <a:latin typeface="+mj-lt"/>
              </a:rPr>
              <a:t>#3</a:t>
            </a:r>
            <a:endParaRPr lang="en-US" sz="750" dirty="0"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626" y="1990847"/>
            <a:ext cx="2101845" cy="32319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0" name="Rectangle 69"/>
          <p:cNvSpPr/>
          <p:nvPr/>
        </p:nvSpPr>
        <p:spPr>
          <a:xfrm>
            <a:off x="7721255" y="4089367"/>
            <a:ext cx="1234130" cy="10798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71" name="Rectangle 70"/>
          <p:cNvSpPr/>
          <p:nvPr/>
        </p:nvSpPr>
        <p:spPr>
          <a:xfrm>
            <a:off x="3195287" y="4089367"/>
            <a:ext cx="1234130" cy="10798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52" name="TextBox 36"/>
          <p:cNvSpPr txBox="1"/>
          <p:nvPr/>
        </p:nvSpPr>
        <p:spPr>
          <a:xfrm>
            <a:off x="3677351" y="5082842"/>
            <a:ext cx="270000" cy="34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825" dirty="0">
                <a:latin typeface="+mj-lt"/>
              </a:rPr>
              <a:t>#1</a:t>
            </a:r>
          </a:p>
        </p:txBody>
      </p:sp>
      <p:sp>
        <p:nvSpPr>
          <p:cNvPr id="55" name="TextBox 36"/>
          <p:cNvSpPr txBox="1"/>
          <p:nvPr/>
        </p:nvSpPr>
        <p:spPr>
          <a:xfrm>
            <a:off x="8020081" y="5065560"/>
            <a:ext cx="636476" cy="4732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825" dirty="0">
                <a:latin typeface="+mj-lt"/>
              </a:rPr>
              <a:t>Leading producer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11975" r="8896" b="9238"/>
          <a:stretch/>
        </p:blipFill>
        <p:spPr>
          <a:xfrm>
            <a:off x="1132185" y="3977757"/>
            <a:ext cx="779119" cy="744746"/>
          </a:xfrm>
          <a:prstGeom prst="rect">
            <a:avLst/>
          </a:prstGeom>
        </p:spPr>
      </p:pic>
      <p:sp>
        <p:nvSpPr>
          <p:cNvPr id="61" name="Rectangle 60"/>
          <p:cNvSpPr>
            <a:spLocks/>
          </p:cNvSpPr>
          <p:nvPr/>
        </p:nvSpPr>
        <p:spPr>
          <a:xfrm>
            <a:off x="801840" y="4768893"/>
            <a:ext cx="1439808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Recovered Fiber Group</a:t>
            </a:r>
          </a:p>
        </p:txBody>
      </p:sp>
      <p:sp>
        <p:nvSpPr>
          <p:cNvPr id="62" name="TextBox 36"/>
          <p:cNvSpPr txBox="1"/>
          <p:nvPr/>
        </p:nvSpPr>
        <p:spPr>
          <a:xfrm>
            <a:off x="1870913" y="4060412"/>
            <a:ext cx="650207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750" dirty="0">
                <a:latin typeface="+mj-lt"/>
              </a:rPr>
              <a:t>Top 10</a:t>
            </a:r>
          </a:p>
        </p:txBody>
      </p:sp>
      <p:sp>
        <p:nvSpPr>
          <p:cNvPr id="53" name="TextBox 38"/>
          <p:cNvSpPr txBox="1"/>
          <p:nvPr/>
        </p:nvSpPr>
        <p:spPr>
          <a:xfrm>
            <a:off x="6693023" y="3258154"/>
            <a:ext cx="270000" cy="34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825" dirty="0">
                <a:latin typeface="+mj-lt"/>
              </a:rPr>
              <a:t>#1</a:t>
            </a:r>
          </a:p>
        </p:txBody>
      </p:sp>
      <p:sp>
        <p:nvSpPr>
          <p:cNvPr id="64" name="TextBox 56"/>
          <p:cNvSpPr txBox="1"/>
          <p:nvPr/>
        </p:nvSpPr>
        <p:spPr>
          <a:xfrm>
            <a:off x="3399320" y="5415701"/>
            <a:ext cx="4538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" b="1" u="sng" dirty="0"/>
              <a:t>Note:</a:t>
            </a:r>
            <a:r>
              <a:rPr lang="en-US" sz="525" dirty="0"/>
              <a:t> Ranking denotes standing in global market. Based on company estimates. </a:t>
            </a:r>
          </a:p>
          <a:p>
            <a:endParaRPr lang="en-US" sz="375" dirty="0"/>
          </a:p>
        </p:txBody>
      </p:sp>
    </p:spTree>
    <p:extLst>
      <p:ext uri="{BB962C8B-B14F-4D97-AF65-F5344CB8AC3E}">
        <p14:creationId xmlns:p14="http://schemas.microsoft.com/office/powerpoint/2010/main" val="3862719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78518" y="1371600"/>
            <a:ext cx="5585373" cy="4495800"/>
          </a:xfrm>
        </p:spPr>
        <p:txBody>
          <a:bodyPr/>
          <a:lstStyle/>
          <a:p>
            <a:r>
              <a:rPr lang="en-US" sz="2000" b="1" dirty="0" smtClean="0"/>
              <a:t>Demand is down Domestically and Globally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1600" b="1" dirty="0"/>
          </a:p>
          <a:p>
            <a:r>
              <a:rPr lang="en-US" sz="2000" b="1" dirty="0" smtClean="0"/>
              <a:t>Contamination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030" y="227675"/>
            <a:ext cx="8648700" cy="681600"/>
          </a:xfrm>
        </p:spPr>
        <p:txBody>
          <a:bodyPr/>
          <a:lstStyle/>
          <a:p>
            <a:r>
              <a:rPr lang="en-US" dirty="0" smtClean="0"/>
              <a:t>Current Condition</a:t>
            </a:r>
            <a:endParaRPr lang="en-US" dirty="0"/>
          </a:p>
        </p:txBody>
      </p:sp>
      <p:sp>
        <p:nvSpPr>
          <p:cNvPr id="4" name="AutoShape 2" descr="Image result for global demand"/>
          <p:cNvSpPr>
            <a:spLocks noChangeAspect="1" noChangeArrowheads="1"/>
          </p:cNvSpPr>
          <p:nvPr/>
        </p:nvSpPr>
        <p:spPr bwMode="auto">
          <a:xfrm>
            <a:off x="155575" y="-144462"/>
            <a:ext cx="222943" cy="2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global demand"/>
          <p:cNvSpPr>
            <a:spLocks noChangeAspect="1" noChangeArrowheads="1"/>
          </p:cNvSpPr>
          <p:nvPr/>
        </p:nvSpPr>
        <p:spPr bwMode="auto">
          <a:xfrm>
            <a:off x="6553199" y="2828671"/>
            <a:ext cx="1743323" cy="17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Image result for global dem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22" y="293691"/>
            <a:ext cx="3124200" cy="274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0400"/>
            <a:ext cx="455895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66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4" name="AutoShape 2" descr="Image result for global demand"/>
          <p:cNvSpPr>
            <a:spLocks noGrp="1" noChangeAspect="1" noChangeArrowheads="1"/>
          </p:cNvSpPr>
          <p:nvPr>
            <p:ph type="body" sz="quarter" idx="12"/>
          </p:nvPr>
        </p:nvSpPr>
        <p:spPr bwMode="auto">
          <a:xfrm>
            <a:off x="510627" y="2278524"/>
            <a:ext cx="7636115" cy="27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Damaging infrastructure?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End market demand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11167"/>
            <a:ext cx="3886200" cy="256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69115"/>
            <a:ext cx="5257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393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1000" y="1600200"/>
            <a:ext cx="7924800" cy="2286000"/>
          </a:xfrm>
        </p:spPr>
        <p:txBody>
          <a:bodyPr/>
          <a:lstStyle/>
          <a:p>
            <a:r>
              <a:rPr lang="en-US" sz="2400" dirty="0" smtClean="0"/>
              <a:t> </a:t>
            </a:r>
            <a:r>
              <a:rPr lang="en-US" sz="2400" dirty="0"/>
              <a:t>N</a:t>
            </a:r>
            <a:r>
              <a:rPr lang="en-US" sz="2400" dirty="0" smtClean="0"/>
              <a:t>ew </a:t>
            </a:r>
            <a:r>
              <a:rPr lang="en-US" sz="2400" dirty="0" smtClean="0"/>
              <a:t>mill capacity announcements in US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VA, WV, KY, AL, SC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1.8 Million tons a year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48700" cy="681600"/>
          </a:xfrm>
        </p:spPr>
        <p:txBody>
          <a:bodyPr/>
          <a:lstStyle/>
          <a:p>
            <a:r>
              <a:rPr lang="en-US" dirty="0" smtClean="0"/>
              <a:t>New capacity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42882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4148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3400" y="2667000"/>
            <a:ext cx="7636115" cy="12946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April Carlock</a:t>
            </a:r>
          </a:p>
          <a:p>
            <a:pPr marL="0" indent="0" algn="ctr">
              <a:buNone/>
            </a:pPr>
            <a:r>
              <a:rPr lang="en-US" dirty="0" smtClean="0"/>
              <a:t>Southeast Sales Manager</a:t>
            </a:r>
          </a:p>
          <a:p>
            <a:pPr marL="0" indent="0" algn="ctr">
              <a:buNone/>
            </a:pPr>
            <a:r>
              <a:rPr lang="en-US" dirty="0" smtClean="0"/>
              <a:t>706-463-2878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April.carlock@greif.com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90600"/>
            <a:ext cx="8648700" cy="681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0499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REIF 2017">
  <a:themeElements>
    <a:clrScheme name="Greif Colors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47762"/>
      </a:accent1>
      <a:accent2>
        <a:srgbClr val="008FBE"/>
      </a:accent2>
      <a:accent3>
        <a:srgbClr val="EA7622"/>
      </a:accent3>
      <a:accent4>
        <a:srgbClr val="0071CE"/>
      </a:accent4>
      <a:accent5>
        <a:srgbClr val="FFDB00"/>
      </a:accent5>
      <a:accent6>
        <a:srgbClr val="62269E"/>
      </a:accent6>
      <a:hlink>
        <a:srgbClr val="F38B00"/>
      </a:hlink>
      <a:folHlink>
        <a:srgbClr val="00AC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if Powerpoint theme" id="{D75DEC0E-8C1E-4DAB-BB4F-E13124099930}" vid="{E890F012-ACFF-46F3-A77B-3C802116BA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GREIF 2017</Template>
  <TotalTime>26528</TotalTime>
  <Words>173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</vt:lpstr>
      <vt:lpstr>Roboto Condensed</vt:lpstr>
      <vt:lpstr>GREIF 2017</vt:lpstr>
      <vt:lpstr>think-cell Slide</vt:lpstr>
      <vt:lpstr>PowerPoint Presentation</vt:lpstr>
      <vt:lpstr>Greif At-A-Glance</vt:lpstr>
      <vt:lpstr>Leading Positions Worldwide</vt:lpstr>
      <vt:lpstr>Current Condition</vt:lpstr>
      <vt:lpstr>Infrastructure</vt:lpstr>
      <vt:lpstr>New capacity </vt:lpstr>
      <vt:lpstr>Thank You</vt:lpstr>
    </vt:vector>
  </TitlesOfParts>
  <Company>Greif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johnny clark</cp:lastModifiedBy>
  <cp:revision>671</cp:revision>
  <cp:lastPrinted>2019-02-20T14:26:50Z</cp:lastPrinted>
  <dcterms:created xsi:type="dcterms:W3CDTF">2016-11-18T14:49:49Z</dcterms:created>
  <dcterms:modified xsi:type="dcterms:W3CDTF">2019-09-16T16:40:39Z</dcterms:modified>
</cp:coreProperties>
</file>