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64" r:id="rId2"/>
    <p:sldId id="286" r:id="rId3"/>
    <p:sldId id="287" r:id="rId4"/>
    <p:sldId id="271" r:id="rId5"/>
    <p:sldId id="297" r:id="rId6"/>
    <p:sldId id="294" r:id="rId7"/>
    <p:sldId id="269" r:id="rId8"/>
    <p:sldId id="296" r:id="rId9"/>
    <p:sldId id="267" r:id="rId10"/>
    <p:sldId id="257" r:id="rId11"/>
    <p:sldId id="291" r:id="rId12"/>
    <p:sldId id="301" r:id="rId13"/>
    <p:sldId id="278" r:id="rId14"/>
    <p:sldId id="265" r:id="rId15"/>
    <p:sldId id="281" r:id="rId16"/>
    <p:sldId id="290" r:id="rId17"/>
    <p:sldId id="284" r:id="rId18"/>
    <p:sldId id="277" r:id="rId19"/>
    <p:sldId id="282" r:id="rId20"/>
    <p:sldId id="283" r:id="rId21"/>
    <p:sldId id="285" r:id="rId2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75D7D0-EA13-4778-ACA7-9E2125A2A946}">
          <p14:sldIdLst>
            <p14:sldId id="264"/>
            <p14:sldId id="286"/>
            <p14:sldId id="287"/>
            <p14:sldId id="271"/>
            <p14:sldId id="297"/>
            <p14:sldId id="294"/>
            <p14:sldId id="269"/>
            <p14:sldId id="296"/>
            <p14:sldId id="267"/>
            <p14:sldId id="257"/>
            <p14:sldId id="291"/>
            <p14:sldId id="301"/>
            <p14:sldId id="278"/>
            <p14:sldId id="265"/>
            <p14:sldId id="281"/>
            <p14:sldId id="290"/>
            <p14:sldId id="284"/>
            <p14:sldId id="277"/>
            <p14:sldId id="282"/>
            <p14:sldId id="283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71223" autoAdjust="0"/>
  </p:normalViewPr>
  <p:slideViewPr>
    <p:cSldViewPr>
      <p:cViewPr varScale="1">
        <p:scale>
          <a:sx n="64" d="100"/>
          <a:sy n="64" d="100"/>
        </p:scale>
        <p:origin x="-20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1652 Contamination Notices Issued in 2015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Quarter</a:t>
            </a:r>
            <a:endParaRPr lang="en-US" sz="1800" dirty="0"/>
          </a:p>
        </c:rich>
      </c:tx>
      <c:layout>
        <c:manualLayout>
          <c:xMode val="edge"/>
          <c:yMode val="edge"/>
          <c:x val="9.6129559179597077E-2"/>
          <c:y val="1.882701351239142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quadrant!$E$26:$E$29</c:f>
              <c:strCache>
                <c:ptCount val="4"/>
                <c:pt idx="0">
                  <c:v>North East</c:v>
                </c:pt>
                <c:pt idx="1">
                  <c:v>North West</c:v>
                </c:pt>
                <c:pt idx="2">
                  <c:v>South East</c:v>
                </c:pt>
                <c:pt idx="3">
                  <c:v>South West</c:v>
                </c:pt>
              </c:strCache>
            </c:strRef>
          </c:cat>
          <c:val>
            <c:numRef>
              <c:f>quadrant!$F$26:$F$29</c:f>
              <c:numCache>
                <c:formatCode>General</c:formatCode>
                <c:ptCount val="4"/>
                <c:pt idx="0">
                  <c:v>103</c:v>
                </c:pt>
                <c:pt idx="1">
                  <c:v>484</c:v>
                </c:pt>
                <c:pt idx="2">
                  <c:v>271</c:v>
                </c:pt>
                <c:pt idx="3">
                  <c:v>794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642FC-E199-4910-8D47-AEBDE2E6373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8E9A4-5AFF-4ED5-BC9B-7A9CB7669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22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5F894B4-B812-43DC-B1F3-3AB71658C56A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BBEE5C6-8838-45BE-8768-92E7E8AB1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2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E5C6-8838-45BE-8768-92E7E8AB19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75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**Contamination Map</a:t>
            </a:r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Contamination Notices are then tracked on a monthly basis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This Information</a:t>
            </a:r>
            <a:r>
              <a:rPr lang="en-US" baseline="0" dirty="0" smtClean="0"/>
              <a:t> is used  to focus education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Recycling team and other collection staff, Hand delivers recycling information to each home that has been TAGGED for Contamination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E5C6-8838-45BE-8768-92E7E8AB19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4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Quarterly</a:t>
            </a:r>
            <a:r>
              <a:rPr lang="en-US" baseline="0" dirty="0" smtClean="0"/>
              <a:t> reports are created for Management review and </a:t>
            </a:r>
          </a:p>
          <a:p>
            <a:r>
              <a:rPr lang="en-US" baseline="0" dirty="0" smtClean="0"/>
              <a:t>Strategic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E5C6-8838-45BE-8768-92E7E8AB19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2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E5C6-8838-45BE-8768-92E7E8AB19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81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KAB and </a:t>
            </a:r>
            <a:r>
              <a:rPr lang="en-US" dirty="0" err="1" smtClean="0"/>
              <a:t>CHaRM</a:t>
            </a:r>
            <a:endParaRPr lang="en-US" dirty="0" smtClean="0"/>
          </a:p>
          <a:p>
            <a:r>
              <a:rPr lang="en-US" dirty="0" smtClean="0"/>
              <a:t>Senior Centers</a:t>
            </a:r>
          </a:p>
          <a:p>
            <a:r>
              <a:rPr lang="en-US" dirty="0" smtClean="0"/>
              <a:t>Community Events (Festivals, Back to School, Music), </a:t>
            </a:r>
          </a:p>
          <a:p>
            <a:r>
              <a:rPr lang="en-US" dirty="0" smtClean="0"/>
              <a:t>Neighborhood Association Newsletters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E5C6-8838-45BE-8768-92E7E8AB19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47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Distributed by</a:t>
            </a:r>
            <a:r>
              <a:rPr lang="en-US" baseline="0" dirty="0" smtClean="0"/>
              <a:t> R</a:t>
            </a:r>
            <a:r>
              <a:rPr lang="en-US" dirty="0" smtClean="0"/>
              <a:t>ecycling Team</a:t>
            </a:r>
            <a:r>
              <a:rPr lang="en-US" baseline="0" dirty="0" smtClean="0"/>
              <a:t> to Citizens Flagged for having contaminated Loads</a:t>
            </a:r>
          </a:p>
          <a:p>
            <a:r>
              <a:rPr lang="en-US" baseline="0" dirty="0" smtClean="0"/>
              <a:t>-Details Do’s and Don’ts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-Advertise the 3</a:t>
            </a:r>
            <a:r>
              <a:rPr lang="en-US" baseline="30000" dirty="0" smtClean="0"/>
              <a:t>rd</a:t>
            </a:r>
            <a:r>
              <a:rPr lang="en-US" baseline="0" dirty="0" smtClean="0"/>
              <a:t> Saturday  Recycling Event- Mall West End  (FREE)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TEXTILES, TIRES, E-WASTE, PAPER SHREDDING, 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 PLASTIC BAGS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CLEAN DRY MATERIAL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E5C6-8838-45BE-8768-92E7E8AB19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95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recycling Information –</a:t>
            </a:r>
            <a:r>
              <a:rPr lang="en-US" baseline="0" dirty="0" smtClean="0"/>
              <a:t> Clear, Color Coded recycling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E5C6-8838-45BE-8768-92E7E8AB19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33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Facebook, City Website</a:t>
            </a:r>
          </a:p>
          <a:p>
            <a:r>
              <a:rPr lang="en-US" dirty="0" smtClean="0"/>
              <a:t>TV</a:t>
            </a:r>
            <a:r>
              <a:rPr lang="en-US" baseline="0" dirty="0" smtClean="0"/>
              <a:t> &amp; Radio- interviews and features</a:t>
            </a:r>
            <a:endParaRPr lang="en-US" dirty="0" smtClean="0"/>
          </a:p>
          <a:p>
            <a:r>
              <a:rPr lang="en-US" dirty="0" smtClean="0"/>
              <a:t>Bookmarks, Handouts</a:t>
            </a:r>
          </a:p>
          <a:p>
            <a:r>
              <a:rPr lang="en-US" dirty="0" smtClean="0"/>
              <a:t>Recycling Event Flyers</a:t>
            </a:r>
          </a:p>
          <a:p>
            <a:r>
              <a:rPr lang="en-US" dirty="0" smtClean="0"/>
              <a:t>Recycling Do’s &amp; Don’ts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E5C6-8838-45BE-8768-92E7E8AB19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57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MOST CURRENT RECYCLING</a:t>
            </a:r>
            <a:r>
              <a:rPr lang="en-US" baseline="0" dirty="0" smtClean="0"/>
              <a:t> VENTURE- Incentivized Recycling Program began with a Pilot Program in 2009</a:t>
            </a:r>
          </a:p>
          <a:p>
            <a:endParaRPr lang="en-US" dirty="0" smtClean="0"/>
          </a:p>
          <a:p>
            <a:r>
              <a:rPr lang="en-US" dirty="0" smtClean="0"/>
              <a:t>Pilot</a:t>
            </a:r>
            <a:r>
              <a:rPr lang="en-US" baseline="0" dirty="0" smtClean="0"/>
              <a:t> Incentivized Recycling Program- 2009</a:t>
            </a:r>
          </a:p>
          <a:p>
            <a:r>
              <a:rPr lang="en-US" dirty="0" smtClean="0"/>
              <a:t>~25,000 residents in partnership with Coke (paid for containers), </a:t>
            </a:r>
          </a:p>
          <a:p>
            <a:r>
              <a:rPr lang="en-US" dirty="0" smtClean="0"/>
              <a:t>Rebates from recycling helped pay for the containers, </a:t>
            </a:r>
          </a:p>
          <a:p>
            <a:r>
              <a:rPr lang="en-US" dirty="0" smtClean="0"/>
              <a:t>Split around the city in small areas, </a:t>
            </a:r>
          </a:p>
          <a:p>
            <a:r>
              <a:rPr lang="en-US" dirty="0" smtClean="0"/>
              <a:t>Each Council District contained Incentivized routes </a:t>
            </a:r>
          </a:p>
          <a:p>
            <a:r>
              <a:rPr lang="en-US" dirty="0" smtClean="0"/>
              <a:t>Pilot</a:t>
            </a:r>
            <a:r>
              <a:rPr lang="en-US" baseline="0" dirty="0" smtClean="0"/>
              <a:t> </a:t>
            </a:r>
            <a:r>
              <a:rPr lang="en-US" dirty="0" smtClean="0"/>
              <a:t>dissolved in 2014 (processor went out of business) </a:t>
            </a:r>
          </a:p>
          <a:p>
            <a:r>
              <a:rPr lang="en-US" dirty="0" smtClean="0"/>
              <a:t>In hopes of reaching citizens that do not currently recycle, COA</a:t>
            </a:r>
            <a:r>
              <a:rPr lang="en-US" baseline="0" dirty="0" smtClean="0"/>
              <a:t> is Implementing a Citywide In</a:t>
            </a:r>
            <a:r>
              <a:rPr lang="en-US" dirty="0" smtClean="0"/>
              <a:t>centivized Recycling program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E5C6-8838-45BE-8768-92E7E8AB19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92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STEP-</a:t>
            </a:r>
          </a:p>
          <a:p>
            <a:r>
              <a:rPr lang="en-US" dirty="0" smtClean="0"/>
              <a:t>Citywide Implementation of the Incentivized Recycling Program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All Single</a:t>
            </a:r>
            <a:r>
              <a:rPr lang="en-US" baseline="0" dirty="0" smtClean="0"/>
              <a:t> Family Residents in Atlanta will be eligible to Receive Incentives for Recycling </a:t>
            </a:r>
          </a:p>
          <a:p>
            <a:r>
              <a:rPr lang="en-US" dirty="0" smtClean="0"/>
              <a:t>Increase</a:t>
            </a:r>
            <a:r>
              <a:rPr lang="en-US" baseline="0" dirty="0" smtClean="0"/>
              <a:t> Recycling Awareness, Increase Participation- influence non-recyclers to RECYCLE!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E5C6-8838-45BE-8768-92E7E8AB19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39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-Recycle</a:t>
            </a:r>
            <a:r>
              <a:rPr lang="en-US" baseline="0" dirty="0" smtClean="0"/>
              <a:t> Perks was awarded the contract</a:t>
            </a:r>
          </a:p>
          <a:p>
            <a:r>
              <a:rPr lang="en-US" baseline="0" dirty="0" smtClean="0"/>
              <a:t>-Worked closely to streamline the message, inform COA Citizens</a:t>
            </a:r>
            <a:endParaRPr lang="en-US" dirty="0" smtClean="0"/>
          </a:p>
          <a:p>
            <a:r>
              <a:rPr lang="en-US" dirty="0" smtClean="0"/>
              <a:t>-Next Up Bill Dempsey</a:t>
            </a:r>
            <a:r>
              <a:rPr lang="en-US" baseline="0" dirty="0" smtClean="0"/>
              <a:t>, President of Recycle Perks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E5C6-8838-45BE-8768-92E7E8AB19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aseline="0" dirty="0" smtClean="0"/>
              <a:t>   Increase Landfill Diversion</a:t>
            </a:r>
          </a:p>
          <a:p>
            <a:r>
              <a:rPr lang="en-US" baseline="0" dirty="0" smtClean="0"/>
              <a:t>-   </a:t>
            </a:r>
            <a:r>
              <a:rPr lang="en-US" dirty="0" smtClean="0"/>
              <a:t>Give Recyclables A Second Life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Introduce New Recycling Initiatives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*4</a:t>
            </a:r>
            <a:r>
              <a:rPr lang="en-US" baseline="0" dirty="0" smtClean="0"/>
              <a:t> YEARS AGO  COA HAD LITTLE TO NO RECYLING EDUCATION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E5C6-8838-45BE-8768-92E7E8AB19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99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E5C6-8838-45BE-8768-92E7E8AB19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02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E5C6-8838-45BE-8768-92E7E8AB19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42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 Goals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Recycle more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Increase participation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Educate on proper recycling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TO ACHIEVE THESE RECYCLING GOALS , the COA has implemented the following initiatives (next)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E5C6-8838-45BE-8768-92E7E8AB19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1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CARTLANTA distribution To all residence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3rd Saturday</a:t>
            </a:r>
            <a:r>
              <a:rPr lang="en-US" baseline="0" dirty="0" smtClean="0"/>
              <a:t> Mall West End (tires, Paper, Textiles, e-waste)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PARTNERSHIP:</a:t>
            </a:r>
          </a:p>
          <a:p>
            <a:r>
              <a:rPr lang="en-US" dirty="0" smtClean="0"/>
              <a:t>KAB – Keep Atlanta Beautiful (KAB director with duel reporting to support the board, community and COA)</a:t>
            </a:r>
          </a:p>
          <a:p>
            <a:r>
              <a:rPr lang="en-US" dirty="0" smtClean="0"/>
              <a:t>Charm-Center for Hard to Recycle Material – Operated by  LIVE THRIVE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E5C6-8838-45BE-8768-92E7E8AB19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9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PROGRESS-</a:t>
            </a:r>
          </a:p>
          <a:p>
            <a:r>
              <a:rPr lang="en-US" dirty="0" smtClean="0"/>
              <a:t>-Remove all desk-side trash cans</a:t>
            </a:r>
            <a:r>
              <a:rPr lang="en-US" baseline="0" dirty="0" smtClean="0"/>
              <a:t> and replaced them with recycling bins.</a:t>
            </a:r>
            <a:endParaRPr lang="en-US" dirty="0" smtClean="0"/>
          </a:p>
          <a:p>
            <a:r>
              <a:rPr lang="en-US" dirty="0" smtClean="0"/>
              <a:t>-96 gallon Bins Distributed to City Facilities – Courts, Police Fire, Parks and DWM</a:t>
            </a:r>
          </a:p>
          <a:p>
            <a:r>
              <a:rPr lang="en-US" dirty="0" smtClean="0"/>
              <a:t>-Floor By Floor Competition</a:t>
            </a:r>
            <a:r>
              <a:rPr lang="en-US" baseline="0" dirty="0" smtClean="0"/>
              <a:t> – to recycle the most. The winner received a dessert social, plaque and recognition during 2015 Earth Day Celebration</a:t>
            </a:r>
          </a:p>
          <a:p>
            <a:r>
              <a:rPr lang="en-US" baseline="0" dirty="0" smtClean="0"/>
              <a:t>- Monthly Recycling event- Featuring one type of acceptable recyclable material per month- reuse options</a:t>
            </a:r>
            <a:endParaRPr lang="en-US" dirty="0" smtClean="0"/>
          </a:p>
          <a:p>
            <a:r>
              <a:rPr lang="en-US" dirty="0" smtClean="0"/>
              <a:t>-Internal Recycling Ambassador Program- Each</a:t>
            </a:r>
            <a:r>
              <a:rPr lang="en-US" baseline="0" dirty="0" smtClean="0"/>
              <a:t> department selects an ambassador to champion internal recycling</a:t>
            </a:r>
          </a:p>
          <a:p>
            <a:r>
              <a:rPr lang="en-US" baseline="0" dirty="0" smtClean="0"/>
              <a:t>	and assist in bin distribution and education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E5C6-8838-45BE-8768-92E7E8AB19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66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COAs Most N</a:t>
            </a:r>
            <a:r>
              <a:rPr lang="en-US" baseline="0" dirty="0" smtClean="0"/>
              <a:t>otable Recycling Initiatives was CARTLANTA-</a:t>
            </a:r>
            <a:endParaRPr lang="en-US" dirty="0" smtClean="0"/>
          </a:p>
          <a:p>
            <a:r>
              <a:rPr lang="en-US" dirty="0" smtClean="0"/>
              <a:t>Distributed 96-gallon blue recycling bins the (2 months) September 1</a:t>
            </a:r>
            <a:r>
              <a:rPr lang="en-US" baseline="30000" dirty="0" smtClean="0"/>
              <a:t>st</a:t>
            </a:r>
            <a:r>
              <a:rPr lang="en-US" dirty="0" smtClean="0"/>
              <a:t> 2012 and October 30, 2012. </a:t>
            </a:r>
          </a:p>
          <a:p>
            <a:endParaRPr lang="en-US" dirty="0" smtClean="0"/>
          </a:p>
          <a:p>
            <a:r>
              <a:rPr lang="en-US" dirty="0" smtClean="0"/>
              <a:t>PLAN: 	Outreach and Education Efforts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	Press Conference, Press Releases,</a:t>
            </a:r>
            <a:r>
              <a:rPr lang="en-US" baseline="0" dirty="0" smtClean="0"/>
              <a:t> </a:t>
            </a:r>
            <a:r>
              <a:rPr lang="en-US" dirty="0" smtClean="0"/>
              <a:t>Press Kit,</a:t>
            </a:r>
            <a:r>
              <a:rPr lang="en-US" baseline="0" dirty="0" smtClean="0"/>
              <a:t> </a:t>
            </a:r>
            <a:r>
              <a:rPr lang="en-US" dirty="0" smtClean="0"/>
              <a:t>Social Media/Online,</a:t>
            </a:r>
            <a:r>
              <a:rPr lang="en-US" baseline="0" dirty="0" smtClean="0"/>
              <a:t> </a:t>
            </a:r>
            <a:r>
              <a:rPr lang="en-US" dirty="0" smtClean="0"/>
              <a:t>Educational materials, e.g. brochures,</a:t>
            </a:r>
            <a:r>
              <a:rPr lang="en-US" baseline="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	</a:t>
            </a:r>
            <a:r>
              <a:rPr lang="en-US" dirty="0" smtClean="0"/>
              <a:t>Promotional Items, e.g. recyclable bags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Issue: 	Blanket distribution of 96 gallon bin cause total confusion.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	lack of communication</a:t>
            </a:r>
            <a:r>
              <a:rPr lang="en-US" baseline="0" dirty="0" smtClean="0"/>
              <a:t>, led to </a:t>
            </a:r>
            <a:r>
              <a:rPr lang="en-US" dirty="0" smtClean="0"/>
              <a:t>Increased</a:t>
            </a:r>
            <a:r>
              <a:rPr lang="en-US" baseline="0" dirty="0" smtClean="0"/>
              <a:t> Contamination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E5C6-8838-45BE-8768-92E7E8AB19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CARTLANTA  Launch- Blanket Distribution, Poor Communication , education   </a:t>
            </a:r>
          </a:p>
          <a:p>
            <a:endParaRPr lang="en-US" dirty="0" smtClean="0"/>
          </a:p>
          <a:p>
            <a:r>
              <a:rPr lang="en-US" dirty="0" smtClean="0"/>
              <a:t>Contamination - </a:t>
            </a:r>
          </a:p>
          <a:p>
            <a:endParaRPr lang="en-US" dirty="0" smtClean="0"/>
          </a:p>
          <a:p>
            <a:r>
              <a:rPr lang="en-US" dirty="0" smtClean="0"/>
              <a:t>Lack of Education- citizens were not adequately i</a:t>
            </a:r>
            <a:r>
              <a:rPr lang="en-US" baseline="0" dirty="0" smtClean="0"/>
              <a:t>nformed on the importance of recycling properly</a:t>
            </a:r>
          </a:p>
          <a:p>
            <a:endParaRPr lang="en-US" dirty="0" smtClean="0"/>
          </a:p>
          <a:p>
            <a:r>
              <a:rPr lang="en-US" dirty="0" smtClean="0"/>
              <a:t>Data Tracking- Poor tracking</a:t>
            </a:r>
            <a:r>
              <a:rPr lang="en-US" baseline="0" dirty="0" smtClean="0"/>
              <a:t> of internal number, no clear system for reporting multi-family recycling tonnage</a:t>
            </a:r>
            <a:endParaRPr lang="en-US" dirty="0" smtClean="0"/>
          </a:p>
          <a:p>
            <a:r>
              <a:rPr lang="en-US" dirty="0" smtClean="0"/>
              <a:t>	Bin Locations not documented made for difficult data</a:t>
            </a:r>
            <a:r>
              <a:rPr lang="en-US" baseline="0" dirty="0" smtClean="0"/>
              <a:t> tracking</a:t>
            </a:r>
          </a:p>
          <a:p>
            <a:endParaRPr lang="en-US" sz="900" dirty="0" smtClean="0"/>
          </a:p>
          <a:p>
            <a:r>
              <a:rPr lang="en-US" dirty="0" smtClean="0"/>
              <a:t>Enforcement – unable</a:t>
            </a:r>
            <a:r>
              <a:rPr lang="en-US" baseline="0" dirty="0" smtClean="0"/>
              <a:t> to enforce contamination, no fines, unclear ordinances </a:t>
            </a:r>
            <a:endParaRPr lang="en-US" dirty="0" smtClean="0"/>
          </a:p>
          <a:p>
            <a:endParaRPr lang="en-US" sz="900" dirty="0" smtClean="0"/>
          </a:p>
          <a:p>
            <a:r>
              <a:rPr lang="en-US" dirty="0" smtClean="0"/>
              <a:t>Issues</a:t>
            </a:r>
          </a:p>
          <a:p>
            <a:r>
              <a:rPr lang="en-US" dirty="0" smtClean="0"/>
              <a:t>	High level of contamination in recycling carts/used as trash cans in certain areas of the city </a:t>
            </a:r>
          </a:p>
          <a:p>
            <a:r>
              <a:rPr lang="en-US" dirty="0" smtClean="0"/>
              <a:t>	City Code for recycling is lacking enforcement and concrete repercussions </a:t>
            </a:r>
          </a:p>
          <a:p>
            <a:r>
              <a:rPr lang="en-US" dirty="0" smtClean="0"/>
              <a:t>	City support is needed to educate more residents in the targeted areas </a:t>
            </a:r>
          </a:p>
          <a:p>
            <a:endParaRPr lang="en-US" dirty="0" smtClean="0"/>
          </a:p>
          <a:p>
            <a:r>
              <a:rPr lang="en-US" dirty="0" smtClean="0"/>
              <a:t>Objectives</a:t>
            </a:r>
          </a:p>
          <a:p>
            <a:r>
              <a:rPr lang="en-US" dirty="0" smtClean="0"/>
              <a:t>	Identify and educate residents who have contaminated recycling</a:t>
            </a:r>
          </a:p>
          <a:p>
            <a:r>
              <a:rPr lang="en-US" dirty="0" smtClean="0"/>
              <a:t>	Utilize a variety of messaging vehicles to reach residents in targeted areas </a:t>
            </a:r>
          </a:p>
          <a:p>
            <a:r>
              <a:rPr lang="en-US" dirty="0" smtClean="0"/>
              <a:t>	Continue to educate all city of Atlanta residents about the recycling program and its benefits </a:t>
            </a:r>
          </a:p>
          <a:p>
            <a:endParaRPr lang="en-US" dirty="0" smtClean="0"/>
          </a:p>
          <a:p>
            <a:r>
              <a:rPr lang="en-US" smtClean="0"/>
              <a:t>Communications </a:t>
            </a:r>
            <a:endParaRPr lang="en-US" dirty="0" smtClean="0"/>
          </a:p>
          <a:p>
            <a:r>
              <a:rPr lang="en-US" dirty="0" smtClean="0"/>
              <a:t>	Door Hangers and Violation Stickers </a:t>
            </a:r>
          </a:p>
          <a:p>
            <a:r>
              <a:rPr lang="en-US" dirty="0" smtClean="0"/>
              <a:t>o	Solid Waste Operators will issue courtesy tickets (via door hangers) to notify residents of contaminated recycling. Courtesy tickets will also educate residents on proper recycling.</a:t>
            </a:r>
          </a:p>
          <a:p>
            <a:r>
              <a:rPr lang="en-US" dirty="0" smtClean="0"/>
              <a:t>	City Code/Citations</a:t>
            </a:r>
          </a:p>
          <a:p>
            <a:r>
              <a:rPr lang="en-US" dirty="0" smtClean="0"/>
              <a:t>o	Revise City Code to reflect enforcement of community service initially, then fees after repeat notices </a:t>
            </a:r>
          </a:p>
          <a:p>
            <a:r>
              <a:rPr lang="en-US" dirty="0" smtClean="0"/>
              <a:t>o	SWEET Officers will visit residents who have previously received a courtesy ticket for contaminated recycling </a:t>
            </a:r>
          </a:p>
          <a:p>
            <a:r>
              <a:rPr lang="en-US" dirty="0" smtClean="0"/>
              <a:t>	Volunteer Recycling Ambassador Program </a:t>
            </a:r>
          </a:p>
          <a:p>
            <a:r>
              <a:rPr lang="en-US" dirty="0" smtClean="0"/>
              <a:t>o	Ambassadors will continue to be educated about CARTLANTA and trained to speak with residents about proper recycling and its benefits  </a:t>
            </a:r>
          </a:p>
          <a:p>
            <a:r>
              <a:rPr lang="en-US" dirty="0" smtClean="0"/>
              <a:t>	Community Blitz - Police and Fire cadets, DPW (Worker’s Comp employees), and  SWEET Officers will be utilized to be ambassadors to reach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E5C6-8838-45BE-8768-92E7E8AB19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0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Those that recycle</a:t>
            </a:r>
            <a:r>
              <a:rPr lang="en-US" baseline="0" dirty="0" smtClean="0"/>
              <a:t> properly, recycle and LOVE IT. Passion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Others Use recycling bins for 2</a:t>
            </a:r>
            <a:r>
              <a:rPr lang="en-US" baseline="30000" dirty="0" smtClean="0"/>
              <a:t>nd</a:t>
            </a:r>
            <a:r>
              <a:rPr lang="en-US" dirty="0" smtClean="0"/>
              <a:t> trash can</a:t>
            </a:r>
          </a:p>
          <a:p>
            <a:endParaRPr lang="en-US" dirty="0" smtClean="0"/>
          </a:p>
          <a:p>
            <a:r>
              <a:rPr lang="en-US" baseline="0" dirty="0" smtClean="0"/>
              <a:t>Increased contamination = Increase disposal cost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E5C6-8838-45BE-8768-92E7E8AB19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32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an attempt to identify and track high contamination areas</a:t>
            </a:r>
          </a:p>
          <a:p>
            <a:r>
              <a:rPr lang="en-US" dirty="0" smtClean="0"/>
              <a:t>Collectors</a:t>
            </a:r>
            <a:r>
              <a:rPr lang="en-US" baseline="0" dirty="0" smtClean="0"/>
              <a:t> communicate with Code Enforcement who issues “Contamination Notices”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Type of violation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Date, address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Outlines Acceptable &amp; Unacceptable Items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Informs Citizen that Contaminated Loads will be Collected the following Friday.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E5C6-8838-45BE-8768-92E7E8AB19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8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BCE60F3-31F4-4D6A-96BF-E21B460234F2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CA3795B-CD64-4BC9-A6D1-7BA8DD6F678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60F3-31F4-4D6A-96BF-E21B460234F2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95B-CD64-4BC9-A6D1-7BA8DD6F6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60F3-31F4-4D6A-96BF-E21B460234F2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95B-CD64-4BC9-A6D1-7BA8DD6F6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60F3-31F4-4D6A-96BF-E21B460234F2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95B-CD64-4BC9-A6D1-7BA8DD6F6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60F3-31F4-4D6A-96BF-E21B460234F2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95B-CD64-4BC9-A6D1-7BA8DD6F6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60F3-31F4-4D6A-96BF-E21B460234F2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95B-CD64-4BC9-A6D1-7BA8DD6F67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60F3-31F4-4D6A-96BF-E21B460234F2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95B-CD64-4BC9-A6D1-7BA8DD6F6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60F3-31F4-4D6A-96BF-E21B460234F2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95B-CD64-4BC9-A6D1-7BA8DD6F6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60F3-31F4-4D6A-96BF-E21B460234F2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95B-CD64-4BC9-A6D1-7BA8DD6F6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60F3-31F4-4D6A-96BF-E21B460234F2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95B-CD64-4BC9-A6D1-7BA8DD6F678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60F3-31F4-4D6A-96BF-E21B460234F2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95B-CD64-4BC9-A6D1-7BA8DD6F6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F31EF8A-9AF8-4DCD-910E-77F46C0C4E84}" type="datetimeFigureOut">
              <a:rPr lang="en-US" smtClean="0">
                <a:solidFill>
                  <a:prstClr val="black">
                    <a:shade val="50000"/>
                  </a:prstClr>
                </a:solidFill>
                <a:latin typeface="Arial" charset="0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8/19/2015</a:t>
            </a:fld>
            <a:endParaRPr lang="en-US" dirty="0">
              <a:solidFill>
                <a:prstClr val="black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29575E6-5CFB-473C-918C-F930F1A4BEBC}" type="slidenum">
              <a:rPr lang="en-US" smtClean="0">
                <a:solidFill>
                  <a:prstClr val="black">
                    <a:shade val="50000"/>
                  </a:prstClr>
                </a:solidFill>
                <a:latin typeface="Arial" charset="0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lantaga.gov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clipscomb@atlantaga.gov" TargetMode="External"/><Relationship Id="rId4" Type="http://schemas.openxmlformats.org/officeDocument/2006/relationships/hyperlink" Target="http://www.facebook.com/AtlantaPublicWork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2971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CITY OF ATLANTA RECYCLING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Reeling In the Public</a:t>
            </a:r>
            <a:br>
              <a:rPr lang="en-US" dirty="0" smtClean="0"/>
            </a:br>
            <a:r>
              <a:rPr lang="en-US" dirty="0" smtClean="0"/>
              <a:t>Outreach &amp; Education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762000"/>
            <a:ext cx="1447799" cy="145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63"/>
          <p:cNvSpPr>
            <a:spLocks noChangeArrowheads="1"/>
          </p:cNvSpPr>
          <p:nvPr/>
        </p:nvSpPr>
        <p:spPr bwMode="auto">
          <a:xfrm>
            <a:off x="0" y="6410741"/>
            <a:ext cx="9144000" cy="461477"/>
          </a:xfrm>
          <a:prstGeom prst="rect">
            <a:avLst/>
          </a:prstGeom>
          <a:gradFill flip="none" rotWithShape="1">
            <a:gsLst>
              <a:gs pos="9000">
                <a:srgbClr val="427FB2">
                  <a:shade val="30000"/>
                  <a:satMod val="115000"/>
                </a:srgbClr>
              </a:gs>
              <a:gs pos="73000">
                <a:srgbClr val="427FB2">
                  <a:shade val="67500"/>
                  <a:satMod val="115000"/>
                </a:srgbClr>
              </a:gs>
              <a:gs pos="95000">
                <a:srgbClr val="427FB2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44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ktangel 63"/>
          <p:cNvSpPr>
            <a:spLocks noChangeArrowheads="1"/>
          </p:cNvSpPr>
          <p:nvPr/>
        </p:nvSpPr>
        <p:spPr bwMode="auto">
          <a:xfrm>
            <a:off x="0" y="6410741"/>
            <a:ext cx="9144000" cy="461477"/>
          </a:xfrm>
          <a:prstGeom prst="rect">
            <a:avLst/>
          </a:prstGeom>
          <a:gradFill flip="none" rotWithShape="1">
            <a:gsLst>
              <a:gs pos="9000">
                <a:srgbClr val="427FB2">
                  <a:shade val="30000"/>
                  <a:satMod val="115000"/>
                </a:srgbClr>
              </a:gs>
              <a:gs pos="73000">
                <a:srgbClr val="427FB2">
                  <a:shade val="67500"/>
                  <a:satMod val="115000"/>
                </a:srgbClr>
              </a:gs>
              <a:gs pos="95000">
                <a:srgbClr val="427FB2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1028" name="Picture 4" descr="C:\Users\clipscomb\Desktop\Contamination Map May 20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22305"/>
            <a:ext cx="6705600" cy="568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Contamination Notices</a:t>
            </a:r>
            <a:endParaRPr lang="en-US" sz="3600" b="1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9" y="380999"/>
            <a:ext cx="914400" cy="9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3"/>
          <p:cNvSpPr>
            <a:spLocks noChangeArrowheads="1"/>
          </p:cNvSpPr>
          <p:nvPr/>
        </p:nvSpPr>
        <p:spPr bwMode="auto">
          <a:xfrm>
            <a:off x="0" y="6410741"/>
            <a:ext cx="9144000" cy="461477"/>
          </a:xfrm>
          <a:prstGeom prst="rect">
            <a:avLst/>
          </a:prstGeom>
          <a:gradFill flip="none" rotWithShape="1">
            <a:gsLst>
              <a:gs pos="9000">
                <a:srgbClr val="427FB2">
                  <a:shade val="30000"/>
                  <a:satMod val="115000"/>
                </a:srgbClr>
              </a:gs>
              <a:gs pos="73000">
                <a:srgbClr val="427FB2">
                  <a:shade val="67500"/>
                  <a:satMod val="115000"/>
                </a:srgbClr>
              </a:gs>
              <a:gs pos="95000">
                <a:srgbClr val="427FB2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757939"/>
              </p:ext>
            </p:extLst>
          </p:nvPr>
        </p:nvGraphicFramePr>
        <p:xfrm>
          <a:off x="1219200" y="1600200"/>
          <a:ext cx="7467599" cy="4684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71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1304482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Addressing Recycling Issues</a:t>
            </a:r>
            <a:endParaRPr lang="en-US" sz="3600" b="1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474"/>
            <a:ext cx="914400" cy="9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3"/>
          <p:cNvSpPr>
            <a:spLocks noChangeArrowheads="1"/>
          </p:cNvSpPr>
          <p:nvPr/>
        </p:nvSpPr>
        <p:spPr bwMode="auto">
          <a:xfrm>
            <a:off x="0" y="6410741"/>
            <a:ext cx="9144000" cy="461477"/>
          </a:xfrm>
          <a:prstGeom prst="rect">
            <a:avLst/>
          </a:prstGeom>
          <a:gradFill flip="none" rotWithShape="1">
            <a:gsLst>
              <a:gs pos="9000">
                <a:srgbClr val="427FB2">
                  <a:shade val="30000"/>
                  <a:satMod val="115000"/>
                </a:srgbClr>
              </a:gs>
              <a:gs pos="73000">
                <a:srgbClr val="427FB2">
                  <a:shade val="67500"/>
                  <a:satMod val="115000"/>
                </a:srgbClr>
              </a:gs>
              <a:gs pos="95000">
                <a:srgbClr val="427FB2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7046" y="2819400"/>
            <a:ext cx="7109908" cy="3241829"/>
          </a:xfrm>
        </p:spPr>
        <p:txBody>
          <a:bodyPr/>
          <a:lstStyle/>
          <a:p>
            <a:r>
              <a:rPr lang="en-US" dirty="0" smtClean="0"/>
              <a:t>Provide Ongoing Education</a:t>
            </a:r>
          </a:p>
          <a:p>
            <a:r>
              <a:rPr lang="en-US" dirty="0" smtClean="0"/>
              <a:t>Issue Contamination Notices &amp; Tracking</a:t>
            </a:r>
          </a:p>
          <a:p>
            <a:r>
              <a:rPr lang="en-US" dirty="0" smtClean="0"/>
              <a:t>Provide Clear Recycling Information</a:t>
            </a:r>
          </a:p>
          <a:p>
            <a:r>
              <a:rPr lang="en-US" dirty="0" smtClean="0"/>
              <a:t>Provide Incentives for Recycling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4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Provide Multiple Recycling Opportunities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638" y="2743200"/>
            <a:ext cx="7218362" cy="3508977"/>
          </a:xfrm>
        </p:spPr>
        <p:txBody>
          <a:bodyPr/>
          <a:lstStyle/>
          <a:p>
            <a:r>
              <a:rPr lang="en-US" dirty="0" smtClean="0"/>
              <a:t>Incentivized Recycling (Sept. 2015)</a:t>
            </a:r>
          </a:p>
          <a:p>
            <a:r>
              <a:rPr lang="en-US" dirty="0"/>
              <a:t>3</a:t>
            </a:r>
            <a:r>
              <a:rPr lang="en-US" dirty="0" smtClean="0"/>
              <a:t>rd Saturday Monthly Community Events</a:t>
            </a:r>
          </a:p>
          <a:p>
            <a:r>
              <a:rPr lang="en-US" dirty="0" smtClean="0"/>
              <a:t>Attend Neighborhood Planning Unit Meetings (NPUs)</a:t>
            </a:r>
          </a:p>
          <a:p>
            <a:r>
              <a:rPr lang="en-US" dirty="0" smtClean="0"/>
              <a:t>Atlanta Public Schools (APS)</a:t>
            </a:r>
          </a:p>
          <a:p>
            <a:r>
              <a:rPr lang="en-US" dirty="0" smtClean="0"/>
              <a:t>Local Boys and girls Clubs</a:t>
            </a:r>
          </a:p>
          <a:p>
            <a:r>
              <a:rPr lang="en-US" dirty="0" smtClean="0"/>
              <a:t>Library and Recreation Center Visits</a:t>
            </a:r>
          </a:p>
          <a:p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92075"/>
            <a:ext cx="80803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3"/>
          <p:cNvSpPr>
            <a:spLocks noChangeArrowheads="1"/>
          </p:cNvSpPr>
          <p:nvPr/>
        </p:nvSpPr>
        <p:spPr bwMode="auto">
          <a:xfrm>
            <a:off x="0" y="6410741"/>
            <a:ext cx="9144000" cy="461477"/>
          </a:xfrm>
          <a:prstGeom prst="rect">
            <a:avLst/>
          </a:prstGeom>
          <a:gradFill flip="none" rotWithShape="1">
            <a:gsLst>
              <a:gs pos="9000">
                <a:srgbClr val="427FB2">
                  <a:shade val="30000"/>
                  <a:satMod val="115000"/>
                </a:srgbClr>
              </a:gs>
              <a:gs pos="73000">
                <a:srgbClr val="427FB2">
                  <a:shade val="67500"/>
                  <a:satMod val="115000"/>
                </a:srgbClr>
              </a:gs>
              <a:gs pos="95000">
                <a:srgbClr val="427FB2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41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81000"/>
            <a:ext cx="8001000" cy="583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3"/>
          <p:cNvSpPr>
            <a:spLocks noChangeArrowheads="1"/>
          </p:cNvSpPr>
          <p:nvPr/>
        </p:nvSpPr>
        <p:spPr bwMode="auto">
          <a:xfrm>
            <a:off x="0" y="6410741"/>
            <a:ext cx="9144000" cy="461477"/>
          </a:xfrm>
          <a:prstGeom prst="rect">
            <a:avLst/>
          </a:prstGeom>
          <a:gradFill flip="none" rotWithShape="1">
            <a:gsLst>
              <a:gs pos="9000">
                <a:srgbClr val="427FB2">
                  <a:shade val="30000"/>
                  <a:satMod val="115000"/>
                </a:srgbClr>
              </a:gs>
              <a:gs pos="73000">
                <a:srgbClr val="427FB2">
                  <a:shade val="67500"/>
                  <a:satMod val="115000"/>
                </a:srgbClr>
              </a:gs>
              <a:gs pos="95000">
                <a:srgbClr val="427FB2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151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92075"/>
            <a:ext cx="80803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3"/>
          <p:cNvSpPr>
            <a:spLocks noChangeArrowheads="1"/>
          </p:cNvSpPr>
          <p:nvPr/>
        </p:nvSpPr>
        <p:spPr bwMode="auto">
          <a:xfrm>
            <a:off x="0" y="6410741"/>
            <a:ext cx="9144000" cy="461477"/>
          </a:xfrm>
          <a:prstGeom prst="rect">
            <a:avLst/>
          </a:prstGeom>
          <a:gradFill flip="none" rotWithShape="1">
            <a:gsLst>
              <a:gs pos="9000">
                <a:srgbClr val="427FB2">
                  <a:shade val="30000"/>
                  <a:satMod val="115000"/>
                </a:srgbClr>
              </a:gs>
              <a:gs pos="73000">
                <a:srgbClr val="427FB2">
                  <a:shade val="67500"/>
                  <a:satMod val="115000"/>
                </a:srgbClr>
              </a:gs>
              <a:gs pos="95000">
                <a:srgbClr val="427FB2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6" name="Picture 2" descr="C:\Users\clipscomb\AppData\Local\Microsoft\Windows\Temporary Internet Files\Content.Outlook\SBJBM0LY\Cartlanta_Bin_Lab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7111"/>
            <a:ext cx="7283632" cy="55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5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Recycling Outreach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323652"/>
            <a:ext cx="6373009" cy="350897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Social Media</a:t>
            </a:r>
          </a:p>
          <a:p>
            <a:r>
              <a:rPr lang="en-US" dirty="0" smtClean="0"/>
              <a:t>City Water Bill Insert</a:t>
            </a:r>
          </a:p>
          <a:p>
            <a:r>
              <a:rPr lang="en-US" dirty="0" smtClean="0"/>
              <a:t>City Website</a:t>
            </a:r>
          </a:p>
          <a:p>
            <a:r>
              <a:rPr lang="en-US" dirty="0" smtClean="0"/>
              <a:t>Television &amp; Radio </a:t>
            </a:r>
          </a:p>
          <a:p>
            <a:r>
              <a:rPr lang="en-US" dirty="0" smtClean="0"/>
              <a:t>Recycling </a:t>
            </a:r>
            <a:r>
              <a:rPr lang="en-US" dirty="0"/>
              <a:t>Ambassador Volunteer Program</a:t>
            </a:r>
          </a:p>
          <a:p>
            <a:pPr marL="6858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ktangel 63"/>
          <p:cNvSpPr>
            <a:spLocks noChangeArrowheads="1"/>
          </p:cNvSpPr>
          <p:nvPr/>
        </p:nvSpPr>
        <p:spPr bwMode="auto">
          <a:xfrm>
            <a:off x="0" y="6410741"/>
            <a:ext cx="9144000" cy="461477"/>
          </a:xfrm>
          <a:prstGeom prst="rect">
            <a:avLst/>
          </a:prstGeom>
          <a:gradFill flip="none" rotWithShape="1">
            <a:gsLst>
              <a:gs pos="9000">
                <a:srgbClr val="427FB2">
                  <a:shade val="30000"/>
                  <a:satMod val="115000"/>
                </a:srgbClr>
              </a:gs>
              <a:gs pos="73000">
                <a:srgbClr val="427FB2">
                  <a:shade val="67500"/>
                  <a:satMod val="115000"/>
                </a:srgbClr>
              </a:gs>
              <a:gs pos="95000">
                <a:srgbClr val="427FB2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0999"/>
            <a:ext cx="914400" cy="9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2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Incentivized Recycling Pilot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667000"/>
            <a:ext cx="6777317" cy="3165629"/>
          </a:xfrm>
        </p:spPr>
        <p:txBody>
          <a:bodyPr/>
          <a:lstStyle/>
          <a:p>
            <a:r>
              <a:rPr lang="en-US" dirty="0" smtClean="0"/>
              <a:t>2009- 2014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Pilot </a:t>
            </a:r>
            <a:r>
              <a:rPr lang="en-US" dirty="0"/>
              <a:t>Program for 25,000 </a:t>
            </a:r>
            <a:r>
              <a:rPr lang="en-US" dirty="0" smtClean="0"/>
              <a:t>Residents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Scattered Distribution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Inefficient Collection Routes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Poor Data Tracking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14400" cy="105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3"/>
          <p:cNvSpPr>
            <a:spLocks noChangeArrowheads="1"/>
          </p:cNvSpPr>
          <p:nvPr/>
        </p:nvSpPr>
        <p:spPr bwMode="auto">
          <a:xfrm>
            <a:off x="0" y="6410741"/>
            <a:ext cx="9144000" cy="461477"/>
          </a:xfrm>
          <a:prstGeom prst="rect">
            <a:avLst/>
          </a:prstGeom>
          <a:gradFill flip="none" rotWithShape="1">
            <a:gsLst>
              <a:gs pos="9000">
                <a:srgbClr val="427FB2">
                  <a:shade val="30000"/>
                  <a:satMod val="115000"/>
                </a:srgbClr>
              </a:gs>
              <a:gs pos="73000">
                <a:srgbClr val="427FB2">
                  <a:shade val="67500"/>
                  <a:satMod val="115000"/>
                </a:srgbClr>
              </a:gs>
              <a:gs pos="95000">
                <a:srgbClr val="427FB2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56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Incentivized Recycling Full Implementation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90800"/>
            <a:ext cx="7414708" cy="3241829"/>
          </a:xfrm>
        </p:spPr>
        <p:txBody>
          <a:bodyPr/>
          <a:lstStyle/>
          <a:p>
            <a:r>
              <a:rPr lang="en-US" dirty="0" smtClean="0"/>
              <a:t>Recycle Perks- Service Provider</a:t>
            </a:r>
          </a:p>
          <a:p>
            <a:r>
              <a:rPr lang="en-US" dirty="0" smtClean="0"/>
              <a:t>September 2015 Inception</a:t>
            </a:r>
          </a:p>
          <a:p>
            <a:r>
              <a:rPr lang="en-US" dirty="0" smtClean="0"/>
              <a:t>Available to all 96,000 Single Family Residents</a:t>
            </a: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92075"/>
            <a:ext cx="80803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3"/>
          <p:cNvSpPr>
            <a:spLocks noChangeArrowheads="1"/>
          </p:cNvSpPr>
          <p:nvPr/>
        </p:nvSpPr>
        <p:spPr bwMode="auto">
          <a:xfrm>
            <a:off x="0" y="6410741"/>
            <a:ext cx="9144000" cy="461477"/>
          </a:xfrm>
          <a:prstGeom prst="rect">
            <a:avLst/>
          </a:prstGeom>
          <a:gradFill flip="none" rotWithShape="1">
            <a:gsLst>
              <a:gs pos="9000">
                <a:srgbClr val="427FB2">
                  <a:shade val="30000"/>
                  <a:satMod val="115000"/>
                </a:srgbClr>
              </a:gs>
              <a:gs pos="73000">
                <a:srgbClr val="427FB2">
                  <a:shade val="67500"/>
                  <a:satMod val="115000"/>
                </a:srgbClr>
              </a:gs>
              <a:gs pos="95000">
                <a:srgbClr val="427FB2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26995"/>
            <a:ext cx="3493560" cy="198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media.cmgdigital.com/shared/img/photos/2012/09/27/3f/d3/CouponClipp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26994"/>
            <a:ext cx="3124200" cy="17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419600" y="5341395"/>
            <a:ext cx="13716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92075"/>
            <a:ext cx="80803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3"/>
          <p:cNvSpPr>
            <a:spLocks noChangeArrowheads="1"/>
          </p:cNvSpPr>
          <p:nvPr/>
        </p:nvSpPr>
        <p:spPr bwMode="auto">
          <a:xfrm>
            <a:off x="0" y="6410741"/>
            <a:ext cx="9144000" cy="461477"/>
          </a:xfrm>
          <a:prstGeom prst="rect">
            <a:avLst/>
          </a:prstGeom>
          <a:gradFill flip="none" rotWithShape="1">
            <a:gsLst>
              <a:gs pos="9000">
                <a:srgbClr val="427FB2">
                  <a:shade val="30000"/>
                  <a:satMod val="115000"/>
                </a:srgbClr>
              </a:gs>
              <a:gs pos="73000">
                <a:srgbClr val="427FB2">
                  <a:shade val="67500"/>
                  <a:satMod val="115000"/>
                </a:srgbClr>
              </a:gs>
              <a:gs pos="95000">
                <a:srgbClr val="427FB2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7162800" cy="234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7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974" y="1752600"/>
            <a:ext cx="7924800" cy="72493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City </a:t>
            </a:r>
            <a:r>
              <a:rPr lang="en-US" sz="3600" b="1" dirty="0"/>
              <a:t>of Atlanta </a:t>
            </a:r>
            <a:r>
              <a:rPr lang="en-US" sz="3600" b="1" dirty="0" smtClean="0"/>
              <a:t>Recycling Program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146" y="2679079"/>
            <a:ext cx="7581900" cy="289028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   Promotes Waste Reduction</a:t>
            </a:r>
            <a:endParaRPr lang="en-US" dirty="0"/>
          </a:p>
          <a:p>
            <a:r>
              <a:rPr lang="en-US" dirty="0" smtClean="0"/>
              <a:t>   Evaluate Existing Waste Reduction Methods      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  &amp; Recycling Programs</a:t>
            </a:r>
            <a:endParaRPr lang="en-US" dirty="0"/>
          </a:p>
          <a:p>
            <a:r>
              <a:rPr lang="en-US" dirty="0"/>
              <a:t>   </a:t>
            </a:r>
            <a:r>
              <a:rPr lang="en-US" dirty="0" smtClean="0"/>
              <a:t>Provide Recycling Opportunities &amp;  </a:t>
            </a:r>
          </a:p>
          <a:p>
            <a:pPr marL="68580" indent="0">
              <a:buNone/>
            </a:pPr>
            <a:r>
              <a:rPr lang="en-US" dirty="0" smtClean="0"/>
              <a:t>      Education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26" y="381000"/>
            <a:ext cx="917682" cy="95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63"/>
          <p:cNvSpPr>
            <a:spLocks noChangeArrowheads="1"/>
          </p:cNvSpPr>
          <p:nvPr/>
        </p:nvSpPr>
        <p:spPr bwMode="auto">
          <a:xfrm>
            <a:off x="0" y="6410741"/>
            <a:ext cx="9144000" cy="461477"/>
          </a:xfrm>
          <a:prstGeom prst="rect">
            <a:avLst/>
          </a:prstGeom>
          <a:gradFill flip="none" rotWithShape="1">
            <a:gsLst>
              <a:gs pos="9000">
                <a:srgbClr val="427FB2">
                  <a:shade val="30000"/>
                  <a:satMod val="115000"/>
                </a:srgbClr>
              </a:gs>
              <a:gs pos="73000">
                <a:srgbClr val="427FB2">
                  <a:shade val="67500"/>
                  <a:satMod val="115000"/>
                </a:srgbClr>
              </a:gs>
              <a:gs pos="95000">
                <a:srgbClr val="427FB2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199" y="5493166"/>
            <a:ext cx="91757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2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1371600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QUESTIONS?</a:t>
            </a:r>
            <a:endParaRPr lang="en-US" b="1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803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3"/>
          <p:cNvSpPr>
            <a:spLocks noChangeArrowheads="1"/>
          </p:cNvSpPr>
          <p:nvPr/>
        </p:nvSpPr>
        <p:spPr bwMode="auto">
          <a:xfrm>
            <a:off x="0" y="6410741"/>
            <a:ext cx="9144000" cy="461477"/>
          </a:xfrm>
          <a:prstGeom prst="rect">
            <a:avLst/>
          </a:prstGeom>
          <a:gradFill flip="none" rotWithShape="1">
            <a:gsLst>
              <a:gs pos="9000">
                <a:srgbClr val="427FB2">
                  <a:shade val="30000"/>
                  <a:satMod val="115000"/>
                </a:srgbClr>
              </a:gs>
              <a:gs pos="73000">
                <a:srgbClr val="427FB2">
                  <a:shade val="67500"/>
                  <a:satMod val="115000"/>
                </a:srgbClr>
              </a:gs>
              <a:gs pos="95000">
                <a:srgbClr val="427FB2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6" name="Picture 2" descr="C:\Users\clipscomb\AppData\Local\Microsoft\Windows\Temporary Internet Files\Content.Outlook\SBJBM0LY\11403093_968647186520316_2204099510111536417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90" y="2853397"/>
            <a:ext cx="4862220" cy="356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4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003829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dirty="0"/>
              <a:t>CITY OF </a:t>
            </a:r>
            <a:r>
              <a:rPr lang="en-US" dirty="0" smtClean="0"/>
              <a:t>ATLANTA</a:t>
            </a:r>
          </a:p>
          <a:p>
            <a:pPr marL="68580" indent="0">
              <a:buNone/>
            </a:pPr>
            <a:r>
              <a:rPr lang="en-US" dirty="0" smtClean="0"/>
              <a:t>Department of Public Work</a:t>
            </a:r>
          </a:p>
          <a:p>
            <a:pPr marL="68580" indent="0">
              <a:buNone/>
            </a:pPr>
            <a:r>
              <a:rPr lang="en-US" dirty="0" smtClean="0"/>
              <a:t>Solid Waste Services</a:t>
            </a:r>
            <a:endParaRPr lang="en-US" dirty="0"/>
          </a:p>
          <a:p>
            <a:pPr marL="68580" indent="0">
              <a:buNone/>
            </a:pPr>
            <a:r>
              <a:rPr lang="en-US" dirty="0" smtClean="0">
                <a:hlinkClick r:id="rId3"/>
              </a:rPr>
              <a:t>www.atlantaga.gov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>
                <a:hlinkClick r:id="rId4"/>
              </a:rPr>
              <a:t>www.facebook.com/AtlantaPublicWorks</a:t>
            </a: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Carla Lipscomb</a:t>
            </a:r>
          </a:p>
          <a:p>
            <a:pPr marL="68580" indent="0">
              <a:buNone/>
            </a:pPr>
            <a:r>
              <a:rPr lang="en-US" dirty="0" smtClean="0"/>
              <a:t>Public Works Manager Sr.</a:t>
            </a:r>
          </a:p>
          <a:p>
            <a:pPr marL="68580" indent="0">
              <a:buNone/>
            </a:pPr>
            <a:r>
              <a:rPr lang="en-US" dirty="0" smtClean="0">
                <a:hlinkClick r:id="rId5"/>
              </a:rPr>
              <a:t>clipscomb@atlantaga.gov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(404) 330-6240</a:t>
            </a: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854"/>
            <a:ext cx="80803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3"/>
          <p:cNvSpPr>
            <a:spLocks noChangeArrowheads="1"/>
          </p:cNvSpPr>
          <p:nvPr/>
        </p:nvSpPr>
        <p:spPr bwMode="auto">
          <a:xfrm>
            <a:off x="0" y="6410741"/>
            <a:ext cx="9144000" cy="461477"/>
          </a:xfrm>
          <a:prstGeom prst="rect">
            <a:avLst/>
          </a:prstGeom>
          <a:gradFill flip="none" rotWithShape="1">
            <a:gsLst>
              <a:gs pos="9000">
                <a:srgbClr val="427FB2">
                  <a:shade val="30000"/>
                  <a:satMod val="115000"/>
                </a:srgbClr>
              </a:gs>
              <a:gs pos="73000">
                <a:srgbClr val="427FB2">
                  <a:shade val="67500"/>
                  <a:satMod val="115000"/>
                </a:srgbClr>
              </a:gs>
              <a:gs pos="95000">
                <a:srgbClr val="427FB2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93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Recycling Objectives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638" y="2209800"/>
            <a:ext cx="6777317" cy="3508977"/>
          </a:xfrm>
        </p:spPr>
        <p:txBody>
          <a:bodyPr/>
          <a:lstStyle/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Increase Recycling Participation</a:t>
            </a:r>
          </a:p>
          <a:p>
            <a:r>
              <a:rPr lang="en-US" dirty="0" smtClean="0"/>
              <a:t>Reduce Contamination</a:t>
            </a:r>
          </a:p>
          <a:p>
            <a:r>
              <a:rPr lang="en-US" dirty="0" smtClean="0"/>
              <a:t>Increase Education</a:t>
            </a:r>
          </a:p>
          <a:p>
            <a:r>
              <a:rPr lang="en-US" dirty="0" smtClean="0"/>
              <a:t>Increase Communication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ktangel 63"/>
          <p:cNvSpPr>
            <a:spLocks noChangeArrowheads="1"/>
          </p:cNvSpPr>
          <p:nvPr/>
        </p:nvSpPr>
        <p:spPr bwMode="auto">
          <a:xfrm>
            <a:off x="0" y="6410741"/>
            <a:ext cx="9144000" cy="461477"/>
          </a:xfrm>
          <a:prstGeom prst="rect">
            <a:avLst/>
          </a:prstGeom>
          <a:gradFill flip="none" rotWithShape="1">
            <a:gsLst>
              <a:gs pos="9000">
                <a:srgbClr val="427FB2">
                  <a:shade val="30000"/>
                  <a:satMod val="115000"/>
                </a:srgbClr>
              </a:gs>
              <a:gs pos="73000">
                <a:srgbClr val="427FB2">
                  <a:shade val="67500"/>
                  <a:satMod val="115000"/>
                </a:srgbClr>
              </a:gs>
              <a:gs pos="95000">
                <a:srgbClr val="427FB2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7322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thetrashblogdotcom.files.wordpress.com/2013/02/landfill-sig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11741"/>
            <a:ext cx="2601058" cy="1812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&quot;No&quot; Symbol 6"/>
          <p:cNvSpPr/>
          <p:nvPr/>
        </p:nvSpPr>
        <p:spPr>
          <a:xfrm>
            <a:off x="4787705" y="4038600"/>
            <a:ext cx="3886200" cy="2703518"/>
          </a:xfrm>
          <a:prstGeom prst="noSmoking">
            <a:avLst/>
          </a:prstGeom>
          <a:solidFill>
            <a:srgbClr val="FF0000">
              <a:alpha val="79000"/>
            </a:srgbClr>
          </a:solidFill>
          <a:ln w="22225" cmpd="sng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1219200"/>
            <a:ext cx="7024744" cy="80113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CURRENT INITIATIVES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3149" y="2362201"/>
            <a:ext cx="7467466" cy="40485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u="sng" dirty="0" smtClean="0"/>
              <a:t>Residential</a:t>
            </a:r>
          </a:p>
          <a:p>
            <a:r>
              <a:rPr lang="en-US" dirty="0" smtClean="0"/>
              <a:t>Weekly Collections of ~96,000 Homes</a:t>
            </a:r>
          </a:p>
          <a:p>
            <a:r>
              <a:rPr lang="en-US" dirty="0" smtClean="0"/>
              <a:t>CARTLANTA- Distributed 96 gal Bins to All Residence </a:t>
            </a:r>
          </a:p>
          <a:p>
            <a:r>
              <a:rPr lang="en-US" dirty="0" smtClean="0"/>
              <a:t>Community Collection Events</a:t>
            </a:r>
          </a:p>
          <a:p>
            <a:r>
              <a:rPr lang="en-US" dirty="0" smtClean="0"/>
              <a:t>Viable Partnerships- KAB and </a:t>
            </a:r>
            <a:r>
              <a:rPr lang="en-US" dirty="0" err="1" smtClean="0"/>
              <a:t>CHaRM</a:t>
            </a:r>
            <a:endParaRPr lang="en-US" dirty="0" smtClean="0"/>
          </a:p>
          <a:p>
            <a:r>
              <a:rPr lang="en-US" dirty="0"/>
              <a:t>Incentivized </a:t>
            </a:r>
            <a:r>
              <a:rPr lang="en-US" dirty="0" smtClean="0"/>
              <a:t>Recycling (Sept. 2015)</a:t>
            </a:r>
            <a:endParaRPr lang="en-US" dirty="0"/>
          </a:p>
          <a:p>
            <a:pPr marL="68580" indent="0">
              <a:buNone/>
            </a:pPr>
            <a:endParaRPr lang="en-US" sz="1800" u="sng" dirty="0" smtClean="0"/>
          </a:p>
          <a:p>
            <a:endParaRPr lang="en-US" dirty="0" smtClean="0"/>
          </a:p>
          <a:p>
            <a:pPr marL="68580" indent="0">
              <a:buNone/>
            </a:pPr>
            <a:endParaRPr lang="en-US" u="sng" dirty="0"/>
          </a:p>
        </p:txBody>
      </p:sp>
      <p:sp>
        <p:nvSpPr>
          <p:cNvPr id="6" name="Rektangel 63"/>
          <p:cNvSpPr>
            <a:spLocks noChangeArrowheads="1"/>
          </p:cNvSpPr>
          <p:nvPr/>
        </p:nvSpPr>
        <p:spPr bwMode="auto">
          <a:xfrm>
            <a:off x="0" y="6410741"/>
            <a:ext cx="9144000" cy="461477"/>
          </a:xfrm>
          <a:prstGeom prst="rect">
            <a:avLst/>
          </a:prstGeom>
          <a:gradFill flip="none" rotWithShape="1">
            <a:gsLst>
              <a:gs pos="9000">
                <a:srgbClr val="427FB2">
                  <a:shade val="30000"/>
                  <a:satMod val="115000"/>
                </a:srgbClr>
              </a:gs>
              <a:gs pos="73000">
                <a:srgbClr val="427FB2">
                  <a:shade val="67500"/>
                  <a:satMod val="115000"/>
                </a:srgbClr>
              </a:gs>
              <a:gs pos="95000">
                <a:srgbClr val="427FB2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914668" cy="9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8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5353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CURRENT INITIATIVES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u="sng" dirty="0"/>
              <a:t>Internal</a:t>
            </a:r>
          </a:p>
          <a:p>
            <a:r>
              <a:rPr lang="en-US" dirty="0" smtClean="0"/>
              <a:t>Desk-side </a:t>
            </a:r>
            <a:r>
              <a:rPr lang="en-US" dirty="0"/>
              <a:t>Recycling Container</a:t>
            </a:r>
          </a:p>
          <a:p>
            <a:r>
              <a:rPr lang="en-US" dirty="0"/>
              <a:t>Recycling </a:t>
            </a:r>
            <a:r>
              <a:rPr lang="en-US" dirty="0" smtClean="0"/>
              <a:t>Competitions </a:t>
            </a:r>
            <a:endParaRPr lang="en-US" dirty="0"/>
          </a:p>
          <a:p>
            <a:r>
              <a:rPr lang="en-US" dirty="0"/>
              <a:t>96 gallon Bins </a:t>
            </a:r>
            <a:r>
              <a:rPr lang="en-US" dirty="0" smtClean="0"/>
              <a:t>to All City </a:t>
            </a:r>
            <a:r>
              <a:rPr lang="en-US" dirty="0"/>
              <a:t>Facilities </a:t>
            </a:r>
            <a:endParaRPr lang="en-US" dirty="0" smtClean="0"/>
          </a:p>
          <a:p>
            <a:r>
              <a:rPr lang="en-US" dirty="0" smtClean="0"/>
              <a:t>Monthly Recycling Event @ City Hall</a:t>
            </a:r>
          </a:p>
          <a:p>
            <a:r>
              <a:rPr lang="en-US" dirty="0" smtClean="0"/>
              <a:t>Internal Recycling </a:t>
            </a:r>
            <a:r>
              <a:rPr lang="en-US" dirty="0"/>
              <a:t>A</a:t>
            </a:r>
            <a:r>
              <a:rPr lang="en-US" dirty="0" smtClean="0"/>
              <a:t>mbassador Program</a:t>
            </a:r>
            <a:endParaRPr lang="en-US" dirty="0"/>
          </a:p>
          <a:p>
            <a:endParaRPr lang="en-US" dirty="0"/>
          </a:p>
        </p:txBody>
      </p:sp>
      <p:sp>
        <p:nvSpPr>
          <p:cNvPr id="5" name="Rektangel 63"/>
          <p:cNvSpPr>
            <a:spLocks noChangeArrowheads="1"/>
          </p:cNvSpPr>
          <p:nvPr/>
        </p:nvSpPr>
        <p:spPr bwMode="auto">
          <a:xfrm>
            <a:off x="0" y="6396523"/>
            <a:ext cx="9144000" cy="461477"/>
          </a:xfrm>
          <a:prstGeom prst="rect">
            <a:avLst/>
          </a:prstGeom>
          <a:gradFill flip="none" rotWithShape="1">
            <a:gsLst>
              <a:gs pos="9000">
                <a:srgbClr val="427FB2">
                  <a:shade val="30000"/>
                  <a:satMod val="115000"/>
                </a:srgbClr>
              </a:gs>
              <a:gs pos="73000">
                <a:srgbClr val="427FB2">
                  <a:shade val="67500"/>
                  <a:satMod val="115000"/>
                </a:srgbClr>
              </a:gs>
              <a:gs pos="95000">
                <a:srgbClr val="427FB2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7322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3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892578"/>
            <a:ext cx="7024744" cy="63142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CARTLANTA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98309"/>
            <a:ext cx="6611426" cy="4162425"/>
          </a:xfrm>
        </p:spPr>
        <p:txBody>
          <a:bodyPr>
            <a:normAutofit/>
          </a:bodyPr>
          <a:lstStyle/>
          <a:p>
            <a:pPr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prstClr val="black"/>
                </a:solidFill>
                <a:latin typeface="+mj-lt"/>
              </a:rPr>
              <a:t>2009- Pilot Program 10,000 Carts</a:t>
            </a:r>
          </a:p>
          <a:p>
            <a:pPr marL="365760" lvl="1" indent="0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 smtClean="0">
              <a:solidFill>
                <a:prstClr val="black"/>
              </a:solidFill>
              <a:latin typeface="+mj-lt"/>
            </a:endParaRPr>
          </a:p>
          <a:p>
            <a:pPr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prstClr val="black"/>
                </a:solidFill>
                <a:latin typeface="+mj-lt"/>
              </a:rPr>
              <a:t>2012- Distributed Carts to Remaining Residence </a:t>
            </a:r>
          </a:p>
          <a:p>
            <a:pPr marL="365760" lvl="1" indent="0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prstClr val="black"/>
              </a:solidFill>
              <a:latin typeface="+mj-lt"/>
            </a:endParaRPr>
          </a:p>
          <a:p>
            <a:pPr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prstClr val="black"/>
                </a:solidFill>
                <a:latin typeface="+mj-lt"/>
              </a:rPr>
              <a:t>Originally Distributed by Request Only</a:t>
            </a:r>
          </a:p>
          <a:p>
            <a:pPr marL="365760" lvl="1" indent="0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 smtClean="0">
              <a:solidFill>
                <a:prstClr val="black"/>
              </a:solidFill>
              <a:latin typeface="+mj-lt"/>
            </a:endParaRPr>
          </a:p>
          <a:p>
            <a:pPr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prstClr val="black"/>
                </a:solidFill>
                <a:latin typeface="+mj-lt"/>
              </a:rPr>
              <a:t>Blanket Distribution In a Short Timeframe</a:t>
            </a:r>
          </a:p>
          <a:p>
            <a:pPr marL="365760" lvl="1" indent="0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 smtClean="0">
              <a:solidFill>
                <a:prstClr val="black"/>
              </a:solidFill>
              <a:latin typeface="+mj-lt"/>
            </a:endParaRPr>
          </a:p>
          <a:p>
            <a:pPr lvl="1"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" name="Rektangel 63"/>
          <p:cNvSpPr>
            <a:spLocks noChangeArrowheads="1"/>
          </p:cNvSpPr>
          <p:nvPr/>
        </p:nvSpPr>
        <p:spPr bwMode="auto">
          <a:xfrm>
            <a:off x="0" y="6410741"/>
            <a:ext cx="9144000" cy="461477"/>
          </a:xfrm>
          <a:prstGeom prst="rect">
            <a:avLst/>
          </a:prstGeom>
          <a:gradFill flip="none" rotWithShape="1">
            <a:gsLst>
              <a:gs pos="9000">
                <a:srgbClr val="427FB2">
                  <a:shade val="30000"/>
                  <a:satMod val="115000"/>
                </a:srgbClr>
              </a:gs>
              <a:gs pos="73000">
                <a:srgbClr val="427FB2">
                  <a:shade val="67500"/>
                  <a:satMod val="115000"/>
                </a:srgbClr>
              </a:gs>
              <a:gs pos="95000">
                <a:srgbClr val="427FB2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0999"/>
            <a:ext cx="914400" cy="9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photo (26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t="10626" r="9219" b="18124"/>
          <a:stretch>
            <a:fillRect/>
          </a:stretch>
        </p:blipFill>
        <p:spPr bwMode="auto">
          <a:xfrm>
            <a:off x="518160" y="4725645"/>
            <a:ext cx="2281238" cy="166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jbridges\Pictures\Cart Delivery_CARTLAN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65956"/>
            <a:ext cx="2096795" cy="322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790950" y="5074212"/>
            <a:ext cx="15621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895600" y="6060734"/>
            <a:ext cx="347191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</a:rPr>
              <a:t>18 gallons vs. 96 </a:t>
            </a:r>
            <a:r>
              <a:rPr lang="en-US" altLang="en-US" dirty="0" smtClean="0">
                <a:solidFill>
                  <a:prstClr val="black"/>
                </a:solidFill>
              </a:rPr>
              <a:t>gallons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338510" cy="95353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Recycling Issues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667000"/>
            <a:ext cx="6777317" cy="3165629"/>
          </a:xfrm>
        </p:spPr>
        <p:txBody>
          <a:bodyPr/>
          <a:lstStyle/>
          <a:p>
            <a:r>
              <a:rPr lang="en-US" dirty="0" smtClean="0"/>
              <a:t>CARTLANTA Blanket Rollout</a:t>
            </a:r>
          </a:p>
          <a:p>
            <a:r>
              <a:rPr lang="en-US" dirty="0" smtClean="0"/>
              <a:t>Lack of Education</a:t>
            </a:r>
          </a:p>
          <a:p>
            <a:r>
              <a:rPr lang="en-US" dirty="0" smtClean="0"/>
              <a:t>Contamination</a:t>
            </a:r>
          </a:p>
          <a:p>
            <a:r>
              <a:rPr lang="en-US" dirty="0" smtClean="0"/>
              <a:t>Participation </a:t>
            </a:r>
          </a:p>
          <a:p>
            <a:r>
              <a:rPr lang="en-US" dirty="0"/>
              <a:t>E</a:t>
            </a:r>
            <a:r>
              <a:rPr lang="en-US" dirty="0" smtClean="0"/>
              <a:t>nforcement</a:t>
            </a:r>
          </a:p>
          <a:p>
            <a:r>
              <a:rPr lang="en-US" dirty="0" smtClean="0"/>
              <a:t>Data Tracking</a:t>
            </a:r>
          </a:p>
          <a:p>
            <a:endParaRPr lang="en-US" dirty="0"/>
          </a:p>
        </p:txBody>
      </p:sp>
      <p:sp>
        <p:nvSpPr>
          <p:cNvPr id="4" name="Rektangel 63"/>
          <p:cNvSpPr>
            <a:spLocks noChangeArrowheads="1"/>
          </p:cNvSpPr>
          <p:nvPr/>
        </p:nvSpPr>
        <p:spPr bwMode="auto">
          <a:xfrm>
            <a:off x="0" y="6396523"/>
            <a:ext cx="9144000" cy="461477"/>
          </a:xfrm>
          <a:prstGeom prst="rect">
            <a:avLst/>
          </a:prstGeom>
          <a:gradFill flip="none" rotWithShape="1">
            <a:gsLst>
              <a:gs pos="9000">
                <a:srgbClr val="427FB2">
                  <a:shade val="30000"/>
                  <a:satMod val="115000"/>
                </a:srgbClr>
              </a:gs>
              <a:gs pos="73000">
                <a:srgbClr val="427FB2">
                  <a:shade val="67500"/>
                  <a:satMod val="115000"/>
                </a:srgbClr>
              </a:gs>
              <a:gs pos="95000">
                <a:srgbClr val="427FB2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" y="380999"/>
            <a:ext cx="949960" cy="107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clipscomb\AppData\Local\Microsoft\Windows\Temporary Internet Files\Content.Outlook\SBJBM0LY\People_recycl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51" y="3956599"/>
            <a:ext cx="3658057" cy="243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8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5353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Contamination!#*%</a:t>
            </a:r>
            <a:endParaRPr lang="en-US" sz="3600" b="1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4508"/>
            <a:ext cx="80803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3"/>
          <p:cNvSpPr>
            <a:spLocks noChangeArrowheads="1"/>
          </p:cNvSpPr>
          <p:nvPr/>
        </p:nvSpPr>
        <p:spPr bwMode="auto">
          <a:xfrm>
            <a:off x="0" y="6410741"/>
            <a:ext cx="9144000" cy="461477"/>
          </a:xfrm>
          <a:prstGeom prst="rect">
            <a:avLst/>
          </a:prstGeom>
          <a:gradFill flip="none" rotWithShape="1">
            <a:gsLst>
              <a:gs pos="9000">
                <a:srgbClr val="427FB2">
                  <a:shade val="30000"/>
                  <a:satMod val="115000"/>
                </a:srgbClr>
              </a:gs>
              <a:gs pos="73000">
                <a:srgbClr val="427FB2">
                  <a:shade val="67500"/>
                  <a:satMod val="115000"/>
                </a:srgbClr>
              </a:gs>
              <a:gs pos="95000">
                <a:srgbClr val="427FB2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5122" name="Picture 2" descr="https://scontent-iad3-1.xx.fbcdn.net/hphotos-xpf1/v/t1.0-9/11665518_832244723531606_4124659552897160899_n.jpg?oh=28d09b22b0b5eb8e198cdde3d2b03fde&amp;oe=565B4D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78" y="1955971"/>
            <a:ext cx="5791200" cy="445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0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1"/>
            <a:ext cx="8001000" cy="602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63"/>
          <p:cNvSpPr>
            <a:spLocks noChangeArrowheads="1"/>
          </p:cNvSpPr>
          <p:nvPr/>
        </p:nvSpPr>
        <p:spPr bwMode="auto">
          <a:xfrm>
            <a:off x="0" y="6410741"/>
            <a:ext cx="9144000" cy="461477"/>
          </a:xfrm>
          <a:prstGeom prst="rect">
            <a:avLst/>
          </a:prstGeom>
          <a:gradFill flip="none" rotWithShape="1">
            <a:gsLst>
              <a:gs pos="9000">
                <a:srgbClr val="427FB2">
                  <a:shade val="30000"/>
                  <a:satMod val="115000"/>
                </a:srgbClr>
              </a:gs>
              <a:gs pos="73000">
                <a:srgbClr val="427FB2">
                  <a:shade val="67500"/>
                  <a:satMod val="115000"/>
                </a:srgbClr>
              </a:gs>
              <a:gs pos="95000">
                <a:srgbClr val="427FB2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20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15029</TotalTime>
  <Words>931</Words>
  <Application>Microsoft Office PowerPoint</Application>
  <PresentationFormat>On-screen Show (4:3)</PresentationFormat>
  <Paragraphs>233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CITY OF ATLANTA RECYCLING  Reeling In the Public Outreach &amp; Education</vt:lpstr>
      <vt:lpstr>City of Atlanta Recycling Program</vt:lpstr>
      <vt:lpstr>Recycling Objectives</vt:lpstr>
      <vt:lpstr>CURRENT INITIATIVES</vt:lpstr>
      <vt:lpstr>CURRENT INITIATIVES</vt:lpstr>
      <vt:lpstr>CARTLANTA</vt:lpstr>
      <vt:lpstr>Recycling Issues</vt:lpstr>
      <vt:lpstr>Contamination!#*%</vt:lpstr>
      <vt:lpstr>PowerPoint Presentation</vt:lpstr>
      <vt:lpstr>PowerPoint Presentation</vt:lpstr>
      <vt:lpstr>Contamination Notices</vt:lpstr>
      <vt:lpstr>Addressing Recycling Issues</vt:lpstr>
      <vt:lpstr>Provide Multiple Recycling Opportunities</vt:lpstr>
      <vt:lpstr>PowerPoint Presentation</vt:lpstr>
      <vt:lpstr>PowerPoint Presentation</vt:lpstr>
      <vt:lpstr>Recycling Outreach</vt:lpstr>
      <vt:lpstr>Incentivized Recycling Pilot </vt:lpstr>
      <vt:lpstr>Incentivized Recycling Full Implementation</vt:lpstr>
      <vt:lpstr>PowerPoint Presentation</vt:lpstr>
      <vt:lpstr>QUESTIONS?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Lipscomb, Carla</dc:creator>
  <cp:lastModifiedBy>Lipscomb, Carla</cp:lastModifiedBy>
  <cp:revision>106</cp:revision>
  <cp:lastPrinted>2015-08-14T19:20:42Z</cp:lastPrinted>
  <dcterms:created xsi:type="dcterms:W3CDTF">2015-06-25T12:25:33Z</dcterms:created>
  <dcterms:modified xsi:type="dcterms:W3CDTF">2015-08-19T12:17:30Z</dcterms:modified>
</cp:coreProperties>
</file>