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37" r:id="rId5"/>
    <p:sldId id="301" r:id="rId6"/>
    <p:sldId id="328" r:id="rId7"/>
    <p:sldId id="310" r:id="rId8"/>
    <p:sldId id="329" r:id="rId9"/>
    <p:sldId id="326" r:id="rId10"/>
    <p:sldId id="331" r:id="rId11"/>
    <p:sldId id="315" r:id="rId12"/>
    <p:sldId id="332" r:id="rId13"/>
    <p:sldId id="335" r:id="rId14"/>
    <p:sldId id="325" r:id="rId15"/>
    <p:sldId id="336" r:id="rId16"/>
    <p:sldId id="338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13A4B-D77F-448C-B324-2E1640963AED}" v="2" dt="2019-09-11T19:03:04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3842" autoAdjust="0"/>
  </p:normalViewPr>
  <p:slideViewPr>
    <p:cSldViewPr snapToGrid="0">
      <p:cViewPr varScale="1">
        <p:scale>
          <a:sx n="97" d="100"/>
          <a:sy n="97" d="100"/>
        </p:scale>
        <p:origin x="11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0575792511915"/>
          <c:y val="0.15746260005340523"/>
          <c:w val="0.47780476038626013"/>
          <c:h val="0.761167881310121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Food Waste Generated By Sector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8-47AC-8B99-B57F3E63D46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8-47AC-8B99-B57F3E63D46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8-47AC-8B99-B57F3E63D461}"/>
              </c:ext>
            </c:extLst>
          </c:dPt>
          <c:dPt>
            <c:idx val="3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78-47AC-8B99-B57F3E63D461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78-47AC-8B99-B57F3E63D46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78-47AC-8B99-B57F3E63D461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78-47AC-8B99-B57F3E63D461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78-47AC-8B99-B57F3E63D461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478-47AC-8B99-B57F3E63D461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478-47AC-8B99-B57F3E63D46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478-47AC-8B99-B57F3E63D461}"/>
              </c:ext>
            </c:extLst>
          </c:dPt>
          <c:dLbls>
            <c:dLbl>
              <c:idx val="2"/>
              <c:layout>
                <c:manualLayout>
                  <c:x val="4.9741907261592298E-2"/>
                  <c:y val="-7.83024292176242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78-47AC-8B99-B57F3E63D461}"/>
                </c:ext>
              </c:extLst>
            </c:dLbl>
            <c:dLbl>
              <c:idx val="3"/>
              <c:layout>
                <c:manualLayout>
                  <c:x val="-3.0957822980460774E-2"/>
                  <c:y val="5.53758905136857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78-47AC-8B99-B57F3E63D461}"/>
                </c:ext>
              </c:extLst>
            </c:dLbl>
            <c:dLbl>
              <c:idx val="5"/>
              <c:layout>
                <c:manualLayout>
                  <c:x val="5.3857931220135942E-2"/>
                  <c:y val="5.665538616183553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78-47AC-8B99-B57F3E63D461}"/>
                </c:ext>
              </c:extLst>
            </c:dLbl>
            <c:dLbl>
              <c:idx val="6"/>
              <c:layout>
                <c:manualLayout>
                  <c:x val="5.2438084662494111E-2"/>
                  <c:y val="3.16118612832970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478-47AC-8B99-B57F3E63D461}"/>
                </c:ext>
              </c:extLst>
            </c:dLbl>
            <c:dLbl>
              <c:idx val="7"/>
              <c:layout>
                <c:manualLayout>
                  <c:x val="-2.0840441819772529E-2"/>
                  <c:y val="-2.32908386451693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478-47AC-8B99-B57F3E63D46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Residential</c:v>
                </c:pt>
                <c:pt idx="1">
                  <c:v>Restaurants &amp; Caterers</c:v>
                </c:pt>
                <c:pt idx="2">
                  <c:v>Colleges &amp; Universities</c:v>
                </c:pt>
                <c:pt idx="3">
                  <c:v>K-12 Schools</c:v>
                </c:pt>
                <c:pt idx="4">
                  <c:v>Hospitality</c:v>
                </c:pt>
                <c:pt idx="5">
                  <c:v>Health Care</c:v>
                </c:pt>
                <c:pt idx="6">
                  <c:v>Events &amp; Recreation Facilities</c:v>
                </c:pt>
                <c:pt idx="7">
                  <c:v>Correctional Facilities</c:v>
                </c:pt>
                <c:pt idx="8">
                  <c:v>Grocers &amp; Markets</c:v>
                </c:pt>
                <c:pt idx="9">
                  <c:v>Food Wholesalers &amp; Distributors</c:v>
                </c:pt>
                <c:pt idx="10">
                  <c:v>Food Manufacturing &amp; Processors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44821</c:v>
                </c:pt>
                <c:pt idx="1">
                  <c:v>29105</c:v>
                </c:pt>
                <c:pt idx="2">
                  <c:v>6042</c:v>
                </c:pt>
                <c:pt idx="3">
                  <c:v>983</c:v>
                </c:pt>
                <c:pt idx="4">
                  <c:v>9920</c:v>
                </c:pt>
                <c:pt idx="5">
                  <c:v>6048</c:v>
                </c:pt>
                <c:pt idx="6">
                  <c:v>6695</c:v>
                </c:pt>
                <c:pt idx="7">
                  <c:v>138</c:v>
                </c:pt>
                <c:pt idx="8">
                  <c:v>6326</c:v>
                </c:pt>
                <c:pt idx="9">
                  <c:v>12508</c:v>
                </c:pt>
                <c:pt idx="10">
                  <c:v>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478-47AC-8B99-B57F3E63D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61219724131582"/>
          <c:y val="8.0264247358969296E-2"/>
          <c:w val="0.30320428696412949"/>
          <c:h val="0.87202662167229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C983-9E20-47CF-822E-8DFC7C841F5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67141-82CC-44B3-9DF9-FAC5ACCC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dvr.com/2019/05/02/new-pilot-program-hopes-to-cut-back-on-food-waste-in-colorado-restaurant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summer of 2018, the Mayor’s Office of Resilience was awarded a grant to partner up with the Natural Resources Defense Council (or NRDC) to map the City of Atlanta’s food waste by sector. And so prior to us, over the last 5 years, or so, the NRDC, with support from The Rockefeller Foundation (who until this summer was funding the 100 Resilient Cities), set out on a first-of-its-kind research to better understand wasted food in cities exploring the intersections between food waste and climate change and just plain hunger-how to get food to people that need it and to inform and inspire cities across the country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more fully meet the challenge of wasted food and reducing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5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4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21 percent of the water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grow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wasted because of the magnitude of food Americans toss each year.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it takes to get food from farms, production plants, and the wild to our plates is huge: It makes up an entire 10 percent of the nation’s energy use. And a good chunk of that energy goes into producing the food that ends up in the garbage.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were able to corral all the wasted food in the world we could feed the world’s hungry 4 times over.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 City of Atlanta sees opportunity.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8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Nashville, Denver, and New York City as their first test cases they found that an average of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3.5 pounds of food per person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wasted at home every week in all three cities. That’s equal to a day’s worth of meals per person per week and totals $1500 per year per household. Even worse,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two-thirds (68 percent) of that was potentially edible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Across the three cities,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households and restaurants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caterers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 two sectors generating the most wasted food with other substantial contributors including food wholesalers and distributors, food manufacturing and processing, grocers and markets, and hospitality.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hlinkClick r:id="rId3"/>
              </a:rPr>
              <a:t>https://kdvr.com/2019/05/02/new-pilot-program-hopes-to-cut-back-on-food-waste-in-colorado-restaurants/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DEN: most restaurants were made to order so there was no real donation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Century Gothic" panose="020B0502020202020204" pitchFamily="34" charset="0"/>
              </a:rPr>
              <a:t>LeanPath</a:t>
            </a:r>
            <a:r>
              <a:rPr lang="en-US" sz="1200" baseline="0" dirty="0" smtClean="0">
                <a:latin typeface="Century Gothic" panose="020B0502020202020204" pitchFamily="34" charset="0"/>
              </a:rPr>
              <a:t> = food waste prevention technology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endParaRPr lang="en-US" sz="1200" dirty="0" smtClean="0">
              <a:latin typeface="Century Gothic" panose="020B0502020202020204" pitchFamily="34" charset="0"/>
            </a:endParaRP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Purchasing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Utilize imperfect fruits and vegetables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Creatively re-purpose surplus foods and record any new or modified recipes.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Offer more flexible portions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Cook in small batches and/or cook to order.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Make side dishes and bread optional for your customers.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• Actively encourage use of appropriately sized “to-go” containers.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7141-82CC-44B3-9DF9-FAC5ACCCE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509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2059517" y="0"/>
            <a:ext cx="6858000" cy="68580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102100" y="0"/>
            <a:ext cx="6866467" cy="6866467"/>
          </a:xfrm>
          <a:prstGeom prst="rtTriangle">
            <a:avLst/>
          </a:prstGeom>
          <a:solidFill>
            <a:srgbClr val="D8D8D8">
              <a:alpha val="15686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8798984" y="0"/>
            <a:ext cx="3403600" cy="3403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5325533" y="-8467"/>
            <a:ext cx="6866467" cy="686646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/>
          <p:nvPr/>
        </p:nvSpPr>
        <p:spPr>
          <a:xfrm rot="-5400000">
            <a:off x="5325533" y="0"/>
            <a:ext cx="6866467" cy="6866467"/>
          </a:xfrm>
          <a:prstGeom prst="rtTriangle">
            <a:avLst/>
          </a:prstGeom>
          <a:solidFill>
            <a:srgbClr val="D8D8D8">
              <a:alpha val="8627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0" y="0"/>
            <a:ext cx="6866467" cy="6866467"/>
          </a:xfrm>
          <a:prstGeom prst="rtTriangle">
            <a:avLst/>
          </a:prstGeom>
          <a:solidFill>
            <a:srgbClr val="D8D8D8">
              <a:alpha val="15686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0" y="0"/>
            <a:ext cx="2059517" cy="205951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0" y="4798485"/>
            <a:ext cx="2059517" cy="2059516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0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BCC9-76BB-4F70-BF68-FAEF54D56C1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FC55-F674-4A6C-8BB4-B4B1B71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1063F-2046-4C13-B8C4-DCF0A2115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" y="895188"/>
            <a:ext cx="12037925" cy="50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0B9EFA-8382-4EBB-9CB3-0171AC522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6" y="0"/>
            <a:ext cx="11116235" cy="68580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209296" y="2027892"/>
            <a:ext cx="3639517" cy="4489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entury Gothic" panose="020B0502020202020204" pitchFamily="34" charset="0"/>
              </a:rPr>
              <a:t>■ Pilot Community Food Scraps Drop Off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■ Community-based Composting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000" dirty="0" smtClean="0">
                <a:latin typeface="Century Gothic" panose="020B0502020202020204" pitchFamily="34" charset="0"/>
              </a:rPr>
              <a:t/>
            </a:r>
            <a:br>
              <a:rPr lang="en-US" sz="30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■</a:t>
            </a:r>
            <a:r>
              <a:rPr lang="en-US" sz="3200" dirty="0">
                <a:latin typeface="Century Gothic" panose="020B0502020202020204" pitchFamily="34" charset="0"/>
              </a:rPr>
              <a:t> Urban Agriculture Grows-A-Lot Gardens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209296" y="428060"/>
            <a:ext cx="3435456" cy="1259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Century Gothic" panose="020B0502020202020204" pitchFamily="34" charset="0"/>
              </a:rPr>
              <a:t>Browns Mill Urban </a:t>
            </a:r>
            <a:r>
              <a:rPr lang="en-US" sz="3000" u="sng" dirty="0" smtClean="0">
                <a:latin typeface="Century Gothic" panose="020B0502020202020204" pitchFamily="34" charset="0"/>
              </a:rPr>
              <a:t>Food Forest</a:t>
            </a:r>
            <a:endParaRPr lang="en-US" sz="3000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843712-151D-4F4F-8CAE-D354CCD4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27"/>
            <a:ext cx="8279309" cy="6424744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8477574" y="239527"/>
            <a:ext cx="3435456" cy="1593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Century Gothic" panose="020B0502020202020204" pitchFamily="34" charset="0"/>
              </a:rPr>
              <a:t>Browns Mill Urban </a:t>
            </a:r>
            <a:r>
              <a:rPr lang="en-US" sz="3000" u="sng" dirty="0" smtClean="0">
                <a:latin typeface="Century Gothic" panose="020B0502020202020204" pitchFamily="34" charset="0"/>
              </a:rPr>
              <a:t>Food Forest</a:t>
            </a:r>
            <a:endParaRPr lang="en-US" sz="3000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88936" y="5343316"/>
            <a:ext cx="10406089" cy="8572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GOAL: </a:t>
            </a:r>
            <a:r>
              <a:rPr lang="en-US" dirty="0" smtClean="0">
                <a:latin typeface="Century Gothic" panose="020B0502020202020204" pitchFamily="34" charset="0"/>
              </a:rPr>
              <a:t>Mandates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38" y="2366232"/>
            <a:ext cx="1591044" cy="1537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90" y="2056421"/>
            <a:ext cx="2643750" cy="186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180" y="2329680"/>
            <a:ext cx="1583314" cy="15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1" y="4658518"/>
            <a:ext cx="10792125" cy="2199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50" y="1194933"/>
            <a:ext cx="5617407" cy="16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841" y="1287753"/>
            <a:ext cx="1591044" cy="153733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780521" y="180696"/>
            <a:ext cx="8958263" cy="663575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Century Gothic" panose="020B0502020202020204" pitchFamily="34" charset="0"/>
              </a:rPr>
              <a:t>Why it Matters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811" y="3169577"/>
            <a:ext cx="3519764" cy="34321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entury Gothic" panose="020B0502020202020204" pitchFamily="34" charset="0"/>
              </a:rPr>
              <a:t>■ 1 in 5 children in Georgia is hungry.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■ 1 in 7 adults in Georgia is hungry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■ </a:t>
            </a:r>
            <a:r>
              <a:rPr lang="en-US" sz="2800" dirty="0" smtClean="0">
                <a:latin typeface="Century Gothic" panose="020B0502020202020204" pitchFamily="34" charset="0"/>
              </a:rPr>
              <a:t>Feed world’s hungry 4x over.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51825" y="3109289"/>
            <a:ext cx="3519764" cy="349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entury Gothic" panose="020B0502020202020204" pitchFamily="34" charset="0"/>
              </a:rPr>
              <a:t>■ Waste of water and energy.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■ Landfill GHG, 3</a:t>
            </a:r>
            <a:r>
              <a:rPr lang="en-US" sz="2800" baseline="30000" dirty="0">
                <a:latin typeface="Century Gothic" panose="020B0502020202020204" pitchFamily="34" charset="0"/>
              </a:rPr>
              <a:t>rd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latin typeface="Century Gothic" panose="020B0502020202020204" pitchFamily="34" charset="0"/>
              </a:rPr>
              <a:t>emitter after US and China.</a:t>
            </a: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■ Carbon </a:t>
            </a:r>
            <a:r>
              <a:rPr lang="en-US" sz="2800" dirty="0" smtClean="0">
                <a:latin typeface="Century Gothic" panose="020B0502020202020204" pitchFamily="34" charset="0"/>
              </a:rPr>
              <a:t>Sequestration.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65575" y="3080684"/>
            <a:ext cx="0" cy="3393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81637" y="3080684"/>
            <a:ext cx="0" cy="3393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46" y="994142"/>
            <a:ext cx="2643750" cy="186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714" y="1225761"/>
            <a:ext cx="1583314" cy="15738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C46D566-0A62-4A48-AD60-C513E95B421F}"/>
              </a:ext>
            </a:extLst>
          </p:cNvPr>
          <p:cNvSpPr txBox="1">
            <a:spLocks/>
          </p:cNvSpPr>
          <p:nvPr/>
        </p:nvSpPr>
        <p:spPr>
          <a:xfrm>
            <a:off x="8581350" y="3348140"/>
            <a:ext cx="3116012" cy="24478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entury Gothic" panose="020B0502020202020204" pitchFamily="34" charset="0"/>
              </a:rPr>
              <a:t>■ HOUSEHOLD: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$1500 per family</a:t>
            </a:r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■</a:t>
            </a:r>
            <a:r>
              <a:rPr lang="en-US" sz="2800" dirty="0">
                <a:latin typeface="Century Gothic" panose="020B0502020202020204" pitchFamily="34" charset="0"/>
              </a:rPr>
              <a:t>NATIONAL: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$218 </a:t>
            </a:r>
            <a:r>
              <a:rPr lang="en-US" sz="2800" dirty="0" smtClean="0">
                <a:latin typeface="Century Gothic" panose="020B0502020202020204" pitchFamily="34" charset="0"/>
              </a:rPr>
              <a:t>billion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9" y="225198"/>
            <a:ext cx="10058400" cy="64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89181270"/>
              </p:ext>
            </p:extLst>
          </p:nvPr>
        </p:nvGraphicFramePr>
        <p:xfrm>
          <a:off x="1253058" y="1007175"/>
          <a:ext cx="9830273" cy="570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EFD58D8-5438-4B0B-8824-A2CD3870BF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12192000" cy="8588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200" b="1" dirty="0">
                <a:latin typeface="Century Gothic" panose="020B0502020202020204" pitchFamily="34" charset="0"/>
              </a:rPr>
              <a:t>	       </a:t>
            </a:r>
            <a:r>
              <a:rPr lang="en-US" sz="4200" dirty="0">
                <a:latin typeface="Century Gothic" panose="020B0502020202020204" pitchFamily="34" charset="0"/>
              </a:rPr>
              <a:t>Atlanta’s Wasted Food by Sector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" y="147638"/>
            <a:ext cx="856226" cy="8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800763"/>
            <a:ext cx="1017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836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Mapping Wasted Food by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6" y="910001"/>
            <a:ext cx="10261550" cy="57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836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Sister City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F8291E-6190-4C38-B669-482C7212E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77"/>
            <a:ext cx="4541296" cy="1716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CD858-EAB9-487A-B2F0-F58002820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97" y="765705"/>
            <a:ext cx="3213136" cy="1847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532D06-7D9C-48AA-A8E2-466C68E10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20" y="675129"/>
            <a:ext cx="2624712" cy="21455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C055B-EB48-42F1-9916-2A59F608B1A5}"/>
              </a:ext>
            </a:extLst>
          </p:cNvPr>
          <p:cNvSpPr txBox="1">
            <a:spLocks/>
          </p:cNvSpPr>
          <p:nvPr/>
        </p:nvSpPr>
        <p:spPr>
          <a:xfrm>
            <a:off x="4233330" y="2775490"/>
            <a:ext cx="3804169" cy="40825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60-day Challenge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9 Restaurants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From 15% to 70% compostable diversion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AFTER: Working on 2020 Solid Waste Master Plan to determine if mandated diversion feasible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8E4BDF-2FE0-4BFB-946E-7865562E3A21}"/>
              </a:ext>
            </a:extLst>
          </p:cNvPr>
          <p:cNvSpPr txBox="1">
            <a:spLocks/>
          </p:cNvSpPr>
          <p:nvPr/>
        </p:nvSpPr>
        <p:spPr>
          <a:xfrm>
            <a:off x="177473" y="2806480"/>
            <a:ext cx="3804169" cy="33928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30-day Challenge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55 Restaurants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over 30K meals donated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AFTER: </a:t>
            </a:r>
            <a:r>
              <a:rPr lang="en-US" sz="2400" dirty="0" smtClean="0">
                <a:latin typeface="Century Gothic" panose="020B0502020202020204" pitchFamily="34" charset="0"/>
              </a:rPr>
              <a:t>Ongoing, report twice a year</a:t>
            </a:r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FE0080-9ADE-4135-B4C8-AE431B30473D}"/>
              </a:ext>
            </a:extLst>
          </p:cNvPr>
          <p:cNvSpPr txBox="1">
            <a:spLocks/>
          </p:cNvSpPr>
          <p:nvPr/>
        </p:nvSpPr>
        <p:spPr>
          <a:xfrm>
            <a:off x="8083794" y="2750986"/>
            <a:ext cx="3804169" cy="4107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60-day Challenge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150 Restaurants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800 tons diverted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AFTER: </a:t>
            </a:r>
            <a:r>
              <a:rPr lang="en-US" sz="2400" dirty="0" smtClean="0">
                <a:latin typeface="Century Gothic" panose="020B0502020202020204" pitchFamily="34" charset="0"/>
              </a:rPr>
              <a:t>Ordinance</a:t>
            </a:r>
            <a:r>
              <a:rPr lang="en-US" sz="2400" dirty="0">
                <a:latin typeface="Century Gothic" panose="020B0502020202020204" pitchFamily="34" charset="0"/>
              </a:rPr>
              <a:t>, businesses generating over 1 ton food waste weekly must divert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1807" y="161244"/>
            <a:ext cx="7793265" cy="8572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200" dirty="0">
                <a:latin typeface="Century Gothic" panose="020B0502020202020204" pitchFamily="34" charset="0"/>
              </a:rPr>
              <a:t>30-day Restaurant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B704D-9D19-46C3-BDED-560CAF116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" y="1018494"/>
            <a:ext cx="5854651" cy="56170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39DDB6-CDDD-4016-89BE-57738B3110A0}"/>
              </a:ext>
            </a:extLst>
          </p:cNvPr>
          <p:cNvSpPr txBox="1">
            <a:spLocks/>
          </p:cNvSpPr>
          <p:nvPr/>
        </p:nvSpPr>
        <p:spPr>
          <a:xfrm>
            <a:off x="7672685" y="1157216"/>
            <a:ext cx="4148921" cy="55144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latin typeface="Century Gothic" panose="020B0502020202020204" pitchFamily="34" charset="0"/>
              </a:rPr>
              <a:t>■Hunger Action Month (September)</a:t>
            </a:r>
          </a:p>
          <a:p>
            <a:pPr algn="ctr"/>
            <a:endParaRPr lang="en-US" sz="2600" dirty="0">
              <a:latin typeface="Century Gothic" panose="020B0502020202020204" pitchFamily="34" charset="0"/>
            </a:endParaRP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■Mayor’s Goal: 85% Food Access</a:t>
            </a:r>
          </a:p>
          <a:p>
            <a:pPr algn="ctr"/>
            <a:endParaRPr lang="en-US" sz="2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■ Mayor’s Goal: 20% wasted food reduction by 2021</a:t>
            </a:r>
          </a:p>
          <a:p>
            <a:pPr algn="ctr"/>
            <a:endParaRPr lang="en-US" sz="2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■Challenge Goal: </a:t>
            </a: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-Reduction</a:t>
            </a: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-Recovery</a:t>
            </a: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-Recycling</a:t>
            </a: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-Regenerating</a:t>
            </a:r>
          </a:p>
          <a:p>
            <a:pPr algn="ctr"/>
            <a:endParaRPr lang="en-US" sz="2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25F20A-38BC-445F-A447-9FFD11C92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49" y="275968"/>
            <a:ext cx="2949553" cy="2949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0F2248-D0AD-477F-A05F-A0619F5A0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53" y="304916"/>
            <a:ext cx="2890461" cy="2890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394056-89B8-4B72-8E03-6FDD0EEDE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" y="275968"/>
            <a:ext cx="2949553" cy="2949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E677B9-D8E1-4FD8-8DB5-2AE9AD39EA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7" y="321755"/>
            <a:ext cx="2836063" cy="28360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93C29B-FC0F-4A21-A1FB-714A99CC28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51" y="2252754"/>
            <a:ext cx="914061" cy="9050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67A235-52B1-49FF-8D24-33A4AD6C14F7}"/>
              </a:ext>
            </a:extLst>
          </p:cNvPr>
          <p:cNvSpPr txBox="1">
            <a:spLocks/>
          </p:cNvSpPr>
          <p:nvPr/>
        </p:nvSpPr>
        <p:spPr>
          <a:xfrm>
            <a:off x="144646" y="3395988"/>
            <a:ext cx="2859519" cy="21369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Goodr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■ </a:t>
            </a:r>
            <a:r>
              <a:rPr lang="en-US" sz="2400" dirty="0" err="1">
                <a:latin typeface="Century Gothic" panose="020B0502020202020204" pitchFamily="34" charset="0"/>
              </a:rPr>
              <a:t>LeanPath</a:t>
            </a:r>
            <a:r>
              <a:rPr lang="en-US" sz="2400" dirty="0">
                <a:latin typeface="Century Gothic" panose="020B0502020202020204" pitchFamily="34" charset="0"/>
              </a:rPr>
              <a:t> tools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EPA tools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262757-0D27-4745-BC8B-9E7F94A984AE}"/>
              </a:ext>
            </a:extLst>
          </p:cNvPr>
          <p:cNvSpPr txBox="1">
            <a:spLocks/>
          </p:cNvSpPr>
          <p:nvPr/>
        </p:nvSpPr>
        <p:spPr>
          <a:xfrm>
            <a:off x="3064055" y="3429000"/>
            <a:ext cx="2859519" cy="3429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</a:t>
            </a:r>
            <a:r>
              <a:rPr lang="en-US" sz="2400" dirty="0" err="1">
                <a:latin typeface="Century Gothic" panose="020B0502020202020204" pitchFamily="34" charset="0"/>
              </a:rPr>
              <a:t>Goodr</a:t>
            </a:r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Food Donation Connection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Federal Tax Incentives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■ Liability </a:t>
            </a:r>
            <a:r>
              <a:rPr lang="en-US" sz="2400" dirty="0">
                <a:latin typeface="Century Gothic" panose="020B0502020202020204" pitchFamily="34" charset="0"/>
              </a:rPr>
              <a:t>Protections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4F2EB5-C6DB-49AA-89A1-F069EAFF392E}"/>
              </a:ext>
            </a:extLst>
          </p:cNvPr>
          <p:cNvSpPr txBox="1">
            <a:spLocks/>
          </p:cNvSpPr>
          <p:nvPr/>
        </p:nvSpPr>
        <p:spPr>
          <a:xfrm>
            <a:off x="6122302" y="3429000"/>
            <a:ext cx="2859519" cy="1452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CompostNow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56964B-6739-4AA9-B5B7-1EAE5E779510}"/>
              </a:ext>
            </a:extLst>
          </p:cNvPr>
          <p:cNvSpPr txBox="1">
            <a:spLocks/>
          </p:cNvSpPr>
          <p:nvPr/>
        </p:nvSpPr>
        <p:spPr>
          <a:xfrm>
            <a:off x="9180549" y="3395988"/>
            <a:ext cx="2859519" cy="297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entury Gothic" panose="020B0502020202020204" pitchFamily="34" charset="0"/>
              </a:rPr>
              <a:t>■ Georgia Organics “Farm to Table” Campaign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199582686D34DB5D16A59CE462AE5" ma:contentTypeVersion="8" ma:contentTypeDescription="Create a new document." ma:contentTypeScope="" ma:versionID="d26c6710a2fcc1e58d9c50961165209c">
  <xsd:schema xmlns:xsd="http://www.w3.org/2001/XMLSchema" xmlns:xs="http://www.w3.org/2001/XMLSchema" xmlns:p="http://schemas.microsoft.com/office/2006/metadata/properties" xmlns:ns3="c7bfe609-edc5-4bb7-ac00-31f96c36bffc" targetNamespace="http://schemas.microsoft.com/office/2006/metadata/properties" ma:root="true" ma:fieldsID="1a1afe79472c4927b9dfd76c7be94ded" ns3:_="">
    <xsd:import namespace="c7bfe609-edc5-4bb7-ac00-31f96c36bf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fe609-edc5-4bb7-ac00-31f96c36b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F3949-8B0B-4F37-9E32-6570D67490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C6DFF5-5589-4396-BEA4-3394C6C412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7bfe609-edc5-4bb7-ac00-31f96c36bff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7FC0D-8BBC-4D22-997B-E0ED6EF7F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bfe609-edc5-4bb7-ac00-31f96c36b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686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Why it Matters</vt:lpstr>
      <vt:lpstr>PowerPoint Presentation</vt:lpstr>
      <vt:lpstr>        Atlanta’s Wasted Food by Sector</vt:lpstr>
      <vt:lpstr>PowerPoint Presentation</vt:lpstr>
      <vt:lpstr>Mapping Wasted Food by Sector</vt:lpstr>
      <vt:lpstr>Sister City Challenges</vt:lpstr>
      <vt:lpstr>30-day Restaurant Challenge</vt:lpstr>
      <vt:lpstr>PowerPoint Presentation</vt:lpstr>
      <vt:lpstr>PowerPoint Presentation</vt:lpstr>
      <vt:lpstr>PowerPoint Presentation</vt:lpstr>
      <vt:lpstr>GOAL: Mandates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Solid Waste: Recycling</dc:title>
  <dc:creator>Dyer, Natasha</dc:creator>
  <cp:lastModifiedBy>Encore</cp:lastModifiedBy>
  <cp:revision>76</cp:revision>
  <dcterms:created xsi:type="dcterms:W3CDTF">2019-04-24T22:12:55Z</dcterms:created>
  <dcterms:modified xsi:type="dcterms:W3CDTF">2019-09-16T16:06:04Z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0x010100F8C199582686D34DB5D16A59CE462AE5</vt:lpwstr>
  </property>
</Properties>
</file>